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tags/tag8.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slideLayouts/slideLayout102.xml" ContentType="application/vnd.openxmlformats-officedocument.presentationml.slideLayout+xml"/>
  <Override PartName="/ppt/tags/tag16.xml" ContentType="application/vnd.openxmlformats-officedocument.presentationml.tags+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304.xml" ContentType="application/vnd.openxmlformats-officedocument.presentationml.slideLayout+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tags/tag13.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s/slide38.xml" ContentType="application/vnd.openxmlformats-officedocument.presentationml.slide+xml"/>
  <Override PartName="/ppt/slides/slide85.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tags/tag2.xml" ContentType="application/vnd.openxmlformats-officedocument.presentationml.tags+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tags/tag29.xml" ContentType="application/vnd.openxmlformats-officedocument.presentationml.tags+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tags/tag18.xml" ContentType="application/vnd.openxmlformats-officedocument.presentationml.tags+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slides/slide79.xml" ContentType="application/vnd.openxmlformats-officedocument.presentationml.slid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tags/tag7.xml" ContentType="application/vnd.openxmlformats-officedocument.presentationml.tags+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Layouts/slideLayout33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tags/tag26.xml" ContentType="application/vnd.openxmlformats-officedocument.presentationml.tags+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tags/tag15.xml" ContentType="application/vnd.openxmlformats-officedocument.presentationml.tags+xml"/>
  <Override PartName="/ppt/slideMasters/slideMaster7.xml" ContentType="application/vnd.openxmlformats-officedocument.presentationml.slideMaster+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s/slide87.xml" ContentType="application/vnd.openxmlformats-officedocument.presentationml.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336.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ags/tag4.xml" ContentType="application/vnd.openxmlformats-officedocument.presentationml.tags+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ags/tag34.xml" ContentType="application/vnd.openxmlformats-officedocument.presentationml.tags+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ags/tag1.xml" ContentType="application/vnd.openxmlformats-officedocument.presentationml.tags+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tags/tag28.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tags/tag17.xml" ContentType="application/vnd.openxmlformats-officedocument.presentationml.tags+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338.xml" ContentType="application/vnd.openxmlformats-officedocument.presentationml.slideLayout+xml"/>
  <Override PartName="/ppt/tags/tag31.xml" ContentType="application/vnd.openxmlformats-officedocument.presentationml.tags+xml"/>
  <Override PartName="/ppt/slides/slide78.xml" ContentType="application/vnd.openxmlformats-officedocument.presentationml.slide+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tags/tag6.xml" ContentType="application/vnd.openxmlformats-officedocument.presentationml.tags+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tags/tag14.xml" ContentType="application/vnd.openxmlformats-officedocument.presentationml.tags+xml"/>
  <Override PartName="/ppt/tags/tag25.xml" ContentType="application/vnd.openxmlformats-officedocument.presentationml.tags+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tags/tag3.xml" ContentType="application/vnd.openxmlformats-officedocument.presentationml.tags+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tags/tag19.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ags/tag33.xml" ContentType="application/vnd.openxmlformats-officedocument.presentationml.tags+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tags/tag11.xml" ContentType="application/vnd.openxmlformats-officedocument.presentationml.tags+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tags/tag27.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slides/slide77.xml" ContentType="application/vnd.openxmlformats-officedocument.presentationml.slid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tags/tag24.xml" ContentType="application/vnd.openxmlformats-officedocument.presentationml.tags+xml"/>
  <Override PartName="/ppt/slides/slide49.xml" ContentType="application/vnd.openxmlformats-officedocument.presentationml.slid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Default Extension="wmf" ContentType="image/x-wmf"/>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32" r:id="rId2"/>
    <p:sldMasterId id="2147483795" r:id="rId3"/>
    <p:sldMasterId id="2147483810" r:id="rId4"/>
    <p:sldMasterId id="2147484009" r:id="rId5"/>
    <p:sldMasterId id="2147484106" r:id="rId6"/>
    <p:sldMasterId id="2147484220" r:id="rId7"/>
  </p:sldMasterIdLst>
  <p:notesMasterIdLst>
    <p:notesMasterId r:id="rId97"/>
  </p:notesMasterIdLst>
  <p:sldIdLst>
    <p:sldId id="336" r:id="rId8"/>
    <p:sldId id="629" r:id="rId9"/>
    <p:sldId id="630" r:id="rId10"/>
    <p:sldId id="742" r:id="rId11"/>
    <p:sldId id="747" r:id="rId12"/>
    <p:sldId id="631" r:id="rId13"/>
    <p:sldId id="633" r:id="rId14"/>
    <p:sldId id="634" r:id="rId15"/>
    <p:sldId id="744" r:id="rId16"/>
    <p:sldId id="745" r:id="rId17"/>
    <p:sldId id="696" r:id="rId18"/>
    <p:sldId id="751" r:id="rId19"/>
    <p:sldId id="752" r:id="rId20"/>
    <p:sldId id="753" r:id="rId21"/>
    <p:sldId id="754" r:id="rId22"/>
    <p:sldId id="755" r:id="rId23"/>
    <p:sldId id="756" r:id="rId24"/>
    <p:sldId id="757" r:id="rId25"/>
    <p:sldId id="703" r:id="rId26"/>
    <p:sldId id="638" r:id="rId27"/>
    <p:sldId id="640" r:id="rId28"/>
    <p:sldId id="644" r:id="rId29"/>
    <p:sldId id="582" r:id="rId30"/>
    <p:sldId id="646" r:id="rId31"/>
    <p:sldId id="647" r:id="rId32"/>
    <p:sldId id="663" r:id="rId33"/>
    <p:sldId id="648" r:id="rId34"/>
    <p:sldId id="704" r:id="rId35"/>
    <p:sldId id="692" r:id="rId36"/>
    <p:sldId id="694" r:id="rId37"/>
    <p:sldId id="695" r:id="rId38"/>
    <p:sldId id="693" r:id="rId39"/>
    <p:sldId id="651" r:id="rId40"/>
    <p:sldId id="652" r:id="rId41"/>
    <p:sldId id="653" r:id="rId42"/>
    <p:sldId id="654" r:id="rId43"/>
    <p:sldId id="655" r:id="rId44"/>
    <p:sldId id="656" r:id="rId45"/>
    <p:sldId id="657" r:id="rId46"/>
    <p:sldId id="658" r:id="rId47"/>
    <p:sldId id="659" r:id="rId48"/>
    <p:sldId id="660" r:id="rId49"/>
    <p:sldId id="661" r:id="rId50"/>
    <p:sldId id="662" r:id="rId51"/>
    <p:sldId id="664" r:id="rId52"/>
    <p:sldId id="731" r:id="rId53"/>
    <p:sldId id="732" r:id="rId54"/>
    <p:sldId id="733" r:id="rId55"/>
    <p:sldId id="734" r:id="rId56"/>
    <p:sldId id="735" r:id="rId57"/>
    <p:sldId id="736" r:id="rId58"/>
    <p:sldId id="737" r:id="rId59"/>
    <p:sldId id="738" r:id="rId60"/>
    <p:sldId id="739" r:id="rId61"/>
    <p:sldId id="740" r:id="rId62"/>
    <p:sldId id="675" r:id="rId63"/>
    <p:sldId id="688" r:id="rId64"/>
    <p:sldId id="606" r:id="rId65"/>
    <p:sldId id="676" r:id="rId66"/>
    <p:sldId id="678" r:id="rId67"/>
    <p:sldId id="679" r:id="rId68"/>
    <p:sldId id="714" r:id="rId69"/>
    <p:sldId id="680" r:id="rId70"/>
    <p:sldId id="681" r:id="rId71"/>
    <p:sldId id="682" r:id="rId72"/>
    <p:sldId id="683" r:id="rId73"/>
    <p:sldId id="684" r:id="rId74"/>
    <p:sldId id="685" r:id="rId75"/>
    <p:sldId id="741" r:id="rId76"/>
    <p:sldId id="686" r:id="rId77"/>
    <p:sldId id="746" r:id="rId78"/>
    <p:sldId id="687" r:id="rId79"/>
    <p:sldId id="715" r:id="rId80"/>
    <p:sldId id="716" r:id="rId81"/>
    <p:sldId id="717" r:id="rId82"/>
    <p:sldId id="718" r:id="rId83"/>
    <p:sldId id="719" r:id="rId84"/>
    <p:sldId id="720" r:id="rId85"/>
    <p:sldId id="721" r:id="rId86"/>
    <p:sldId id="722" r:id="rId87"/>
    <p:sldId id="723" r:id="rId88"/>
    <p:sldId id="724" r:id="rId89"/>
    <p:sldId id="725" r:id="rId90"/>
    <p:sldId id="726" r:id="rId91"/>
    <p:sldId id="727" r:id="rId92"/>
    <p:sldId id="728" r:id="rId93"/>
    <p:sldId id="729" r:id="rId94"/>
    <p:sldId id="730" r:id="rId95"/>
    <p:sldId id="560" r:id="rId96"/>
  </p:sldIdLst>
  <p:sldSz cx="12192000" cy="6858000"/>
  <p:notesSz cx="6858000" cy="9144000"/>
  <p:embeddedFontLst>
    <p:embeddedFont>
      <p:font typeface="微软雅黑" pitchFamily="34" charset="-122"/>
      <p:regular r:id="rId98"/>
      <p:bold r:id="rId99"/>
    </p:embeddedFont>
    <p:embeddedFont>
      <p:font typeface="Calibri" pitchFamily="34" charset="0"/>
      <p:regular r:id="rId100"/>
      <p:bold r:id="rId101"/>
      <p:italic r:id="rId102"/>
      <p:boldItalic r:id="rId103"/>
    </p:embeddedFont>
    <p:embeddedFont>
      <p:font typeface="黑体" pitchFamily="49" charset="-122"/>
      <p:regular r:id="rId104"/>
    </p:embeddedFont>
    <p:embeddedFont>
      <p:font typeface="Trebuchet MS" pitchFamily="34" charset="0"/>
      <p:regular r:id="rId105"/>
      <p:bold r:id="rId106"/>
      <p:italic r:id="rId107"/>
      <p:boldItalic r:id="rId108"/>
    </p:embeddedFont>
    <p:embeddedFont>
      <p:font typeface="方正正粗黑简体" charset="-122"/>
      <p:regular r:id="rId109"/>
    </p:embeddedFont>
    <p:embeddedFont>
      <p:font typeface="Calibri Light" pitchFamily="34" charset="0"/>
      <p:regular r:id="rId110"/>
      <p:italic r:id="rId111"/>
    </p:embeddedFont>
    <p:embeddedFont>
      <p:font typeface="Wingdings 2" pitchFamily="18" charset="2"/>
      <p:regular r:id="rId112"/>
    </p:embeddedFont>
    <p:embeddedFont>
      <p:font typeface="Agency FB" pitchFamily="34" charset="0"/>
      <p:regular r:id="rId113"/>
      <p:bold r:id="rId11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000"/>
    <a:srgbClr val="D76213"/>
    <a:srgbClr val="ED7D31"/>
    <a:srgbClr val="FF9400"/>
    <a:srgbClr val="92D050"/>
    <a:srgbClr val="5B9BD5"/>
    <a:srgbClr val="07418B"/>
    <a:srgbClr val="595959"/>
    <a:srgbClr val="828282"/>
    <a:srgbClr val="7030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52" autoAdjust="0"/>
    <p:restoredTop sz="94673" autoAdjust="0"/>
  </p:normalViewPr>
  <p:slideViewPr>
    <p:cSldViewPr snapToGrid="0">
      <p:cViewPr>
        <p:scale>
          <a:sx n="88" d="100"/>
          <a:sy n="88" d="100"/>
        </p:scale>
        <p:origin x="-516" y="-12"/>
      </p:cViewPr>
      <p:guideLst>
        <p:guide orient="horz" pos="2160"/>
        <p:guide pos="3840"/>
      </p:guideLst>
    </p:cSldViewPr>
  </p:slideViewPr>
  <p:outlineViewPr>
    <p:cViewPr>
      <p:scale>
        <a:sx n="33" d="100"/>
        <a:sy n="33" d="100"/>
      </p:scale>
      <p:origin x="0" y="-8141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theme" Target="theme/theme1.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font" Target="fonts/font15.fntdata"/><Relationship Id="rId16" Type="http://schemas.openxmlformats.org/officeDocument/2006/relationships/slide" Target="slides/slide9.xml"/><Relationship Id="rId107" Type="http://schemas.openxmlformats.org/officeDocument/2006/relationships/font" Target="fonts/font10.fntdata"/><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font" Target="fonts/font5.fntdata"/><Relationship Id="rId110" Type="http://schemas.openxmlformats.org/officeDocument/2006/relationships/font" Target="fonts/font13.fntdata"/><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font" Target="fonts/font3.fntdata"/><Relationship Id="rId105" Type="http://schemas.openxmlformats.org/officeDocument/2006/relationships/font" Target="fonts/font8.fntdata"/><Relationship Id="rId113" Type="http://schemas.openxmlformats.org/officeDocument/2006/relationships/font" Target="fonts/font16.fntdata"/><Relationship Id="rId118"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font" Target="fonts/font6.fntdata"/><Relationship Id="rId108" Type="http://schemas.openxmlformats.org/officeDocument/2006/relationships/font" Target="fonts/font11.fntdata"/><Relationship Id="rId11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font" Target="fonts/font9.fntdata"/><Relationship Id="rId114" Type="http://schemas.openxmlformats.org/officeDocument/2006/relationships/font" Target="fonts/font17.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font" Target="fonts/font12.fntdata"/><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notesMaster" Target="notesMasters/notesMaster1.xml"/><Relationship Id="rId104" Type="http://schemas.openxmlformats.org/officeDocument/2006/relationships/font" Target="fonts/font7.fntdata"/><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B6B95-6AAA-4A68-824B-74AE1E611D45}" type="datetimeFigureOut">
              <a:rPr lang="zh-CN" altLang="en-US" smtClean="0"/>
              <a:pPr/>
              <a:t>2016/8/6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DEF5E-373C-4F95-837B-ECAF3A8538DA}" type="slidenum">
              <a:rPr lang="zh-CN" altLang="en-US" smtClean="0"/>
              <a:pPr/>
              <a:t>‹#›</a:t>
            </a:fld>
            <a:endParaRPr lang="zh-CN" altLang="en-US"/>
          </a:p>
        </p:txBody>
      </p:sp>
    </p:spTree>
    <p:extLst>
      <p:ext uri="{BB962C8B-B14F-4D97-AF65-F5344CB8AC3E}">
        <p14:creationId xmlns:p14="http://schemas.microsoft.com/office/powerpoint/2010/main" xmlns="" val="352222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3.xml"/><Relationship Id="rId7"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 Target="../slides/slide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blipFill dpi="0" rotWithShape="1">
            <a:blip r:embed="rId3" cstate="email">
              <a:alphaModFix amt="37000"/>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92457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0C5955-AE31-4D2C-ABA1-73DA341D91B9}" type="datetimeFigureOut">
              <a:rPr lang="zh-CN" altLang="en-US" smtClean="0"/>
              <a:pPr/>
              <a:t>2016/8/6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DB4B81-3544-4572-9FD1-8860343B0940}" type="slidenum">
              <a:rPr lang="zh-CN" altLang="en-US" smtClean="0"/>
              <a:pPr/>
              <a:t>‹#›</a:t>
            </a:fld>
            <a:endParaRPr lang="zh-CN" altLang="en-US"/>
          </a:p>
        </p:txBody>
      </p:sp>
    </p:spTree>
    <p:extLst>
      <p:ext uri="{BB962C8B-B14F-4D97-AF65-F5344CB8AC3E}">
        <p14:creationId xmlns:p14="http://schemas.microsoft.com/office/powerpoint/2010/main" xmlns="" val="3655209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3930354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9235448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160542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1_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0" y="1702932"/>
            <a:ext cx="12192000" cy="5155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userDrawn="1"/>
        </p:nvSpPr>
        <p:spPr>
          <a:xfrm>
            <a:off x="0" y="1693407"/>
            <a:ext cx="12192000" cy="18000"/>
          </a:xfrm>
          <a:prstGeom prst="rect">
            <a:avLst/>
          </a:prstGeom>
          <a:gradFill flip="none" rotWithShape="1">
            <a:gsLst>
              <a:gs pos="73000">
                <a:srgbClr val="2778DD">
                  <a:alpha val="67000"/>
                  <a:lumMod val="76000"/>
                  <a:lumOff val="24000"/>
                </a:srgbClr>
              </a:gs>
              <a:gs pos="22000">
                <a:srgbClr val="2572DA"/>
              </a:gs>
              <a:gs pos="0">
                <a:schemeClr val="accent1">
                  <a:alpha val="33000"/>
                  <a:lumMod val="19000"/>
                  <a:lumOff val="81000"/>
                </a:schemeClr>
              </a:gs>
              <a:gs pos="0">
                <a:srgbClr val="2169D7"/>
              </a:gs>
              <a:gs pos="52000">
                <a:schemeClr val="bg1"/>
              </a:gs>
              <a:gs pos="100000">
                <a:srgbClr val="185DD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31651739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2217826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5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7621307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1740000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5704439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563843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12193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0C5955-AE31-4D2C-ABA1-73DA341D91B9}" type="datetimeFigureOut">
              <a:rPr lang="zh-CN" altLang="en-US" smtClean="0"/>
              <a:pPr/>
              <a:t>2016/8/6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DB4B81-3544-4572-9FD1-8860343B0940}" type="slidenum">
              <a:rPr lang="zh-CN" altLang="en-US" smtClean="0"/>
              <a:pPr/>
              <a:t>‹#›</a:t>
            </a:fld>
            <a:endParaRPr lang="zh-CN" altLang="en-US"/>
          </a:p>
        </p:txBody>
      </p:sp>
    </p:spTree>
    <p:extLst>
      <p:ext uri="{BB962C8B-B14F-4D97-AF65-F5344CB8AC3E}">
        <p14:creationId xmlns:p14="http://schemas.microsoft.com/office/powerpoint/2010/main" xmlns="" val="19224608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0035798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6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2343781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370791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2334322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6374616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1_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0" y="1466984"/>
            <a:ext cx="12192000" cy="5391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userDrawn="1"/>
        </p:nvSpPr>
        <p:spPr>
          <a:xfrm>
            <a:off x="0" y="1466984"/>
            <a:ext cx="12192000" cy="18000"/>
          </a:xfrm>
          <a:prstGeom prst="rect">
            <a:avLst/>
          </a:prstGeom>
          <a:gradFill flip="none" rotWithShape="1">
            <a:gsLst>
              <a:gs pos="73000">
                <a:srgbClr val="2778DD">
                  <a:alpha val="67000"/>
                  <a:lumMod val="76000"/>
                  <a:lumOff val="24000"/>
                </a:srgbClr>
              </a:gs>
              <a:gs pos="22000">
                <a:srgbClr val="2572DA"/>
              </a:gs>
              <a:gs pos="0">
                <a:schemeClr val="accent1">
                  <a:alpha val="33000"/>
                  <a:lumMod val="19000"/>
                  <a:lumOff val="81000"/>
                </a:schemeClr>
              </a:gs>
              <a:gs pos="0">
                <a:srgbClr val="2169D7"/>
              </a:gs>
              <a:gs pos="52000">
                <a:schemeClr val="bg1"/>
              </a:gs>
              <a:gs pos="100000">
                <a:srgbClr val="185DD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9125087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2_空白">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1" y="0"/>
            <a:ext cx="609157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 name="组合 7"/>
          <p:cNvGrpSpPr/>
          <p:nvPr userDrawn="1"/>
        </p:nvGrpSpPr>
        <p:grpSpPr>
          <a:xfrm>
            <a:off x="4467124" y="2105602"/>
            <a:ext cx="3257757" cy="3406452"/>
            <a:chOff x="4467186" y="1920556"/>
            <a:chExt cx="3257757" cy="3406452"/>
          </a:xfrm>
        </p:grpSpPr>
        <p:sp>
          <p:nvSpPr>
            <p:cNvPr id="9" name="等腰三角形 8"/>
            <p:cNvSpPr/>
            <p:nvPr/>
          </p:nvSpPr>
          <p:spPr>
            <a:xfrm rot="16200000">
              <a:off x="4337230" y="3572605"/>
              <a:ext cx="1884359" cy="1624448"/>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flipH="1">
              <a:off x="4337230" y="2630422"/>
              <a:ext cx="1884359" cy="1624448"/>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6200000">
              <a:off x="5970539" y="2630422"/>
              <a:ext cx="1884359" cy="162444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2600000">
              <a:off x="5560700" y="1920556"/>
              <a:ext cx="1884359" cy="1624448"/>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9000000" flipV="1">
              <a:off x="5560700" y="3340287"/>
              <a:ext cx="1884359" cy="1624448"/>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9000000" flipH="1">
              <a:off x="4747069" y="1920557"/>
              <a:ext cx="1884359" cy="1624448"/>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userDrawn="1"/>
        </p:nvGrpSpPr>
        <p:grpSpPr>
          <a:xfrm>
            <a:off x="5247893" y="2911404"/>
            <a:ext cx="1655323" cy="1440000"/>
            <a:chOff x="5247894" y="3088828"/>
            <a:chExt cx="1655322" cy="1440000"/>
          </a:xfrm>
        </p:grpSpPr>
        <p:sp>
          <p:nvSpPr>
            <p:cNvPr id="16" name="椭圆 15"/>
            <p:cNvSpPr/>
            <p:nvPr userDrawn="1"/>
          </p:nvSpPr>
          <p:spPr>
            <a:xfrm>
              <a:off x="5376000" y="3088828"/>
              <a:ext cx="1440000" cy="14400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5"/>
            <p:cNvSpPr txBox="1"/>
            <p:nvPr userDrawn="1"/>
          </p:nvSpPr>
          <p:spPr>
            <a:xfrm>
              <a:off x="5247894" y="3857044"/>
              <a:ext cx="1655322" cy="338554"/>
            </a:xfrm>
            <a:prstGeom prst="rect">
              <a:avLst/>
            </a:prstGeom>
            <a:noFill/>
          </p:spPr>
          <p:txBody>
            <a:bodyPr wrap="square" rtlCol="0">
              <a:spAutoFit/>
            </a:bodyPr>
            <a:lstStyle/>
            <a:p>
              <a:pPr algn="ctr"/>
              <a:r>
                <a:rPr lang="en-US" altLang="zh-CN" sz="1600" dirty="0" smtClean="0">
                  <a:solidFill>
                    <a:srgbClr val="ED7D31"/>
                  </a:solidFill>
                  <a:latin typeface="Agency FB" panose="020B0503020202020204" pitchFamily="34" charset="0"/>
                  <a:ea typeface="Adobe 宋体 Std L" pitchFamily="18" charset="-122"/>
                </a:rPr>
                <a:t>Contents Page</a:t>
              </a:r>
              <a:endParaRPr lang="zh-CN" altLang="en-US" sz="1600" dirty="0">
                <a:solidFill>
                  <a:srgbClr val="ED7D31"/>
                </a:solidFill>
                <a:latin typeface="Agency FB" panose="020B0503020202020204" pitchFamily="34" charset="0"/>
                <a:ea typeface="Adobe 宋体 Std L" pitchFamily="18" charset="-122"/>
              </a:endParaRPr>
            </a:p>
          </p:txBody>
        </p:sp>
        <p:sp>
          <p:nvSpPr>
            <p:cNvPr id="18" name="文本框 13"/>
            <p:cNvSpPr txBox="1"/>
            <p:nvPr userDrawn="1"/>
          </p:nvSpPr>
          <p:spPr>
            <a:xfrm>
              <a:off x="5247894" y="3469052"/>
              <a:ext cx="1655322" cy="461665"/>
            </a:xfrm>
            <a:prstGeom prst="rect">
              <a:avLst/>
            </a:prstGeom>
            <a:noFill/>
          </p:spPr>
          <p:txBody>
            <a:bodyPr wrap="square" rtlCol="0">
              <a:spAutoFit/>
            </a:bodyPr>
            <a:lstStyle/>
            <a:p>
              <a:pPr algn="ctr"/>
              <a:r>
                <a:rPr lang="zh-CN" altLang="en-US" sz="2400" b="1" dirty="0" smtClean="0">
                  <a:solidFill>
                    <a:schemeClr val="accent1">
                      <a:lumMod val="75000"/>
                    </a:schemeClr>
                  </a:solidFill>
                  <a:ea typeface="微软雅黑"/>
                </a:rPr>
                <a:t>目录页</a:t>
              </a:r>
              <a:endParaRPr lang="zh-CN" altLang="en-US" sz="2400" b="1" dirty="0">
                <a:solidFill>
                  <a:schemeClr val="accent1">
                    <a:lumMod val="75000"/>
                  </a:schemeClr>
                </a:solidFill>
                <a:ea typeface="微软雅黑"/>
              </a:endParaRPr>
            </a:p>
          </p:txBody>
        </p:sp>
      </p:grpSp>
      <p:sp>
        <p:nvSpPr>
          <p:cNvPr id="20" name="MH_Number_1">
            <a:hlinkClick r:id="rId9" action="ppaction://hlinksldjump"/>
          </p:cNvPr>
          <p:cNvSpPr/>
          <p:nvPr userDrawn="1">
            <p:custDataLst>
              <p:tags r:id="rId1"/>
            </p:custDataLst>
          </p:nvPr>
        </p:nvSpPr>
        <p:spPr>
          <a:xfrm>
            <a:off x="6230448" y="2307242"/>
            <a:ext cx="672768" cy="67276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800" b="1" dirty="0">
                <a:solidFill>
                  <a:srgbClr val="FFFFFF"/>
                </a:solidFill>
                <a:latin typeface="Times New Roman" panose="02020603050405020304" pitchFamily="18" charset="0"/>
                <a:cs typeface="Times New Roman" panose="02020603050405020304" pitchFamily="18" charset="0"/>
              </a:rPr>
              <a:t>01</a:t>
            </a:r>
            <a:endParaRPr lang="zh-CN" altLang="en-US" sz="2800" b="1" dirty="0">
              <a:solidFill>
                <a:srgbClr val="FFFFFF"/>
              </a:solidFill>
              <a:latin typeface="Times New Roman" panose="02020603050405020304" pitchFamily="18" charset="0"/>
              <a:cs typeface="Times New Roman" panose="02020603050405020304" pitchFamily="18" charset="0"/>
            </a:endParaRPr>
          </a:p>
        </p:txBody>
      </p:sp>
      <p:sp>
        <p:nvSpPr>
          <p:cNvPr id="21" name="MH_Number_2">
            <a:hlinkClick r:id="rId9" action="ppaction://hlinksldjump"/>
          </p:cNvPr>
          <p:cNvSpPr/>
          <p:nvPr userDrawn="1">
            <p:custDataLst>
              <p:tags r:id="rId2"/>
            </p:custDataLst>
          </p:nvPr>
        </p:nvSpPr>
        <p:spPr>
          <a:xfrm>
            <a:off x="6357471" y="4283879"/>
            <a:ext cx="662423" cy="6624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800" b="1" dirty="0" smtClean="0">
                <a:solidFill>
                  <a:srgbClr val="FFFFFF"/>
                </a:solidFill>
                <a:latin typeface="Times New Roman" panose="02020603050405020304" pitchFamily="18" charset="0"/>
                <a:cs typeface="Times New Roman" panose="02020603050405020304" pitchFamily="18" charset="0"/>
              </a:rPr>
              <a:t>03</a:t>
            </a:r>
            <a:endParaRPr lang="zh-CN" altLang="en-US" sz="2800" b="1" dirty="0">
              <a:solidFill>
                <a:srgbClr val="FFFFFF"/>
              </a:solidFill>
              <a:latin typeface="Times New Roman" panose="02020603050405020304" pitchFamily="18" charset="0"/>
              <a:cs typeface="Times New Roman" panose="02020603050405020304" pitchFamily="18" charset="0"/>
            </a:endParaRPr>
          </a:p>
        </p:txBody>
      </p:sp>
      <p:sp>
        <p:nvSpPr>
          <p:cNvPr id="22" name="MH_Number_3">
            <a:hlinkClick r:id="rId9" action="ppaction://hlinksldjump"/>
          </p:cNvPr>
          <p:cNvSpPr/>
          <p:nvPr userDrawn="1">
            <p:custDataLst>
              <p:tags r:id="rId3"/>
            </p:custDataLst>
          </p:nvPr>
        </p:nvSpPr>
        <p:spPr>
          <a:xfrm>
            <a:off x="6936093" y="3262426"/>
            <a:ext cx="710559" cy="71055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800" b="1" dirty="0" smtClean="0">
                <a:solidFill>
                  <a:srgbClr val="FFFFFF"/>
                </a:solidFill>
                <a:latin typeface="Times New Roman" panose="02020603050405020304" pitchFamily="18" charset="0"/>
                <a:cs typeface="Times New Roman" panose="02020603050405020304" pitchFamily="18" charset="0"/>
              </a:rPr>
              <a:t>02</a:t>
            </a:r>
            <a:endParaRPr lang="zh-CN" altLang="en-US" sz="2800" b="1" dirty="0">
              <a:solidFill>
                <a:srgbClr val="FFFFFF"/>
              </a:solidFill>
              <a:latin typeface="Times New Roman" panose="02020603050405020304" pitchFamily="18" charset="0"/>
              <a:cs typeface="Times New Roman" panose="02020603050405020304" pitchFamily="18" charset="0"/>
            </a:endParaRPr>
          </a:p>
        </p:txBody>
      </p:sp>
      <p:sp>
        <p:nvSpPr>
          <p:cNvPr id="23" name="MH_Number_1">
            <a:hlinkClick r:id="rId9" action="ppaction://hlinksldjump"/>
          </p:cNvPr>
          <p:cNvSpPr/>
          <p:nvPr userDrawn="1">
            <p:custDataLst>
              <p:tags r:id="rId4"/>
            </p:custDataLst>
          </p:nvPr>
        </p:nvSpPr>
        <p:spPr>
          <a:xfrm>
            <a:off x="5184355" y="4240912"/>
            <a:ext cx="672768" cy="672768"/>
          </a:xfrm>
          <a:prstGeom prst="ellips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800" b="1" dirty="0" smtClean="0">
                <a:solidFill>
                  <a:srgbClr val="FFFFFF"/>
                </a:solidFill>
                <a:latin typeface="Times New Roman" panose="02020603050405020304" pitchFamily="18" charset="0"/>
                <a:cs typeface="Times New Roman" panose="02020603050405020304" pitchFamily="18" charset="0"/>
              </a:rPr>
              <a:t>04</a:t>
            </a:r>
            <a:endParaRPr lang="zh-CN" altLang="en-US" sz="2800" b="1" dirty="0">
              <a:solidFill>
                <a:srgbClr val="FFFFFF"/>
              </a:solidFill>
              <a:latin typeface="Times New Roman" panose="02020603050405020304" pitchFamily="18" charset="0"/>
              <a:cs typeface="Times New Roman" panose="02020603050405020304" pitchFamily="18" charset="0"/>
            </a:endParaRPr>
          </a:p>
        </p:txBody>
      </p:sp>
      <p:sp>
        <p:nvSpPr>
          <p:cNvPr id="24" name="MH_Number_2">
            <a:hlinkClick r:id="rId9" action="ppaction://hlinksldjump"/>
          </p:cNvPr>
          <p:cNvSpPr/>
          <p:nvPr userDrawn="1">
            <p:custDataLst>
              <p:tags r:id="rId5"/>
            </p:custDataLst>
          </p:nvPr>
        </p:nvSpPr>
        <p:spPr>
          <a:xfrm>
            <a:off x="5196630" y="2263871"/>
            <a:ext cx="662423" cy="662421"/>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800" b="1" dirty="0" smtClean="0">
                <a:solidFill>
                  <a:srgbClr val="FFFFFF"/>
                </a:solidFill>
                <a:latin typeface="Times New Roman" panose="02020603050405020304" pitchFamily="18" charset="0"/>
                <a:cs typeface="Times New Roman" panose="02020603050405020304" pitchFamily="18" charset="0"/>
              </a:rPr>
              <a:t>06</a:t>
            </a:r>
            <a:endParaRPr lang="zh-CN" altLang="en-US" sz="2800" b="1" dirty="0">
              <a:solidFill>
                <a:srgbClr val="FFFFFF"/>
              </a:solidFill>
              <a:latin typeface="Times New Roman" panose="02020603050405020304" pitchFamily="18" charset="0"/>
              <a:cs typeface="Times New Roman" panose="02020603050405020304" pitchFamily="18" charset="0"/>
            </a:endParaRPr>
          </a:p>
        </p:txBody>
      </p:sp>
      <p:sp>
        <p:nvSpPr>
          <p:cNvPr id="25" name="MH_Number_3">
            <a:hlinkClick r:id="rId9" action="ppaction://hlinksldjump"/>
          </p:cNvPr>
          <p:cNvSpPr/>
          <p:nvPr userDrawn="1">
            <p:custDataLst>
              <p:tags r:id="rId6"/>
            </p:custDataLst>
          </p:nvPr>
        </p:nvSpPr>
        <p:spPr>
          <a:xfrm>
            <a:off x="4585053" y="3293450"/>
            <a:ext cx="710559" cy="71055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800" b="1" dirty="0" smtClean="0">
                <a:solidFill>
                  <a:srgbClr val="FFFFFF"/>
                </a:solidFill>
                <a:latin typeface="Times New Roman" panose="02020603050405020304" pitchFamily="18" charset="0"/>
                <a:cs typeface="Times New Roman" panose="02020603050405020304" pitchFamily="18" charset="0"/>
              </a:rPr>
              <a:t>05</a:t>
            </a:r>
            <a:endParaRPr lang="zh-CN" altLang="en-US" sz="28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904527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651529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3_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矩形 4"/>
          <p:cNvSpPr/>
          <p:nvPr userDrawn="1"/>
        </p:nvSpPr>
        <p:spPr>
          <a:xfrm>
            <a:off x="0" y="0"/>
            <a:ext cx="12192000" cy="298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4572020" y="1221408"/>
            <a:ext cx="3413761" cy="35400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6022077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5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09392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任意多边形 2"/>
          <p:cNvSpPr/>
          <p:nvPr userDrawn="1"/>
        </p:nvSpPr>
        <p:spPr>
          <a:xfrm>
            <a:off x="1" y="6154220"/>
            <a:ext cx="12205699" cy="719190"/>
          </a:xfrm>
          <a:custGeom>
            <a:avLst/>
            <a:gdLst>
              <a:gd name="connsiteX0" fmla="*/ 0 w 9154274"/>
              <a:gd name="connsiteY0" fmla="*/ 760288 h 780836"/>
              <a:gd name="connsiteX1" fmla="*/ 1890445 w 9154274"/>
              <a:gd name="connsiteY1" fmla="*/ 0 h 780836"/>
              <a:gd name="connsiteX2" fmla="*/ 9154274 w 9154274"/>
              <a:gd name="connsiteY2" fmla="*/ 595901 h 780836"/>
              <a:gd name="connsiteX3" fmla="*/ 9154274 w 9154274"/>
              <a:gd name="connsiteY3" fmla="*/ 780836 h 780836"/>
              <a:gd name="connsiteX4" fmla="*/ 0 w 9154274"/>
              <a:gd name="connsiteY4" fmla="*/ 760288 h 78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780836">
                <a:moveTo>
                  <a:pt x="0" y="760288"/>
                </a:moveTo>
                <a:lnTo>
                  <a:pt x="1890445" y="0"/>
                </a:lnTo>
                <a:lnTo>
                  <a:pt x="9154274" y="595901"/>
                </a:lnTo>
                <a:lnTo>
                  <a:pt x="9154274" y="780836"/>
                </a:lnTo>
                <a:lnTo>
                  <a:pt x="0" y="760288"/>
                </a:lnTo>
                <a:close/>
              </a:path>
            </a:pathLst>
          </a:cu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任意多边形 3"/>
          <p:cNvSpPr/>
          <p:nvPr userDrawn="1"/>
        </p:nvSpPr>
        <p:spPr>
          <a:xfrm>
            <a:off x="-13699" y="6164494"/>
            <a:ext cx="2411003" cy="667820"/>
          </a:xfrm>
          <a:custGeom>
            <a:avLst/>
            <a:gdLst>
              <a:gd name="connsiteX0" fmla="*/ 10274 w 1756881"/>
              <a:gd name="connsiteY0" fmla="*/ 308225 h 667820"/>
              <a:gd name="connsiteX1" fmla="*/ 1756881 w 1756881"/>
              <a:gd name="connsiteY1" fmla="*/ 0 h 667820"/>
              <a:gd name="connsiteX2" fmla="*/ 0 w 1756881"/>
              <a:gd name="connsiteY2" fmla="*/ 667820 h 667820"/>
              <a:gd name="connsiteX3" fmla="*/ 10274 w 1756881"/>
              <a:gd name="connsiteY3" fmla="*/ 308225 h 667820"/>
            </a:gdLst>
            <a:ahLst/>
            <a:cxnLst>
              <a:cxn ang="0">
                <a:pos x="connsiteX0" y="connsiteY0"/>
              </a:cxn>
              <a:cxn ang="0">
                <a:pos x="connsiteX1" y="connsiteY1"/>
              </a:cxn>
              <a:cxn ang="0">
                <a:pos x="connsiteX2" y="connsiteY2"/>
              </a:cxn>
              <a:cxn ang="0">
                <a:pos x="connsiteX3" y="connsiteY3"/>
              </a:cxn>
            </a:cxnLst>
            <a:rect l="l" t="t" r="r" b="b"/>
            <a:pathLst>
              <a:path w="1756881" h="667820">
                <a:moveTo>
                  <a:pt x="10274" y="308225"/>
                </a:moveTo>
                <a:lnTo>
                  <a:pt x="1756881" y="0"/>
                </a:lnTo>
                <a:lnTo>
                  <a:pt x="0" y="667820"/>
                </a:lnTo>
                <a:lnTo>
                  <a:pt x="10274" y="30822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任意多边形 5"/>
          <p:cNvSpPr/>
          <p:nvPr userDrawn="1"/>
        </p:nvSpPr>
        <p:spPr>
          <a:xfrm rot="21447778">
            <a:off x="9475697" y="6336582"/>
            <a:ext cx="2619723" cy="374862"/>
          </a:xfrm>
          <a:custGeom>
            <a:avLst/>
            <a:gdLst>
              <a:gd name="connsiteX0" fmla="*/ 2630184 w 2630184"/>
              <a:gd name="connsiteY0" fmla="*/ 308224 h 308224"/>
              <a:gd name="connsiteX1" fmla="*/ 0 w 2630184"/>
              <a:gd name="connsiteY1" fmla="*/ 123290 h 308224"/>
              <a:gd name="connsiteX2" fmla="*/ 1890445 w 2630184"/>
              <a:gd name="connsiteY2" fmla="*/ 0 h 308224"/>
              <a:gd name="connsiteX3" fmla="*/ 2630184 w 2630184"/>
              <a:gd name="connsiteY3" fmla="*/ 308224 h 308224"/>
            </a:gdLst>
            <a:ahLst/>
            <a:cxnLst>
              <a:cxn ang="0">
                <a:pos x="connsiteX0" y="connsiteY0"/>
              </a:cxn>
              <a:cxn ang="0">
                <a:pos x="connsiteX1" y="connsiteY1"/>
              </a:cxn>
              <a:cxn ang="0">
                <a:pos x="connsiteX2" y="connsiteY2"/>
              </a:cxn>
              <a:cxn ang="0">
                <a:pos x="connsiteX3" y="connsiteY3"/>
              </a:cxn>
            </a:cxnLst>
            <a:rect l="l" t="t" r="r" b="b"/>
            <a:pathLst>
              <a:path w="2630184" h="308224">
                <a:moveTo>
                  <a:pt x="2630184" y="308224"/>
                </a:moveTo>
                <a:lnTo>
                  <a:pt x="0" y="123290"/>
                </a:lnTo>
                <a:lnTo>
                  <a:pt x="1890445" y="0"/>
                </a:lnTo>
                <a:lnTo>
                  <a:pt x="2630184" y="308224"/>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541158" y="6358720"/>
            <a:ext cx="2390457" cy="453404"/>
          </a:xfrm>
          <a:prstGeom prst="rect">
            <a:avLst/>
          </a:prstGeom>
          <a:effectLst>
            <a:outerShdw blurRad="50800" dist="38100" dir="16200000" rotWithShape="0">
              <a:prstClr val="black">
                <a:alpha val="40000"/>
              </a:prstClr>
            </a:outerShdw>
          </a:effectLst>
        </p:spPr>
      </p:pic>
      <p:sp>
        <p:nvSpPr>
          <p:cNvPr id="9" name="矩形 8"/>
          <p:cNvSpPr/>
          <p:nvPr userDrawn="1"/>
        </p:nvSpPr>
        <p:spPr>
          <a:xfrm>
            <a:off x="-13699" y="31"/>
            <a:ext cx="12219397" cy="8219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xmlns="" val="192408423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2908907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9645213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5535642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211156" y="187452"/>
            <a:ext cx="11769688"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solidFill>
                  <a:srgbClr val="1B3861"/>
                </a:solidFill>
              </a:rPr>
              <a:pPr/>
              <a:t>‹#›</a:t>
            </a:fld>
            <a:endParaRPr lang="en-US">
              <a:solidFill>
                <a:srgbClr val="1B3861"/>
              </a:solidFill>
            </a:endParaRPr>
          </a:p>
        </p:txBody>
      </p:sp>
      <p:sp>
        <p:nvSpPr>
          <p:cNvPr id="2" name="Title 1"/>
          <p:cNvSpPr>
            <a:spLocks noGrp="1"/>
          </p:cNvSpPr>
          <p:nvPr>
            <p:ph type="ctrTitle"/>
          </p:nvPr>
        </p:nvSpPr>
        <p:spPr>
          <a:xfrm>
            <a:off x="2133636" y="2492454"/>
            <a:ext cx="9016999" cy="1470025"/>
          </a:xfrm>
        </p:spPr>
        <p:txBody>
          <a:bodyPr/>
          <a:lstStyle>
            <a:lvl1pPr algn="r">
              <a:defRPr sz="4400"/>
            </a:lvl1pPr>
          </a:lstStyle>
          <a:p>
            <a:r>
              <a:rPr lang="zh-CN" altLang="en-US" smtClean="0"/>
              <a:t>单击此处编辑母版标题样式</a:t>
            </a:r>
            <a:endParaRPr/>
          </a:p>
        </p:txBody>
      </p:sp>
      <p:sp>
        <p:nvSpPr>
          <p:cNvPr id="3" name="Subtitle 2"/>
          <p:cNvSpPr>
            <a:spLocks noGrp="1"/>
          </p:cNvSpPr>
          <p:nvPr>
            <p:ph type="subTitle" idx="1"/>
          </p:nvPr>
        </p:nvSpPr>
        <p:spPr>
          <a:xfrm>
            <a:off x="2133636" y="3966882"/>
            <a:ext cx="901699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sp>
        <p:nvSpPr>
          <p:cNvPr id="4" name="Date Placeholder 3"/>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5" name="Footer Placeholder 4"/>
          <p:cNvSpPr>
            <a:spLocks noGrp="1"/>
          </p:cNvSpPr>
          <p:nvPr>
            <p:ph type="ftr" sz="quarter" idx="11"/>
          </p:nvPr>
        </p:nvSpPr>
        <p:spPr/>
        <p:txBody>
          <a:bodyPr/>
          <a:lstStyle/>
          <a:p>
            <a:endParaRPr kumimoji="1" lang="zh-CN" altLang="en-US">
              <a:solidFill>
                <a:srgbClr val="38ABED"/>
              </a:solidFill>
            </a:endParaRPr>
          </a:p>
        </p:txBody>
      </p:sp>
    </p:spTree>
    <p:extLst>
      <p:ext uri="{BB962C8B-B14F-4D97-AF65-F5344CB8AC3E}">
        <p14:creationId xmlns:p14="http://schemas.microsoft.com/office/powerpoint/2010/main" xmlns="" val="14460273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idx="1"/>
          </p:nvPr>
        </p:nvSpPr>
        <p:spPr/>
        <p:txBody>
          <a:bodyPr/>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5" name="Footer Placeholder 4"/>
          <p:cNvSpPr>
            <a:spLocks noGrp="1"/>
          </p:cNvSpPr>
          <p:nvPr>
            <p:ph type="ftr" sz="quarter" idx="11"/>
          </p:nvPr>
        </p:nvSpPr>
        <p:spPr/>
        <p:txBody>
          <a:bodyPr/>
          <a:lstStyle/>
          <a:p>
            <a:endParaRPr kumimoji="1" lang="zh-CN" altLang="en-US">
              <a:solidFill>
                <a:srgbClr val="38ABED"/>
              </a:solidFill>
            </a:endParaRPr>
          </a:p>
        </p:txBody>
      </p:sp>
      <p:sp>
        <p:nvSpPr>
          <p:cNvPr id="6" name="Slide Number Placeholder 5"/>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12428953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211156" y="187452"/>
            <a:ext cx="11769688" cy="6483096"/>
          </a:xfrm>
          <a:prstGeom prst="rect">
            <a:avLst/>
          </a:prstGeom>
        </p:spPr>
      </p:pic>
      <p:sp>
        <p:nvSpPr>
          <p:cNvPr id="2" name="Title 1"/>
          <p:cNvSpPr>
            <a:spLocks noGrp="1"/>
          </p:cNvSpPr>
          <p:nvPr>
            <p:ph type="title"/>
          </p:nvPr>
        </p:nvSpPr>
        <p:spPr>
          <a:xfrm>
            <a:off x="1039287" y="2591439"/>
            <a:ext cx="10111316" cy="1362075"/>
          </a:xfrm>
        </p:spPr>
        <p:txBody>
          <a:bodyPr anchor="b" anchorCtr="0">
            <a:noAutofit/>
          </a:bodyPr>
          <a:lstStyle>
            <a:lvl1pPr algn="l">
              <a:defRPr sz="4400" b="1" cap="none" baseline="0">
                <a:solidFill>
                  <a:schemeClr val="bg1"/>
                </a:solidFill>
              </a:defRPr>
            </a:lvl1pPr>
          </a:lstStyle>
          <a:p>
            <a:r>
              <a:rPr lang="zh-CN" altLang="en-US" smtClean="0"/>
              <a:t>单击此处编辑母版标题样式</a:t>
            </a:r>
            <a:endParaRPr/>
          </a:p>
        </p:txBody>
      </p:sp>
      <p:sp>
        <p:nvSpPr>
          <p:cNvPr id="3" name="Text Placeholder 2"/>
          <p:cNvSpPr>
            <a:spLocks noGrp="1"/>
          </p:cNvSpPr>
          <p:nvPr>
            <p:ph type="body" idx="1"/>
          </p:nvPr>
        </p:nvSpPr>
        <p:spPr>
          <a:xfrm>
            <a:off x="1039287" y="3950433"/>
            <a:ext cx="10111316"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5" name="Footer Placeholder 4"/>
          <p:cNvSpPr>
            <a:spLocks noGrp="1"/>
          </p:cNvSpPr>
          <p:nvPr>
            <p:ph type="ftr" sz="quarter" idx="11"/>
          </p:nvPr>
        </p:nvSpPr>
        <p:spPr/>
        <p:txBody>
          <a:bodyPr/>
          <a:lstStyle/>
          <a:p>
            <a:endParaRPr kumimoji="1" lang="zh-CN" altLang="en-US">
              <a:solidFill>
                <a:srgbClr val="38ABED"/>
              </a:solidFill>
            </a:endParaRPr>
          </a:p>
        </p:txBody>
      </p:sp>
      <p:sp>
        <p:nvSpPr>
          <p:cNvPr id="6" name="Slide Number Placeholder 5"/>
          <p:cNvSpPr>
            <a:spLocks noGrp="1"/>
          </p:cNvSpPr>
          <p:nvPr>
            <p:ph type="sldNum" sz="quarter" idx="12"/>
          </p:nvPr>
        </p:nvSpPr>
        <p:spPr/>
        <p:txBody>
          <a:bodyPr/>
          <a:lstStyle/>
          <a:p>
            <a:fld id="{93E4AAA4-6363-4581-962D-1ACCC2D600C5}" type="slidenum">
              <a:rPr lang="en-US" smtClean="0">
                <a:solidFill>
                  <a:srgbClr val="1B3861"/>
                </a:solidFill>
              </a:rPr>
              <a:pPr/>
              <a:t>‹#›</a:t>
            </a:fld>
            <a:endParaRPr lang="en-US">
              <a:solidFill>
                <a:srgbClr val="1B3861"/>
              </a:solidFill>
            </a:endParaRPr>
          </a:p>
        </p:txBody>
      </p:sp>
    </p:spTree>
    <p:extLst>
      <p:ext uri="{BB962C8B-B14F-4D97-AF65-F5344CB8AC3E}">
        <p14:creationId xmlns:p14="http://schemas.microsoft.com/office/powerpoint/2010/main" xmlns="" val="4090095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1039283"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Content Placeholder 3"/>
          <p:cNvSpPr>
            <a:spLocks noGrp="1"/>
          </p:cNvSpPr>
          <p:nvPr>
            <p:ph sz="half" idx="2"/>
          </p:nvPr>
        </p:nvSpPr>
        <p:spPr>
          <a:xfrm>
            <a:off x="6251388"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27236829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a:xfrm>
            <a:off x="1039287" y="381000"/>
            <a:ext cx="10111316" cy="1044388"/>
          </a:xfrm>
        </p:spPr>
        <p:txBody>
          <a:bodyPr/>
          <a:lstStyle>
            <a:lvl1pPr>
              <a:defRPr/>
            </a:lvl1pPr>
          </a:lstStyle>
          <a:p>
            <a:r>
              <a:rPr lang="zh-CN" altLang="en-US" smtClean="0"/>
              <a:t>单击此处编辑母版标题样式</a:t>
            </a:r>
            <a:endParaRPr/>
          </a:p>
        </p:txBody>
      </p:sp>
      <p:sp>
        <p:nvSpPr>
          <p:cNvPr id="3" name="Text Placeholder 2"/>
          <p:cNvSpPr>
            <a:spLocks noGrp="1"/>
          </p:cNvSpPr>
          <p:nvPr>
            <p:ph type="body" idx="1"/>
          </p:nvPr>
        </p:nvSpPr>
        <p:spPr>
          <a:xfrm>
            <a:off x="1039284" y="1438835"/>
            <a:ext cx="48768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39284" y="2362278"/>
            <a:ext cx="48768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Text Placeholder 4"/>
          <p:cNvSpPr>
            <a:spLocks noGrp="1"/>
          </p:cNvSpPr>
          <p:nvPr>
            <p:ph type="body" sz="quarter" idx="3"/>
          </p:nvPr>
        </p:nvSpPr>
        <p:spPr>
          <a:xfrm>
            <a:off x="6273800" y="1438835"/>
            <a:ext cx="48768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273800" y="2362278"/>
            <a:ext cx="48768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7" name="Date Placeholder 6"/>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8" name="Footer Placeholder 7"/>
          <p:cNvSpPr>
            <a:spLocks noGrp="1"/>
          </p:cNvSpPr>
          <p:nvPr>
            <p:ph type="ftr" sz="quarter" idx="11"/>
          </p:nvPr>
        </p:nvSpPr>
        <p:spPr/>
        <p:txBody>
          <a:bodyPr/>
          <a:lstStyle/>
          <a:p>
            <a:endParaRPr kumimoji="1" lang="zh-CN" altLang="en-US">
              <a:solidFill>
                <a:srgbClr val="38ABED"/>
              </a:solidFill>
            </a:endParaRPr>
          </a:p>
        </p:txBody>
      </p:sp>
      <p:sp>
        <p:nvSpPr>
          <p:cNvPr id="9" name="Slide Number Placeholder 8"/>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cxnSp>
        <p:nvCxnSpPr>
          <p:cNvPr id="12" name="Straight Connector 11"/>
          <p:cNvCxnSpPr/>
          <p:nvPr/>
        </p:nvCxnSpPr>
        <p:spPr>
          <a:xfrm>
            <a:off x="1165444" y="2286000"/>
            <a:ext cx="4750671"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21120" y="2286000"/>
            <a:ext cx="475488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65444" y="2286000"/>
            <a:ext cx="4750671"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21120" y="2286000"/>
            <a:ext cx="475488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038904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两项内容、顶部和底部">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1039285" y="1828801"/>
            <a:ext cx="10113435"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
        <p:nvSpPr>
          <p:cNvPr id="10" name="Content Placeholder 2"/>
          <p:cNvSpPr>
            <a:spLocks noGrp="1"/>
          </p:cNvSpPr>
          <p:nvPr>
            <p:ph sz="half" idx="13"/>
          </p:nvPr>
        </p:nvSpPr>
        <p:spPr>
          <a:xfrm>
            <a:off x="1039285" y="3991816"/>
            <a:ext cx="10113435"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Tree>
    <p:extLst>
      <p:ext uri="{BB962C8B-B14F-4D97-AF65-F5344CB8AC3E}">
        <p14:creationId xmlns:p14="http://schemas.microsoft.com/office/powerpoint/2010/main" xmlns="" val="1300139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三项内容">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6281271"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
        <p:nvSpPr>
          <p:cNvPr id="10" name="Content Placeholder 2"/>
          <p:cNvSpPr>
            <a:spLocks noGrp="1"/>
          </p:cNvSpPr>
          <p:nvPr>
            <p:ph sz="half" idx="13"/>
          </p:nvPr>
        </p:nvSpPr>
        <p:spPr>
          <a:xfrm>
            <a:off x="6281271"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1" name="Content Placeholder 2"/>
          <p:cNvSpPr>
            <a:spLocks noGrp="1"/>
          </p:cNvSpPr>
          <p:nvPr>
            <p:ph sz="half" idx="14"/>
          </p:nvPr>
        </p:nvSpPr>
        <p:spPr>
          <a:xfrm>
            <a:off x="1039283"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Tree>
    <p:extLst>
      <p:ext uri="{BB962C8B-B14F-4D97-AF65-F5344CB8AC3E}">
        <p14:creationId xmlns:p14="http://schemas.microsoft.com/office/powerpoint/2010/main" xmlns="" val="4292572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62449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四项内容">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5" name="Date Placeholder 4"/>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
        <p:nvSpPr>
          <p:cNvPr id="12" name="Content Placeholder 2"/>
          <p:cNvSpPr>
            <a:spLocks noGrp="1"/>
          </p:cNvSpPr>
          <p:nvPr>
            <p:ph sz="half" idx="14"/>
          </p:nvPr>
        </p:nvSpPr>
        <p:spPr>
          <a:xfrm>
            <a:off x="1039284"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3" name="Content Placeholder 2"/>
          <p:cNvSpPr>
            <a:spLocks noGrp="1"/>
          </p:cNvSpPr>
          <p:nvPr>
            <p:ph sz="half" idx="15"/>
          </p:nvPr>
        </p:nvSpPr>
        <p:spPr>
          <a:xfrm>
            <a:off x="1039284"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4" name="Content Placeholder 2"/>
          <p:cNvSpPr>
            <a:spLocks noGrp="1"/>
          </p:cNvSpPr>
          <p:nvPr>
            <p:ph sz="half" idx="1"/>
          </p:nvPr>
        </p:nvSpPr>
        <p:spPr>
          <a:xfrm>
            <a:off x="6281271"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5" name="Content Placeholder 2"/>
          <p:cNvSpPr>
            <a:spLocks noGrp="1"/>
          </p:cNvSpPr>
          <p:nvPr>
            <p:ph sz="half" idx="13"/>
          </p:nvPr>
        </p:nvSpPr>
        <p:spPr>
          <a:xfrm>
            <a:off x="6281271"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Tree>
    <p:extLst>
      <p:ext uri="{BB962C8B-B14F-4D97-AF65-F5344CB8AC3E}">
        <p14:creationId xmlns:p14="http://schemas.microsoft.com/office/powerpoint/2010/main" xmlns="" val="17052885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3" name="Date Placeholder 2"/>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4" name="Footer Placeholder 3"/>
          <p:cNvSpPr>
            <a:spLocks noGrp="1"/>
          </p:cNvSpPr>
          <p:nvPr>
            <p:ph type="ftr" sz="quarter" idx="11"/>
          </p:nvPr>
        </p:nvSpPr>
        <p:spPr/>
        <p:txBody>
          <a:bodyPr/>
          <a:lstStyle/>
          <a:p>
            <a:endParaRPr kumimoji="1" lang="zh-CN" altLang="en-US">
              <a:solidFill>
                <a:srgbClr val="38ABED"/>
              </a:solidFill>
            </a:endParaRPr>
          </a:p>
        </p:txBody>
      </p:sp>
      <p:sp>
        <p:nvSpPr>
          <p:cNvPr id="5" name="Slide Number Placeholder 4"/>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3261313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Date Placeholder 1"/>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3" name="Footer Placeholder 2"/>
          <p:cNvSpPr>
            <a:spLocks noGrp="1"/>
          </p:cNvSpPr>
          <p:nvPr>
            <p:ph type="ftr" sz="quarter" idx="11"/>
          </p:nvPr>
        </p:nvSpPr>
        <p:spPr/>
        <p:txBody>
          <a:bodyPr/>
          <a:lstStyle/>
          <a:p>
            <a:endParaRPr kumimoji="1" lang="zh-CN" altLang="en-US">
              <a:solidFill>
                <a:srgbClr val="38ABED"/>
              </a:solidFill>
            </a:endParaRPr>
          </a:p>
        </p:txBody>
      </p:sp>
      <p:sp>
        <p:nvSpPr>
          <p:cNvPr id="4" name="Slide Number Placeholder 3"/>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17250827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211156" y="187452"/>
            <a:ext cx="11769688" cy="6483096"/>
          </a:xfrm>
          <a:prstGeom prst="rect">
            <a:avLst/>
          </a:prstGeom>
        </p:spPr>
      </p:pic>
      <p:sp>
        <p:nvSpPr>
          <p:cNvPr id="2" name="Title 1"/>
          <p:cNvSpPr>
            <a:spLocks noGrp="1"/>
          </p:cNvSpPr>
          <p:nvPr>
            <p:ph type="title"/>
          </p:nvPr>
        </p:nvSpPr>
        <p:spPr>
          <a:xfrm>
            <a:off x="1039285" y="590550"/>
            <a:ext cx="4876800" cy="1162050"/>
          </a:xfrm>
        </p:spPr>
        <p:txBody>
          <a:bodyPr anchor="b"/>
          <a:lstStyle>
            <a:lvl1pPr algn="ctr">
              <a:defRPr sz="3600" b="0"/>
            </a:lvl1pPr>
          </a:lstStyle>
          <a:p>
            <a:r>
              <a:rPr lang="zh-CN" altLang="en-US" smtClean="0"/>
              <a:t>单击此处编辑母版标题样式</a:t>
            </a:r>
            <a:endParaRPr/>
          </a:p>
        </p:txBody>
      </p:sp>
      <p:sp>
        <p:nvSpPr>
          <p:cNvPr id="3" name="Content Placeholder 2"/>
          <p:cNvSpPr>
            <a:spLocks noGrp="1"/>
          </p:cNvSpPr>
          <p:nvPr>
            <p:ph idx="1"/>
          </p:nvPr>
        </p:nvSpPr>
        <p:spPr>
          <a:xfrm>
            <a:off x="6257364" y="739667"/>
            <a:ext cx="48768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Text Placeholder 3"/>
          <p:cNvSpPr>
            <a:spLocks noGrp="1"/>
          </p:cNvSpPr>
          <p:nvPr>
            <p:ph type="body" sz="half" idx="2"/>
          </p:nvPr>
        </p:nvSpPr>
        <p:spPr>
          <a:xfrm>
            <a:off x="1039285" y="1816100"/>
            <a:ext cx="48768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12459875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598636" y="187452"/>
            <a:ext cx="11382208" cy="6483096"/>
          </a:xfrm>
          <a:prstGeom prst="rect">
            <a:avLst/>
          </a:prstGeom>
        </p:spPr>
      </p:pic>
      <p:sp>
        <p:nvSpPr>
          <p:cNvPr id="2" name="Title 1"/>
          <p:cNvSpPr>
            <a:spLocks noGrp="1"/>
          </p:cNvSpPr>
          <p:nvPr>
            <p:ph type="title"/>
          </p:nvPr>
        </p:nvSpPr>
        <p:spPr>
          <a:xfrm>
            <a:off x="5181600" y="533400"/>
            <a:ext cx="5969000" cy="1252538"/>
          </a:xfrm>
        </p:spPr>
        <p:txBody>
          <a:bodyPr anchor="b"/>
          <a:lstStyle>
            <a:lvl1pPr algn="l">
              <a:defRPr sz="3600" b="0"/>
            </a:lvl1pPr>
          </a:lstStyle>
          <a:p>
            <a:r>
              <a:rPr lang="zh-CN" altLang="en-US" smtClean="0"/>
              <a:t>单击此处编辑母版标题样式</a:t>
            </a:r>
            <a:endParaRPr/>
          </a:p>
        </p:txBody>
      </p:sp>
      <p:sp>
        <p:nvSpPr>
          <p:cNvPr id="4" name="Text Placeholder 3"/>
          <p:cNvSpPr>
            <a:spLocks noGrp="1"/>
          </p:cNvSpPr>
          <p:nvPr>
            <p:ph type="body" sz="half" idx="2"/>
          </p:nvPr>
        </p:nvSpPr>
        <p:spPr>
          <a:xfrm>
            <a:off x="5181499" y="1828800"/>
            <a:ext cx="5966052"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5181499" y="6288820"/>
            <a:ext cx="2516716" cy="365125"/>
          </a:xfrm>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a:xfrm>
            <a:off x="7823252" y="6288820"/>
            <a:ext cx="3567953" cy="365125"/>
          </a:xfrm>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
        <p:nvSpPr>
          <p:cNvPr id="3" name="Picture Placeholder 2"/>
          <p:cNvSpPr>
            <a:spLocks noGrp="1"/>
          </p:cNvSpPr>
          <p:nvPr>
            <p:ph type="pic" idx="1"/>
          </p:nvPr>
        </p:nvSpPr>
        <p:spPr>
          <a:xfrm flipH="1">
            <a:off x="251057" y="179292"/>
            <a:ext cx="4374783"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Tree>
    <p:extLst>
      <p:ext uri="{BB962C8B-B14F-4D97-AF65-F5344CB8AC3E}">
        <p14:creationId xmlns:p14="http://schemas.microsoft.com/office/powerpoint/2010/main" xmlns="" val="1038001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图片(带标题，可选)">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211156" y="187452"/>
            <a:ext cx="11769688" cy="6483096"/>
          </a:xfrm>
          <a:prstGeom prst="rect">
            <a:avLst/>
          </a:prstGeom>
        </p:spPr>
      </p:pic>
      <p:sp>
        <p:nvSpPr>
          <p:cNvPr id="2" name="Title 1"/>
          <p:cNvSpPr>
            <a:spLocks noGrp="1"/>
          </p:cNvSpPr>
          <p:nvPr>
            <p:ph type="title"/>
          </p:nvPr>
        </p:nvSpPr>
        <p:spPr>
          <a:xfrm>
            <a:off x="6281271" y="533400"/>
            <a:ext cx="4876800" cy="1252538"/>
          </a:xfrm>
        </p:spPr>
        <p:txBody>
          <a:bodyPr anchor="b"/>
          <a:lstStyle>
            <a:lvl1pPr algn="l">
              <a:defRPr sz="3600" b="0"/>
            </a:lvl1pPr>
          </a:lstStyle>
          <a:p>
            <a:r>
              <a:rPr lang="zh-CN" altLang="en-US" smtClean="0"/>
              <a:t>单击此处编辑母版标题样式</a:t>
            </a:r>
            <a:endParaRPr/>
          </a:p>
        </p:txBody>
      </p:sp>
      <p:sp>
        <p:nvSpPr>
          <p:cNvPr id="3" name="Picture Placeholder 2"/>
          <p:cNvSpPr>
            <a:spLocks noGrp="1"/>
          </p:cNvSpPr>
          <p:nvPr>
            <p:ph type="pic" idx="1"/>
          </p:nvPr>
        </p:nvSpPr>
        <p:spPr>
          <a:xfrm flipH="1">
            <a:off x="794871" y="1600203"/>
            <a:ext cx="48768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6280549" y="1828800"/>
            <a:ext cx="48768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508007" y="6288820"/>
            <a:ext cx="2486833" cy="365125"/>
          </a:xfrm>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a:xfrm>
            <a:off x="4434470" y="6288820"/>
            <a:ext cx="6956735" cy="365125"/>
          </a:xfrm>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41431976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图片(位于标题上)">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211156" y="187452"/>
            <a:ext cx="11769688" cy="6483096"/>
          </a:xfrm>
          <a:prstGeom prst="rect">
            <a:avLst/>
          </a:prstGeom>
        </p:spPr>
      </p:pic>
      <p:sp>
        <p:nvSpPr>
          <p:cNvPr id="2" name="Title 1"/>
          <p:cNvSpPr>
            <a:spLocks noGrp="1"/>
          </p:cNvSpPr>
          <p:nvPr>
            <p:ph type="title"/>
          </p:nvPr>
        </p:nvSpPr>
        <p:spPr>
          <a:xfrm>
            <a:off x="1077437" y="3778624"/>
            <a:ext cx="10080687" cy="1102658"/>
          </a:xfrm>
        </p:spPr>
        <p:txBody>
          <a:bodyPr anchor="b"/>
          <a:lstStyle>
            <a:lvl1pPr algn="l">
              <a:defRPr sz="3600" b="0"/>
            </a:lvl1pPr>
          </a:lstStyle>
          <a:p>
            <a:r>
              <a:rPr lang="zh-CN" altLang="en-US" smtClean="0"/>
              <a:t>单击此处编辑母版标题样式</a:t>
            </a:r>
            <a:endParaRPr/>
          </a:p>
        </p:txBody>
      </p:sp>
      <p:sp>
        <p:nvSpPr>
          <p:cNvPr id="3" name="Picture Placeholder 2"/>
          <p:cNvSpPr>
            <a:spLocks noGrp="1"/>
          </p:cNvSpPr>
          <p:nvPr>
            <p:ph type="pic" idx="1"/>
          </p:nvPr>
        </p:nvSpPr>
        <p:spPr>
          <a:xfrm flipH="1">
            <a:off x="1162113" y="762000"/>
            <a:ext cx="9903635"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1077399" y="4827572"/>
            <a:ext cx="10079969"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508007" y="6288820"/>
            <a:ext cx="2486833" cy="365125"/>
          </a:xfrm>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a:xfrm>
            <a:off x="4434470" y="6288820"/>
            <a:ext cx="6956735" cy="365125"/>
          </a:xfrm>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5055005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3" name="Vertical Text Placeholder 2"/>
          <p:cNvSpPr>
            <a:spLocks noGrp="1"/>
          </p:cNvSpPr>
          <p:nvPr>
            <p:ph type="body" orient="vert" idx="1"/>
          </p:nvPr>
        </p:nvSpPr>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5" name="Footer Placeholder 4"/>
          <p:cNvSpPr>
            <a:spLocks noGrp="1"/>
          </p:cNvSpPr>
          <p:nvPr>
            <p:ph type="ftr" sz="quarter" idx="11"/>
          </p:nvPr>
        </p:nvSpPr>
        <p:spPr/>
        <p:txBody>
          <a:bodyPr/>
          <a:lstStyle/>
          <a:p>
            <a:endParaRPr kumimoji="1" lang="zh-CN" altLang="en-US">
              <a:solidFill>
                <a:srgbClr val="38ABED"/>
              </a:solidFill>
            </a:endParaRPr>
          </a:p>
        </p:txBody>
      </p:sp>
      <p:sp>
        <p:nvSpPr>
          <p:cNvPr id="6" name="Slide Number Placeholder 5"/>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33879550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Vertical Title 1"/>
          <p:cNvSpPr>
            <a:spLocks noGrp="1"/>
          </p:cNvSpPr>
          <p:nvPr>
            <p:ph type="title" orient="vert"/>
          </p:nvPr>
        </p:nvSpPr>
        <p:spPr>
          <a:xfrm>
            <a:off x="9771581" y="779463"/>
            <a:ext cx="1810871" cy="5268912"/>
          </a:xfrm>
        </p:spPr>
        <p:txBody>
          <a:bodyPr vert="eaVert"/>
          <a:lstStyle/>
          <a:p>
            <a:r>
              <a:rPr lang="zh-CN" altLang="en-US" smtClean="0"/>
              <a:t>单击此处编辑母版标题样式</a:t>
            </a:r>
            <a:endParaRPr/>
          </a:p>
        </p:txBody>
      </p:sp>
      <p:sp>
        <p:nvSpPr>
          <p:cNvPr id="3" name="Vertical Text Placeholder 2"/>
          <p:cNvSpPr>
            <a:spLocks noGrp="1"/>
          </p:cNvSpPr>
          <p:nvPr>
            <p:ph type="body" orient="vert" idx="1"/>
          </p:nvPr>
        </p:nvSpPr>
        <p:spPr>
          <a:xfrm>
            <a:off x="1039283" y="779543"/>
            <a:ext cx="8227484" cy="5268911"/>
          </a:xfrm>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5" name="Footer Placeholder 4"/>
          <p:cNvSpPr>
            <a:spLocks noGrp="1"/>
          </p:cNvSpPr>
          <p:nvPr>
            <p:ph type="ftr" sz="quarter" idx="11"/>
          </p:nvPr>
        </p:nvSpPr>
        <p:spPr/>
        <p:txBody>
          <a:bodyPr/>
          <a:lstStyle/>
          <a:p>
            <a:endParaRPr kumimoji="1" lang="zh-CN" altLang="en-US">
              <a:solidFill>
                <a:srgbClr val="38ABED"/>
              </a:solidFill>
            </a:endParaRPr>
          </a:p>
        </p:txBody>
      </p:sp>
      <p:sp>
        <p:nvSpPr>
          <p:cNvPr id="6" name="Slide Number Placeholder 5"/>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29340388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blipFill dpi="0" rotWithShape="1">
            <a:blip r:embed="rId3" cstate="email">
              <a:alphaModFix amt="37000"/>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2183622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400434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4137271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816"/>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54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3563438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611151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503025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926769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21767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50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0409166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50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02872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2636856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877085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62095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任意多边形 2"/>
          <p:cNvSpPr/>
          <p:nvPr userDrawn="1"/>
        </p:nvSpPr>
        <p:spPr>
          <a:xfrm>
            <a:off x="1" y="6154220"/>
            <a:ext cx="12205699" cy="719190"/>
          </a:xfrm>
          <a:custGeom>
            <a:avLst/>
            <a:gdLst>
              <a:gd name="connsiteX0" fmla="*/ 0 w 9154274"/>
              <a:gd name="connsiteY0" fmla="*/ 760288 h 780836"/>
              <a:gd name="connsiteX1" fmla="*/ 1890445 w 9154274"/>
              <a:gd name="connsiteY1" fmla="*/ 0 h 780836"/>
              <a:gd name="connsiteX2" fmla="*/ 9154274 w 9154274"/>
              <a:gd name="connsiteY2" fmla="*/ 595901 h 780836"/>
              <a:gd name="connsiteX3" fmla="*/ 9154274 w 9154274"/>
              <a:gd name="connsiteY3" fmla="*/ 780836 h 780836"/>
              <a:gd name="connsiteX4" fmla="*/ 0 w 9154274"/>
              <a:gd name="connsiteY4" fmla="*/ 760288 h 78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780836">
                <a:moveTo>
                  <a:pt x="0" y="760288"/>
                </a:moveTo>
                <a:lnTo>
                  <a:pt x="1890445" y="0"/>
                </a:lnTo>
                <a:lnTo>
                  <a:pt x="9154274" y="595901"/>
                </a:lnTo>
                <a:lnTo>
                  <a:pt x="9154274" y="780836"/>
                </a:lnTo>
                <a:lnTo>
                  <a:pt x="0" y="760288"/>
                </a:lnTo>
                <a:close/>
              </a:path>
            </a:pathLst>
          </a:cu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任意多边形 3"/>
          <p:cNvSpPr/>
          <p:nvPr userDrawn="1"/>
        </p:nvSpPr>
        <p:spPr>
          <a:xfrm>
            <a:off x="-13699" y="6164494"/>
            <a:ext cx="2411003" cy="667820"/>
          </a:xfrm>
          <a:custGeom>
            <a:avLst/>
            <a:gdLst>
              <a:gd name="connsiteX0" fmla="*/ 10274 w 1756881"/>
              <a:gd name="connsiteY0" fmla="*/ 308225 h 667820"/>
              <a:gd name="connsiteX1" fmla="*/ 1756881 w 1756881"/>
              <a:gd name="connsiteY1" fmla="*/ 0 h 667820"/>
              <a:gd name="connsiteX2" fmla="*/ 0 w 1756881"/>
              <a:gd name="connsiteY2" fmla="*/ 667820 h 667820"/>
              <a:gd name="connsiteX3" fmla="*/ 10274 w 1756881"/>
              <a:gd name="connsiteY3" fmla="*/ 308225 h 667820"/>
            </a:gdLst>
            <a:ahLst/>
            <a:cxnLst>
              <a:cxn ang="0">
                <a:pos x="connsiteX0" y="connsiteY0"/>
              </a:cxn>
              <a:cxn ang="0">
                <a:pos x="connsiteX1" y="connsiteY1"/>
              </a:cxn>
              <a:cxn ang="0">
                <a:pos x="connsiteX2" y="connsiteY2"/>
              </a:cxn>
              <a:cxn ang="0">
                <a:pos x="connsiteX3" y="connsiteY3"/>
              </a:cxn>
            </a:cxnLst>
            <a:rect l="l" t="t" r="r" b="b"/>
            <a:pathLst>
              <a:path w="1756881" h="667820">
                <a:moveTo>
                  <a:pt x="10274" y="308225"/>
                </a:moveTo>
                <a:lnTo>
                  <a:pt x="1756881" y="0"/>
                </a:lnTo>
                <a:lnTo>
                  <a:pt x="0" y="667820"/>
                </a:lnTo>
                <a:lnTo>
                  <a:pt x="10274" y="30822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任意多边形 5"/>
          <p:cNvSpPr/>
          <p:nvPr userDrawn="1"/>
        </p:nvSpPr>
        <p:spPr>
          <a:xfrm rot="21447778">
            <a:off x="9475697" y="6336582"/>
            <a:ext cx="2619723" cy="374862"/>
          </a:xfrm>
          <a:custGeom>
            <a:avLst/>
            <a:gdLst>
              <a:gd name="connsiteX0" fmla="*/ 2630184 w 2630184"/>
              <a:gd name="connsiteY0" fmla="*/ 308224 h 308224"/>
              <a:gd name="connsiteX1" fmla="*/ 0 w 2630184"/>
              <a:gd name="connsiteY1" fmla="*/ 123290 h 308224"/>
              <a:gd name="connsiteX2" fmla="*/ 1890445 w 2630184"/>
              <a:gd name="connsiteY2" fmla="*/ 0 h 308224"/>
              <a:gd name="connsiteX3" fmla="*/ 2630184 w 2630184"/>
              <a:gd name="connsiteY3" fmla="*/ 308224 h 308224"/>
            </a:gdLst>
            <a:ahLst/>
            <a:cxnLst>
              <a:cxn ang="0">
                <a:pos x="connsiteX0" y="connsiteY0"/>
              </a:cxn>
              <a:cxn ang="0">
                <a:pos x="connsiteX1" y="connsiteY1"/>
              </a:cxn>
              <a:cxn ang="0">
                <a:pos x="connsiteX2" y="connsiteY2"/>
              </a:cxn>
              <a:cxn ang="0">
                <a:pos x="connsiteX3" y="connsiteY3"/>
              </a:cxn>
            </a:cxnLst>
            <a:rect l="l" t="t" r="r" b="b"/>
            <a:pathLst>
              <a:path w="2630184" h="308224">
                <a:moveTo>
                  <a:pt x="2630184" y="308224"/>
                </a:moveTo>
                <a:lnTo>
                  <a:pt x="0" y="123290"/>
                </a:lnTo>
                <a:lnTo>
                  <a:pt x="1890445" y="0"/>
                </a:lnTo>
                <a:lnTo>
                  <a:pt x="2630184" y="308224"/>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 name="图片 6"/>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541190" y="6358720"/>
            <a:ext cx="2390457" cy="453404"/>
          </a:xfrm>
          <a:prstGeom prst="rect">
            <a:avLst/>
          </a:prstGeom>
          <a:effectLst>
            <a:outerShdw blurRad="50800" dist="38100" dir="16200000" rotWithShape="0">
              <a:prstClr val="black">
                <a:alpha val="40000"/>
              </a:prstClr>
            </a:outerShdw>
          </a:effectLst>
        </p:spPr>
      </p:pic>
      <p:sp>
        <p:nvSpPr>
          <p:cNvPr id="9" name="矩形 8"/>
          <p:cNvSpPr/>
          <p:nvPr userDrawn="1"/>
        </p:nvSpPr>
        <p:spPr>
          <a:xfrm>
            <a:off x="-13699" y="79"/>
            <a:ext cx="12219397" cy="8219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1859378047"/>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583008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3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693112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4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827531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5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460157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6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109860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7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745550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8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9073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9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410474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0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37547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9188565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1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58136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2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2738959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3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062841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4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730834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5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4691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6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716419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7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238665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8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775733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9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79546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20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99108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791965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1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822230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2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680746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3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384211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4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61571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25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3196688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26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692625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7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200836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8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659028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9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316138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30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81880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0980640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31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021242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32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6607855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3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875513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34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237030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35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733267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BBCF8D54-4D7E-453C-9873-25713BC73AA6}"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1F8E85F-0ECB-42FB-96D3-5F27D7A892B4}"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82934394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BBCF8D54-4D7E-453C-9873-25713BC73AA6}"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1F8E85F-0ECB-42FB-96D3-5F27D7A892B4}"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0769643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5AAE13A4-B074-417C-9F83-2F6BD9AB3093}"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7CA0525-589D-42BC-A077-6A8622D714E4}"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1594743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910B3-90C4-469A-AB06-21D0A17CE64C}"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4A97DF-8ABB-4E39-A232-B19D70A1E736}"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65413324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76200"/>
            <a:ext cx="12192000" cy="60198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4" name="Rectangle 5"/>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6"/>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F5E7A50-608C-4162-B451-99250EDBB4AC}"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213449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774068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910B3-90C4-469A-AB06-21D0A17CE64C}"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4A97DF-8ABB-4E39-A232-B19D70A1E736}"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0166487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131BE2-4F59-48D1-A72A-49AEDDC6B48A}"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7B3B048-FB22-4508-AC97-9DF2D481F3FB}"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3609784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64E0CDE8-E0BE-4E6E-9EE8-822C32216E25}"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39FD394-D7CC-4143-8490-63E01BA76D2A}"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6343444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3257538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4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354641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8301832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98159744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4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0343081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4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426220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4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47497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0C5955-AE31-4D2C-ABA1-73DA341D91B9}" type="datetimeFigureOut">
              <a:rPr lang="zh-CN" altLang="en-US" smtClean="0"/>
              <a:pPr/>
              <a:t>2016/8/6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DB4B81-3544-4572-9FD1-8860343B0940}" type="slidenum">
              <a:rPr lang="zh-CN" altLang="en-US" smtClean="0"/>
              <a:pPr/>
              <a:t>‹#›</a:t>
            </a:fld>
            <a:endParaRPr lang="zh-CN" altLang="en-US"/>
          </a:p>
        </p:txBody>
      </p:sp>
    </p:spTree>
    <p:extLst>
      <p:ext uri="{BB962C8B-B14F-4D97-AF65-F5344CB8AC3E}">
        <p14:creationId xmlns:p14="http://schemas.microsoft.com/office/powerpoint/2010/main" xmlns="" val="927213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97123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4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0506490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5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910B3-90C4-469A-AB06-21D0A17CE64C}"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4A97DF-8ABB-4E39-A232-B19D70A1E736}"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45611307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5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910B3-90C4-469A-AB06-21D0A17CE64C}"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4A97DF-8ABB-4E39-A232-B19D70A1E736}"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92507681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5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16029008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5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58378406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5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2308580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5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ECCCC22A-2D61-4FE9-BE42-16F268CA1E5B}"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B59ECF2-2456-4FB0-85F2-C30C2A38A08B}"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67737665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5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73F31825-8421-444E-9F54-2EC2FA0525C9}"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E799550-59A5-4C1C-B9DC-83ED23DF24E8}"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97749366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5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2568F97B-D946-4D1B-8112-0CE3BA88C2A4}"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3D2B1F9-51CE-4B37-A78F-705A942510E6}"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3696198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5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86AB96B7-DE68-424B-9D79-2315E1F599B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298A189-5FF5-4172-8261-0583B861E69D}"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075634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1385683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5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4949CAF-4D54-4AB9-9722-80B6043E85F6}"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9BF9A6E-5726-4EB5-9488-E14F68B0EE8F}"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06830982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6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B33D89CB-A40A-402F-800D-CED9DC631679}"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8A13E18-4098-4F0C-8699-94F22CA35D8F}"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5256334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6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CD2C9314-656E-4F39-A08E-59DB1514614C}"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67D11CF-3738-4FBB-9ED4-95B4198F492B}"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9975898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6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481BEE1-B64C-4CFF-9026-7E1F57D04FFD}"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48DA70A-4F0C-4794-85BC-2765B31B9090}"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72549493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6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FF86A10E-7D29-439B-812C-52C8D6CC2C20}"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91A9072-0FD7-428E-B671-97D7D83F632A}"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60411918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6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5503EBF1-F073-4766-AF9C-A700AF180A86}"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8195D6E-465A-4C31-8308-F854BB16C08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42229660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6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5503EBF1-F073-4766-AF9C-A700AF180A86}"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8195D6E-465A-4C31-8308-F854BB16C08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00810165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6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5503EBF1-F073-4766-AF9C-A700AF180A86}"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8195D6E-465A-4C31-8308-F854BB16C08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8794003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6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23178523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6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915645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96552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6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69938064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7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50105163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7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46995420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7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74690388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7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19968759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7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4012774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81164653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08922646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7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61566255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7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805597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0200468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7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47337317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8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413209324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8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06057959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8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98369634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8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73"/>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51695127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blipFill dpi="0" rotWithShape="1">
            <a:blip r:embed="rId3" cstate="email">
              <a:alphaModFix amt="37000"/>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75185908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22715081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6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13280393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72793615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188371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4139092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2212759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6229656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5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12492691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19969346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55087894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9956902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任意多边形 2"/>
          <p:cNvSpPr/>
          <p:nvPr userDrawn="1"/>
        </p:nvSpPr>
        <p:spPr>
          <a:xfrm>
            <a:off x="1" y="6154220"/>
            <a:ext cx="12205699" cy="719190"/>
          </a:xfrm>
          <a:custGeom>
            <a:avLst/>
            <a:gdLst>
              <a:gd name="connsiteX0" fmla="*/ 0 w 9154274"/>
              <a:gd name="connsiteY0" fmla="*/ 760288 h 780836"/>
              <a:gd name="connsiteX1" fmla="*/ 1890445 w 9154274"/>
              <a:gd name="connsiteY1" fmla="*/ 0 h 780836"/>
              <a:gd name="connsiteX2" fmla="*/ 9154274 w 9154274"/>
              <a:gd name="connsiteY2" fmla="*/ 595901 h 780836"/>
              <a:gd name="connsiteX3" fmla="*/ 9154274 w 9154274"/>
              <a:gd name="connsiteY3" fmla="*/ 780836 h 780836"/>
              <a:gd name="connsiteX4" fmla="*/ 0 w 9154274"/>
              <a:gd name="connsiteY4" fmla="*/ 760288 h 78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780836">
                <a:moveTo>
                  <a:pt x="0" y="760288"/>
                </a:moveTo>
                <a:lnTo>
                  <a:pt x="1890445" y="0"/>
                </a:lnTo>
                <a:lnTo>
                  <a:pt x="9154274" y="595901"/>
                </a:lnTo>
                <a:lnTo>
                  <a:pt x="9154274" y="780836"/>
                </a:lnTo>
                <a:lnTo>
                  <a:pt x="0" y="760288"/>
                </a:lnTo>
                <a:close/>
              </a:path>
            </a:pathLst>
          </a:custGeom>
          <a:solidFill>
            <a:srgbClr val="002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任意多边形 3"/>
          <p:cNvSpPr/>
          <p:nvPr userDrawn="1"/>
        </p:nvSpPr>
        <p:spPr>
          <a:xfrm>
            <a:off x="-13699" y="6164494"/>
            <a:ext cx="2411003" cy="667820"/>
          </a:xfrm>
          <a:custGeom>
            <a:avLst/>
            <a:gdLst>
              <a:gd name="connsiteX0" fmla="*/ 10274 w 1756881"/>
              <a:gd name="connsiteY0" fmla="*/ 308225 h 667820"/>
              <a:gd name="connsiteX1" fmla="*/ 1756881 w 1756881"/>
              <a:gd name="connsiteY1" fmla="*/ 0 h 667820"/>
              <a:gd name="connsiteX2" fmla="*/ 0 w 1756881"/>
              <a:gd name="connsiteY2" fmla="*/ 667820 h 667820"/>
              <a:gd name="connsiteX3" fmla="*/ 10274 w 1756881"/>
              <a:gd name="connsiteY3" fmla="*/ 308225 h 667820"/>
            </a:gdLst>
            <a:ahLst/>
            <a:cxnLst>
              <a:cxn ang="0">
                <a:pos x="connsiteX0" y="connsiteY0"/>
              </a:cxn>
              <a:cxn ang="0">
                <a:pos x="connsiteX1" y="connsiteY1"/>
              </a:cxn>
              <a:cxn ang="0">
                <a:pos x="connsiteX2" y="connsiteY2"/>
              </a:cxn>
              <a:cxn ang="0">
                <a:pos x="connsiteX3" y="connsiteY3"/>
              </a:cxn>
            </a:cxnLst>
            <a:rect l="l" t="t" r="r" b="b"/>
            <a:pathLst>
              <a:path w="1756881" h="667820">
                <a:moveTo>
                  <a:pt x="10274" y="308225"/>
                </a:moveTo>
                <a:lnTo>
                  <a:pt x="1756881" y="0"/>
                </a:lnTo>
                <a:lnTo>
                  <a:pt x="0" y="667820"/>
                </a:lnTo>
                <a:lnTo>
                  <a:pt x="10274" y="30822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任意多边形 5"/>
          <p:cNvSpPr/>
          <p:nvPr userDrawn="1"/>
        </p:nvSpPr>
        <p:spPr>
          <a:xfrm rot="21447778">
            <a:off x="9475697" y="6336582"/>
            <a:ext cx="2619723" cy="374862"/>
          </a:xfrm>
          <a:custGeom>
            <a:avLst/>
            <a:gdLst>
              <a:gd name="connsiteX0" fmla="*/ 2630184 w 2630184"/>
              <a:gd name="connsiteY0" fmla="*/ 308224 h 308224"/>
              <a:gd name="connsiteX1" fmla="*/ 0 w 2630184"/>
              <a:gd name="connsiteY1" fmla="*/ 123290 h 308224"/>
              <a:gd name="connsiteX2" fmla="*/ 1890445 w 2630184"/>
              <a:gd name="connsiteY2" fmla="*/ 0 h 308224"/>
              <a:gd name="connsiteX3" fmla="*/ 2630184 w 2630184"/>
              <a:gd name="connsiteY3" fmla="*/ 308224 h 308224"/>
            </a:gdLst>
            <a:ahLst/>
            <a:cxnLst>
              <a:cxn ang="0">
                <a:pos x="connsiteX0" y="connsiteY0"/>
              </a:cxn>
              <a:cxn ang="0">
                <a:pos x="connsiteX1" y="connsiteY1"/>
              </a:cxn>
              <a:cxn ang="0">
                <a:pos x="connsiteX2" y="connsiteY2"/>
              </a:cxn>
              <a:cxn ang="0">
                <a:pos x="connsiteX3" y="connsiteY3"/>
              </a:cxn>
            </a:cxnLst>
            <a:rect l="l" t="t" r="r" b="b"/>
            <a:pathLst>
              <a:path w="2630184" h="308224">
                <a:moveTo>
                  <a:pt x="2630184" y="308224"/>
                </a:moveTo>
                <a:lnTo>
                  <a:pt x="0" y="123290"/>
                </a:lnTo>
                <a:lnTo>
                  <a:pt x="1890445" y="0"/>
                </a:lnTo>
                <a:lnTo>
                  <a:pt x="2630184" y="308224"/>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 name="图片 6"/>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541158" y="6358720"/>
            <a:ext cx="2390457" cy="453404"/>
          </a:xfrm>
          <a:prstGeom prst="rect">
            <a:avLst/>
          </a:prstGeom>
          <a:effectLst>
            <a:outerShdw blurRad="50800" dist="38100" dir="16200000" rotWithShape="0">
              <a:prstClr val="black">
                <a:alpha val="40000"/>
              </a:prstClr>
            </a:outerShdw>
          </a:effectLst>
        </p:spPr>
      </p:pic>
      <p:sp>
        <p:nvSpPr>
          <p:cNvPr id="9" name="矩形 8"/>
          <p:cNvSpPr/>
          <p:nvPr userDrawn="1"/>
        </p:nvSpPr>
        <p:spPr>
          <a:xfrm>
            <a:off x="-13699" y="31"/>
            <a:ext cx="12219397" cy="8219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2727557761"/>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2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175729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3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485465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4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40896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6626498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5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7240975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6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4166079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7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7670431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8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210470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9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1168068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0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5019381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1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145794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2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9650471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13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738497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4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9495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6478200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5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7776300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6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795898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7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4040620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18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395068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19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609705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20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9159613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21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1230286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22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1819558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23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1948889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24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5397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4925567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25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1102057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26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0024367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27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578829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8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654434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29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2004815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30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764623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31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4195606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32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2665457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33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162019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34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61859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059284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35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9338913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BBCF8D54-4D7E-453C-9873-25713BC73AA6}"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1F8E85F-0ECB-42FB-96D3-5F27D7A892B4}"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86508992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BBCF8D54-4D7E-453C-9873-25713BC73AA6}"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1F8E85F-0ECB-42FB-96D3-5F27D7A892B4}"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6322747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5AAE13A4-B074-417C-9F83-2F6BD9AB3093}"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7CA0525-589D-42BC-A077-6A8622D714E4}"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12626604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910B3-90C4-469A-AB06-21D0A17CE64C}"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4A97DF-8ABB-4E39-A232-B19D70A1E736}"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81454607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76200"/>
            <a:ext cx="12192000" cy="60198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4" name="Rectangle 5"/>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6"/>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F5E7A50-608C-4162-B451-99250EDBB4AC}"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58724558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910B3-90C4-469A-AB06-21D0A17CE64C}"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4A97DF-8ABB-4E39-A232-B19D70A1E736}"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55607404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131BE2-4F59-48D1-A72A-49AEDDC6B48A}"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7B3B048-FB22-4508-AC97-9DF2D481F3FB}"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41327216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64E0CDE8-E0BE-4E6E-9EE8-822C32216E25}"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39FD394-D7CC-4143-8490-63E01BA76D2A}"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65260508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266020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2594294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4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55686381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10742558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73616134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4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38762933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4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77553912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4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06797420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4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74252165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5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910B3-90C4-469A-AB06-21D0A17CE64C}"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4A97DF-8ABB-4E39-A232-B19D70A1E736}"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06475605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5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910B3-90C4-469A-AB06-21D0A17CE64C}"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4A97DF-8ABB-4E39-A232-B19D70A1E736}"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87521723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5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25001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6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80C5955-AE31-4D2C-ABA1-73DA341D91B9}" type="datetimeFigureOut">
              <a:rPr lang="zh-CN" altLang="en-US" smtClean="0"/>
              <a:pPr/>
              <a:t>2016/8/6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DB4B81-3544-4572-9FD1-8860343B0940}" type="slidenum">
              <a:rPr lang="zh-CN" altLang="en-US" smtClean="0"/>
              <a:pPr/>
              <a:t>‹#›</a:t>
            </a:fld>
            <a:endParaRPr lang="zh-CN" altLang="en-US"/>
          </a:p>
        </p:txBody>
      </p:sp>
    </p:spTree>
    <p:extLst>
      <p:ext uri="{BB962C8B-B14F-4D97-AF65-F5344CB8AC3E}">
        <p14:creationId xmlns:p14="http://schemas.microsoft.com/office/powerpoint/2010/main" xmlns="" val="3594523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498097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5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0138210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5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50715626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5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ECCCC22A-2D61-4FE9-BE42-16F268CA1E5B}"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B59ECF2-2456-4FB0-85F2-C30C2A38A08B}"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90698396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5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73F31825-8421-444E-9F54-2EC2FA0525C9}"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E799550-59A5-4C1C-B9DC-83ED23DF24E8}"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14421125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5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2568F97B-D946-4D1B-8112-0CE3BA88C2A4}"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3D2B1F9-51CE-4B37-A78F-705A942510E6}"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72014445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5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86AB96B7-DE68-424B-9D79-2315E1F599BF}"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298A189-5FF5-4172-8261-0583B861E69D}"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71855009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5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4949CAF-4D54-4AB9-9722-80B6043E85F6}"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9BF9A6E-5726-4EB5-9488-E14F68B0EE8F}"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53075959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6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B33D89CB-A40A-402F-800D-CED9DC631679}"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8A13E18-4098-4F0C-8699-94F22CA35D8F}"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89918523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6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CD2C9314-656E-4F39-A08E-59DB1514614C}"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67D11CF-3738-4FBB-9ED4-95B4198F492B}"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401774635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6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481BEE1-B64C-4CFF-9026-7E1F57D04FFD}"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48DA70A-4F0C-4794-85BC-2765B31B9090}"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964962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4255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6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FF86A10E-7D29-439B-812C-52C8D6CC2C20}"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91A9072-0FD7-428E-B671-97D7D83F632A}"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98231243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6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5503EBF1-F073-4766-AF9C-A700AF180A86}"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8195D6E-465A-4C31-8308-F854BB16C08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24798934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6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5503EBF1-F073-4766-AF9C-A700AF180A86}"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8195D6E-465A-4C31-8308-F854BB16C08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92715307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6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5503EBF1-F073-4766-AF9C-A700AF180A86}"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8195D6E-465A-4C31-8308-F854BB16C085}"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77874929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6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63785321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6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29610541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6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87968119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7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16903993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7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11048766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7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82776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420362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7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52717421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7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0722398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59618721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82328852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7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298408336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7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86920867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7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89800997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8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39252330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8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162738159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8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3532491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2858827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8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solidFill>
                  <a:prstClr val="black">
                    <a:tint val="75000"/>
                  </a:prstClr>
                </a:solidFill>
              </a:rPr>
              <a:pPr>
                <a:defRPr/>
              </a:pPr>
              <a:t>2016/8/6</a:t>
            </a:fld>
            <a:endParaRPr lang="en-US" altLang="zh-CN">
              <a:solidFill>
                <a:prstClr val="black">
                  <a:tint val="75000"/>
                </a:prstClr>
              </a:solidFill>
            </a:endParaRPr>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solidFill>
                <a:prstClr val="black">
                  <a:tint val="75000"/>
                </a:prstClr>
              </a:solidFill>
            </a:endParaRPr>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xmlns="" val="62825624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211156" y="187452"/>
            <a:ext cx="11769688"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solidFill>
                  <a:srgbClr val="1B3861"/>
                </a:solidFill>
              </a:rPr>
              <a:pPr/>
              <a:t>‹#›</a:t>
            </a:fld>
            <a:endParaRPr lang="en-US">
              <a:solidFill>
                <a:srgbClr val="1B3861"/>
              </a:solidFill>
            </a:endParaRPr>
          </a:p>
        </p:txBody>
      </p:sp>
      <p:sp>
        <p:nvSpPr>
          <p:cNvPr id="2" name="Title 1"/>
          <p:cNvSpPr>
            <a:spLocks noGrp="1"/>
          </p:cNvSpPr>
          <p:nvPr>
            <p:ph type="ctrTitle"/>
          </p:nvPr>
        </p:nvSpPr>
        <p:spPr>
          <a:xfrm>
            <a:off x="2133606" y="2492384"/>
            <a:ext cx="9016999" cy="1470025"/>
          </a:xfrm>
        </p:spPr>
        <p:txBody>
          <a:bodyPr/>
          <a:lstStyle>
            <a:lvl1pPr algn="r">
              <a:defRPr sz="4400"/>
            </a:lvl1pPr>
          </a:lstStyle>
          <a:p>
            <a:r>
              <a:rPr lang="zh-CN" altLang="en-US" smtClean="0"/>
              <a:t>单击此处编辑母版标题样式</a:t>
            </a:r>
            <a:endParaRPr/>
          </a:p>
        </p:txBody>
      </p:sp>
      <p:sp>
        <p:nvSpPr>
          <p:cNvPr id="3" name="Subtitle 2"/>
          <p:cNvSpPr>
            <a:spLocks noGrp="1"/>
          </p:cNvSpPr>
          <p:nvPr>
            <p:ph type="subTitle" idx="1"/>
          </p:nvPr>
        </p:nvSpPr>
        <p:spPr>
          <a:xfrm>
            <a:off x="2133607" y="3966882"/>
            <a:ext cx="901699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sp>
        <p:nvSpPr>
          <p:cNvPr id="4" name="Date Placeholder 3"/>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5" name="Footer Placeholder 4"/>
          <p:cNvSpPr>
            <a:spLocks noGrp="1"/>
          </p:cNvSpPr>
          <p:nvPr>
            <p:ph type="ftr" sz="quarter" idx="11"/>
          </p:nvPr>
        </p:nvSpPr>
        <p:spPr/>
        <p:txBody>
          <a:bodyPr/>
          <a:lstStyle/>
          <a:p>
            <a:endParaRPr kumimoji="1" lang="zh-CN" altLang="en-US">
              <a:solidFill>
                <a:srgbClr val="38ABED"/>
              </a:solidFill>
            </a:endParaRPr>
          </a:p>
        </p:txBody>
      </p:sp>
    </p:spTree>
    <p:extLst>
      <p:ext uri="{BB962C8B-B14F-4D97-AF65-F5344CB8AC3E}">
        <p14:creationId xmlns:p14="http://schemas.microsoft.com/office/powerpoint/2010/main" xmlns="" val="134622067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idx="1"/>
          </p:nvPr>
        </p:nvSpPr>
        <p:spPr/>
        <p:txBody>
          <a:bodyPr/>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5" name="Footer Placeholder 4"/>
          <p:cNvSpPr>
            <a:spLocks noGrp="1"/>
          </p:cNvSpPr>
          <p:nvPr>
            <p:ph type="ftr" sz="quarter" idx="11"/>
          </p:nvPr>
        </p:nvSpPr>
        <p:spPr/>
        <p:txBody>
          <a:bodyPr/>
          <a:lstStyle/>
          <a:p>
            <a:endParaRPr kumimoji="1" lang="zh-CN" altLang="en-US">
              <a:solidFill>
                <a:srgbClr val="38ABED"/>
              </a:solidFill>
            </a:endParaRPr>
          </a:p>
        </p:txBody>
      </p:sp>
      <p:sp>
        <p:nvSpPr>
          <p:cNvPr id="6" name="Slide Number Placeholder 5"/>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19301571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211156" y="187452"/>
            <a:ext cx="11769688" cy="6483096"/>
          </a:xfrm>
          <a:prstGeom prst="rect">
            <a:avLst/>
          </a:prstGeom>
        </p:spPr>
      </p:pic>
      <p:sp>
        <p:nvSpPr>
          <p:cNvPr id="2" name="Title 1"/>
          <p:cNvSpPr>
            <a:spLocks noGrp="1"/>
          </p:cNvSpPr>
          <p:nvPr>
            <p:ph type="title"/>
          </p:nvPr>
        </p:nvSpPr>
        <p:spPr>
          <a:xfrm>
            <a:off x="1039287" y="2591369"/>
            <a:ext cx="10111316" cy="1362075"/>
          </a:xfrm>
        </p:spPr>
        <p:txBody>
          <a:bodyPr anchor="b" anchorCtr="0">
            <a:noAutofit/>
          </a:bodyPr>
          <a:lstStyle>
            <a:lvl1pPr algn="l">
              <a:defRPr sz="4400" b="1" cap="none" baseline="0">
                <a:solidFill>
                  <a:schemeClr val="bg1"/>
                </a:solidFill>
              </a:defRPr>
            </a:lvl1pPr>
          </a:lstStyle>
          <a:p>
            <a:r>
              <a:rPr lang="zh-CN" altLang="en-US" smtClean="0"/>
              <a:t>单击此处编辑母版标题样式</a:t>
            </a:r>
            <a:endParaRPr/>
          </a:p>
        </p:txBody>
      </p:sp>
      <p:sp>
        <p:nvSpPr>
          <p:cNvPr id="3" name="Text Placeholder 2"/>
          <p:cNvSpPr>
            <a:spLocks noGrp="1"/>
          </p:cNvSpPr>
          <p:nvPr>
            <p:ph type="body" idx="1"/>
          </p:nvPr>
        </p:nvSpPr>
        <p:spPr>
          <a:xfrm>
            <a:off x="1039287" y="3950363"/>
            <a:ext cx="10111316"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5" name="Footer Placeholder 4"/>
          <p:cNvSpPr>
            <a:spLocks noGrp="1"/>
          </p:cNvSpPr>
          <p:nvPr>
            <p:ph type="ftr" sz="quarter" idx="11"/>
          </p:nvPr>
        </p:nvSpPr>
        <p:spPr/>
        <p:txBody>
          <a:bodyPr/>
          <a:lstStyle/>
          <a:p>
            <a:endParaRPr kumimoji="1" lang="zh-CN" altLang="en-US">
              <a:solidFill>
                <a:srgbClr val="38ABED"/>
              </a:solidFill>
            </a:endParaRPr>
          </a:p>
        </p:txBody>
      </p:sp>
      <p:sp>
        <p:nvSpPr>
          <p:cNvPr id="6" name="Slide Number Placeholder 5"/>
          <p:cNvSpPr>
            <a:spLocks noGrp="1"/>
          </p:cNvSpPr>
          <p:nvPr>
            <p:ph type="sldNum" sz="quarter" idx="12"/>
          </p:nvPr>
        </p:nvSpPr>
        <p:spPr/>
        <p:txBody>
          <a:bodyPr/>
          <a:lstStyle/>
          <a:p>
            <a:fld id="{93E4AAA4-6363-4581-962D-1ACCC2D600C5}" type="slidenum">
              <a:rPr lang="en-US" smtClean="0">
                <a:solidFill>
                  <a:srgbClr val="1B3861"/>
                </a:solidFill>
              </a:rPr>
              <a:pPr/>
              <a:t>‹#›</a:t>
            </a:fld>
            <a:endParaRPr lang="en-US">
              <a:solidFill>
                <a:srgbClr val="1B3861"/>
              </a:solidFill>
            </a:endParaRPr>
          </a:p>
        </p:txBody>
      </p:sp>
    </p:spTree>
    <p:extLst>
      <p:ext uri="{BB962C8B-B14F-4D97-AF65-F5344CB8AC3E}">
        <p14:creationId xmlns:p14="http://schemas.microsoft.com/office/powerpoint/2010/main" xmlns="" val="128634462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1039283"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Content Placeholder 3"/>
          <p:cNvSpPr>
            <a:spLocks noGrp="1"/>
          </p:cNvSpPr>
          <p:nvPr>
            <p:ph sz="half" idx="2"/>
          </p:nvPr>
        </p:nvSpPr>
        <p:spPr>
          <a:xfrm>
            <a:off x="6251388"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83504273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a:xfrm>
            <a:off x="1039287" y="381000"/>
            <a:ext cx="10111316" cy="1044388"/>
          </a:xfrm>
        </p:spPr>
        <p:txBody>
          <a:bodyPr/>
          <a:lstStyle>
            <a:lvl1pPr>
              <a:defRPr/>
            </a:lvl1pPr>
          </a:lstStyle>
          <a:p>
            <a:r>
              <a:rPr lang="zh-CN" altLang="en-US" smtClean="0"/>
              <a:t>单击此处编辑母版标题样式</a:t>
            </a:r>
            <a:endParaRPr/>
          </a:p>
        </p:txBody>
      </p:sp>
      <p:sp>
        <p:nvSpPr>
          <p:cNvPr id="3" name="Text Placeholder 2"/>
          <p:cNvSpPr>
            <a:spLocks noGrp="1"/>
          </p:cNvSpPr>
          <p:nvPr>
            <p:ph type="body" idx="1"/>
          </p:nvPr>
        </p:nvSpPr>
        <p:spPr>
          <a:xfrm>
            <a:off x="1039284" y="1438835"/>
            <a:ext cx="48768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39284" y="2362208"/>
            <a:ext cx="48768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Text Placeholder 4"/>
          <p:cNvSpPr>
            <a:spLocks noGrp="1"/>
          </p:cNvSpPr>
          <p:nvPr>
            <p:ph type="body" sz="quarter" idx="3"/>
          </p:nvPr>
        </p:nvSpPr>
        <p:spPr>
          <a:xfrm>
            <a:off x="6273800" y="1438835"/>
            <a:ext cx="48768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273800" y="2362208"/>
            <a:ext cx="48768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7" name="Date Placeholder 6"/>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8" name="Footer Placeholder 7"/>
          <p:cNvSpPr>
            <a:spLocks noGrp="1"/>
          </p:cNvSpPr>
          <p:nvPr>
            <p:ph type="ftr" sz="quarter" idx="11"/>
          </p:nvPr>
        </p:nvSpPr>
        <p:spPr/>
        <p:txBody>
          <a:bodyPr/>
          <a:lstStyle/>
          <a:p>
            <a:endParaRPr kumimoji="1" lang="zh-CN" altLang="en-US">
              <a:solidFill>
                <a:srgbClr val="38ABED"/>
              </a:solidFill>
            </a:endParaRPr>
          </a:p>
        </p:txBody>
      </p:sp>
      <p:sp>
        <p:nvSpPr>
          <p:cNvPr id="9" name="Slide Number Placeholder 8"/>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cxnSp>
        <p:nvCxnSpPr>
          <p:cNvPr id="12" name="Straight Connector 11"/>
          <p:cNvCxnSpPr/>
          <p:nvPr/>
        </p:nvCxnSpPr>
        <p:spPr>
          <a:xfrm>
            <a:off x="1165418" y="2286000"/>
            <a:ext cx="4750671"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21120" y="2286000"/>
            <a:ext cx="475488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65418" y="2286000"/>
            <a:ext cx="4750671"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21120" y="2286000"/>
            <a:ext cx="475488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8416312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两项内容、顶部和底部">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1039285" y="1828801"/>
            <a:ext cx="10113435"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
        <p:nvSpPr>
          <p:cNvPr id="10" name="Content Placeholder 2"/>
          <p:cNvSpPr>
            <a:spLocks noGrp="1"/>
          </p:cNvSpPr>
          <p:nvPr>
            <p:ph sz="half" idx="13"/>
          </p:nvPr>
        </p:nvSpPr>
        <p:spPr>
          <a:xfrm>
            <a:off x="1039285" y="3991816"/>
            <a:ext cx="10113435"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Tree>
    <p:extLst>
      <p:ext uri="{BB962C8B-B14F-4D97-AF65-F5344CB8AC3E}">
        <p14:creationId xmlns:p14="http://schemas.microsoft.com/office/powerpoint/2010/main" xmlns="" val="277919712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三项内容">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6281271"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
        <p:nvSpPr>
          <p:cNvPr id="10" name="Content Placeholder 2"/>
          <p:cNvSpPr>
            <a:spLocks noGrp="1"/>
          </p:cNvSpPr>
          <p:nvPr>
            <p:ph sz="half" idx="13"/>
          </p:nvPr>
        </p:nvSpPr>
        <p:spPr>
          <a:xfrm>
            <a:off x="6281271"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1" name="Content Placeholder 2"/>
          <p:cNvSpPr>
            <a:spLocks noGrp="1"/>
          </p:cNvSpPr>
          <p:nvPr>
            <p:ph sz="half" idx="14"/>
          </p:nvPr>
        </p:nvSpPr>
        <p:spPr>
          <a:xfrm>
            <a:off x="1039283" y="1828800"/>
            <a:ext cx="48768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Tree>
    <p:extLst>
      <p:ext uri="{BB962C8B-B14F-4D97-AF65-F5344CB8AC3E}">
        <p14:creationId xmlns:p14="http://schemas.microsoft.com/office/powerpoint/2010/main" xmlns="" val="304783681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四项内容">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5" name="Date Placeholder 4"/>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
        <p:nvSpPr>
          <p:cNvPr id="12" name="Content Placeholder 2"/>
          <p:cNvSpPr>
            <a:spLocks noGrp="1"/>
          </p:cNvSpPr>
          <p:nvPr>
            <p:ph sz="half" idx="14"/>
          </p:nvPr>
        </p:nvSpPr>
        <p:spPr>
          <a:xfrm>
            <a:off x="1039284"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3" name="Content Placeholder 2"/>
          <p:cNvSpPr>
            <a:spLocks noGrp="1"/>
          </p:cNvSpPr>
          <p:nvPr>
            <p:ph sz="half" idx="15"/>
          </p:nvPr>
        </p:nvSpPr>
        <p:spPr>
          <a:xfrm>
            <a:off x="1039284"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4" name="Content Placeholder 2"/>
          <p:cNvSpPr>
            <a:spLocks noGrp="1"/>
          </p:cNvSpPr>
          <p:nvPr>
            <p:ph sz="half" idx="1"/>
          </p:nvPr>
        </p:nvSpPr>
        <p:spPr>
          <a:xfrm>
            <a:off x="6281271" y="1828801"/>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5" name="Content Placeholder 2"/>
          <p:cNvSpPr>
            <a:spLocks noGrp="1"/>
          </p:cNvSpPr>
          <p:nvPr>
            <p:ph sz="half" idx="13"/>
          </p:nvPr>
        </p:nvSpPr>
        <p:spPr>
          <a:xfrm>
            <a:off x="6281271" y="3991816"/>
            <a:ext cx="48768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Tree>
    <p:extLst>
      <p:ext uri="{BB962C8B-B14F-4D97-AF65-F5344CB8AC3E}">
        <p14:creationId xmlns:p14="http://schemas.microsoft.com/office/powerpoint/2010/main" xmlns="" val="322961110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3" name="Date Placeholder 2"/>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4" name="Footer Placeholder 3"/>
          <p:cNvSpPr>
            <a:spLocks noGrp="1"/>
          </p:cNvSpPr>
          <p:nvPr>
            <p:ph type="ftr" sz="quarter" idx="11"/>
          </p:nvPr>
        </p:nvSpPr>
        <p:spPr/>
        <p:txBody>
          <a:bodyPr/>
          <a:lstStyle/>
          <a:p>
            <a:endParaRPr kumimoji="1" lang="zh-CN" altLang="en-US">
              <a:solidFill>
                <a:srgbClr val="38ABED"/>
              </a:solidFill>
            </a:endParaRPr>
          </a:p>
        </p:txBody>
      </p:sp>
      <p:sp>
        <p:nvSpPr>
          <p:cNvPr id="5" name="Slide Number Placeholder 4"/>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100784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6367198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Date Placeholder 1"/>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3" name="Footer Placeholder 2"/>
          <p:cNvSpPr>
            <a:spLocks noGrp="1"/>
          </p:cNvSpPr>
          <p:nvPr>
            <p:ph type="ftr" sz="quarter" idx="11"/>
          </p:nvPr>
        </p:nvSpPr>
        <p:spPr/>
        <p:txBody>
          <a:bodyPr/>
          <a:lstStyle/>
          <a:p>
            <a:endParaRPr kumimoji="1" lang="zh-CN" altLang="en-US">
              <a:solidFill>
                <a:srgbClr val="38ABED"/>
              </a:solidFill>
            </a:endParaRPr>
          </a:p>
        </p:txBody>
      </p:sp>
      <p:sp>
        <p:nvSpPr>
          <p:cNvPr id="4" name="Slide Number Placeholder 3"/>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85728995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211156" y="187452"/>
            <a:ext cx="11769688" cy="6483096"/>
          </a:xfrm>
          <a:prstGeom prst="rect">
            <a:avLst/>
          </a:prstGeom>
        </p:spPr>
      </p:pic>
      <p:sp>
        <p:nvSpPr>
          <p:cNvPr id="2" name="Title 1"/>
          <p:cNvSpPr>
            <a:spLocks noGrp="1"/>
          </p:cNvSpPr>
          <p:nvPr>
            <p:ph type="title"/>
          </p:nvPr>
        </p:nvSpPr>
        <p:spPr>
          <a:xfrm>
            <a:off x="1039285" y="590550"/>
            <a:ext cx="4876800" cy="1162050"/>
          </a:xfrm>
        </p:spPr>
        <p:txBody>
          <a:bodyPr anchor="b"/>
          <a:lstStyle>
            <a:lvl1pPr algn="ctr">
              <a:defRPr sz="3600" b="0"/>
            </a:lvl1pPr>
          </a:lstStyle>
          <a:p>
            <a:r>
              <a:rPr lang="zh-CN" altLang="en-US" smtClean="0"/>
              <a:t>单击此处编辑母版标题样式</a:t>
            </a:r>
            <a:endParaRPr/>
          </a:p>
        </p:txBody>
      </p:sp>
      <p:sp>
        <p:nvSpPr>
          <p:cNvPr id="3" name="Content Placeholder 2"/>
          <p:cNvSpPr>
            <a:spLocks noGrp="1"/>
          </p:cNvSpPr>
          <p:nvPr>
            <p:ph idx="1"/>
          </p:nvPr>
        </p:nvSpPr>
        <p:spPr>
          <a:xfrm>
            <a:off x="6257364" y="739597"/>
            <a:ext cx="48768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Text Placeholder 3"/>
          <p:cNvSpPr>
            <a:spLocks noGrp="1"/>
          </p:cNvSpPr>
          <p:nvPr>
            <p:ph type="body" sz="half" idx="2"/>
          </p:nvPr>
        </p:nvSpPr>
        <p:spPr>
          <a:xfrm>
            <a:off x="1039285" y="1816100"/>
            <a:ext cx="48768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115229418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598636" y="187452"/>
            <a:ext cx="11382208" cy="6483096"/>
          </a:xfrm>
          <a:prstGeom prst="rect">
            <a:avLst/>
          </a:prstGeom>
        </p:spPr>
      </p:pic>
      <p:sp>
        <p:nvSpPr>
          <p:cNvPr id="2" name="Title 1"/>
          <p:cNvSpPr>
            <a:spLocks noGrp="1"/>
          </p:cNvSpPr>
          <p:nvPr>
            <p:ph type="title"/>
          </p:nvPr>
        </p:nvSpPr>
        <p:spPr>
          <a:xfrm>
            <a:off x="5181600" y="533400"/>
            <a:ext cx="5969000" cy="1252538"/>
          </a:xfrm>
        </p:spPr>
        <p:txBody>
          <a:bodyPr anchor="b"/>
          <a:lstStyle>
            <a:lvl1pPr algn="l">
              <a:defRPr sz="3600" b="0"/>
            </a:lvl1pPr>
          </a:lstStyle>
          <a:p>
            <a:r>
              <a:rPr lang="zh-CN" altLang="en-US" smtClean="0"/>
              <a:t>单击此处编辑母版标题样式</a:t>
            </a:r>
            <a:endParaRPr/>
          </a:p>
        </p:txBody>
      </p:sp>
      <p:sp>
        <p:nvSpPr>
          <p:cNvPr id="4" name="Text Placeholder 3"/>
          <p:cNvSpPr>
            <a:spLocks noGrp="1"/>
          </p:cNvSpPr>
          <p:nvPr>
            <p:ph type="body" sz="half" idx="2"/>
          </p:nvPr>
        </p:nvSpPr>
        <p:spPr>
          <a:xfrm>
            <a:off x="5181499" y="1828800"/>
            <a:ext cx="5966052"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5181499" y="6288750"/>
            <a:ext cx="2516716" cy="365125"/>
          </a:xfrm>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a:xfrm>
            <a:off x="7823205" y="6288750"/>
            <a:ext cx="3567953" cy="365125"/>
          </a:xfrm>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
        <p:nvSpPr>
          <p:cNvPr id="3" name="Picture Placeholder 2"/>
          <p:cNvSpPr>
            <a:spLocks noGrp="1"/>
          </p:cNvSpPr>
          <p:nvPr>
            <p:ph type="pic" idx="1"/>
          </p:nvPr>
        </p:nvSpPr>
        <p:spPr>
          <a:xfrm flipH="1">
            <a:off x="251010" y="179292"/>
            <a:ext cx="4374783"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Tree>
    <p:extLst>
      <p:ext uri="{BB962C8B-B14F-4D97-AF65-F5344CB8AC3E}">
        <p14:creationId xmlns:p14="http://schemas.microsoft.com/office/powerpoint/2010/main" xmlns="" val="22763116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图片(带标题，可选)">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211156" y="187452"/>
            <a:ext cx="11769688" cy="6483096"/>
          </a:xfrm>
          <a:prstGeom prst="rect">
            <a:avLst/>
          </a:prstGeom>
        </p:spPr>
      </p:pic>
      <p:sp>
        <p:nvSpPr>
          <p:cNvPr id="2" name="Title 1"/>
          <p:cNvSpPr>
            <a:spLocks noGrp="1"/>
          </p:cNvSpPr>
          <p:nvPr>
            <p:ph type="title"/>
          </p:nvPr>
        </p:nvSpPr>
        <p:spPr>
          <a:xfrm>
            <a:off x="6281271" y="533400"/>
            <a:ext cx="4876800" cy="1252538"/>
          </a:xfrm>
        </p:spPr>
        <p:txBody>
          <a:bodyPr anchor="b"/>
          <a:lstStyle>
            <a:lvl1pPr algn="l">
              <a:defRPr sz="3600" b="0"/>
            </a:lvl1pPr>
          </a:lstStyle>
          <a:p>
            <a:r>
              <a:rPr lang="zh-CN" altLang="en-US" smtClean="0"/>
              <a:t>单击此处编辑母版标题样式</a:t>
            </a:r>
            <a:endParaRPr/>
          </a:p>
        </p:txBody>
      </p:sp>
      <p:sp>
        <p:nvSpPr>
          <p:cNvPr id="3" name="Picture Placeholder 2"/>
          <p:cNvSpPr>
            <a:spLocks noGrp="1"/>
          </p:cNvSpPr>
          <p:nvPr>
            <p:ph type="pic" idx="1"/>
          </p:nvPr>
        </p:nvSpPr>
        <p:spPr>
          <a:xfrm flipH="1">
            <a:off x="794871" y="1600203"/>
            <a:ext cx="48768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6280549" y="1828800"/>
            <a:ext cx="48768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508006" y="6288750"/>
            <a:ext cx="2486833" cy="365125"/>
          </a:xfrm>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a:xfrm>
            <a:off x="4434423" y="6288750"/>
            <a:ext cx="6956735" cy="365125"/>
          </a:xfrm>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201980189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图片(位于标题上)">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211156" y="187452"/>
            <a:ext cx="11769688" cy="6483096"/>
          </a:xfrm>
          <a:prstGeom prst="rect">
            <a:avLst/>
          </a:prstGeom>
        </p:spPr>
      </p:pic>
      <p:sp>
        <p:nvSpPr>
          <p:cNvPr id="2" name="Title 1"/>
          <p:cNvSpPr>
            <a:spLocks noGrp="1"/>
          </p:cNvSpPr>
          <p:nvPr>
            <p:ph type="title"/>
          </p:nvPr>
        </p:nvSpPr>
        <p:spPr>
          <a:xfrm>
            <a:off x="1077390" y="3778624"/>
            <a:ext cx="10080687" cy="1102658"/>
          </a:xfrm>
        </p:spPr>
        <p:txBody>
          <a:bodyPr anchor="b"/>
          <a:lstStyle>
            <a:lvl1pPr algn="l">
              <a:defRPr sz="3600" b="0"/>
            </a:lvl1pPr>
          </a:lstStyle>
          <a:p>
            <a:r>
              <a:rPr lang="zh-CN" altLang="en-US" smtClean="0"/>
              <a:t>单击此处编辑母版标题样式</a:t>
            </a:r>
            <a:endParaRPr/>
          </a:p>
        </p:txBody>
      </p:sp>
      <p:sp>
        <p:nvSpPr>
          <p:cNvPr id="3" name="Picture Placeholder 2"/>
          <p:cNvSpPr>
            <a:spLocks noGrp="1"/>
          </p:cNvSpPr>
          <p:nvPr>
            <p:ph type="pic" idx="1"/>
          </p:nvPr>
        </p:nvSpPr>
        <p:spPr>
          <a:xfrm flipH="1">
            <a:off x="1162113" y="762000"/>
            <a:ext cx="9903635"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1077385" y="4827502"/>
            <a:ext cx="10079969"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508006" y="6288750"/>
            <a:ext cx="2486833" cy="365125"/>
          </a:xfrm>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6" name="Footer Placeholder 5"/>
          <p:cNvSpPr>
            <a:spLocks noGrp="1"/>
          </p:cNvSpPr>
          <p:nvPr>
            <p:ph type="ftr" sz="quarter" idx="11"/>
          </p:nvPr>
        </p:nvSpPr>
        <p:spPr>
          <a:xfrm>
            <a:off x="4434423" y="6288750"/>
            <a:ext cx="6956735" cy="365125"/>
          </a:xfrm>
        </p:spPr>
        <p:txBody>
          <a:bodyPr/>
          <a:lstStyle/>
          <a:p>
            <a:endParaRPr kumimoji="1" lang="zh-CN" altLang="en-US">
              <a:solidFill>
                <a:srgbClr val="38ABED"/>
              </a:solidFill>
            </a:endParaRPr>
          </a:p>
        </p:txBody>
      </p:sp>
      <p:sp>
        <p:nvSpPr>
          <p:cNvPr id="7" name="Slide Number Placeholder 6"/>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70811417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a:p>
        </p:txBody>
      </p:sp>
      <p:sp>
        <p:nvSpPr>
          <p:cNvPr id="3" name="Vertical Text Placeholder 2"/>
          <p:cNvSpPr>
            <a:spLocks noGrp="1"/>
          </p:cNvSpPr>
          <p:nvPr>
            <p:ph type="body" orient="vert" idx="1"/>
          </p:nvPr>
        </p:nvSpPr>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5" name="Footer Placeholder 4"/>
          <p:cNvSpPr>
            <a:spLocks noGrp="1"/>
          </p:cNvSpPr>
          <p:nvPr>
            <p:ph type="ftr" sz="quarter" idx="11"/>
          </p:nvPr>
        </p:nvSpPr>
        <p:spPr/>
        <p:txBody>
          <a:bodyPr/>
          <a:lstStyle/>
          <a:p>
            <a:endParaRPr kumimoji="1" lang="zh-CN" altLang="en-US">
              <a:solidFill>
                <a:srgbClr val="38ABED"/>
              </a:solidFill>
            </a:endParaRPr>
          </a:p>
        </p:txBody>
      </p:sp>
      <p:sp>
        <p:nvSpPr>
          <p:cNvPr id="6" name="Slide Number Placeholder 5"/>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6293784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201183" y="186645"/>
            <a:ext cx="11769688" cy="6483096"/>
          </a:xfrm>
          <a:prstGeom prst="rect">
            <a:avLst/>
          </a:prstGeom>
        </p:spPr>
      </p:pic>
      <p:sp>
        <p:nvSpPr>
          <p:cNvPr id="2" name="Vertical Title 1"/>
          <p:cNvSpPr>
            <a:spLocks noGrp="1"/>
          </p:cNvSpPr>
          <p:nvPr>
            <p:ph type="title" orient="vert"/>
          </p:nvPr>
        </p:nvSpPr>
        <p:spPr>
          <a:xfrm>
            <a:off x="9771534" y="779463"/>
            <a:ext cx="1810871" cy="5268912"/>
          </a:xfrm>
        </p:spPr>
        <p:txBody>
          <a:bodyPr vert="eaVert"/>
          <a:lstStyle/>
          <a:p>
            <a:r>
              <a:rPr lang="zh-CN" altLang="en-US" smtClean="0"/>
              <a:t>单击此处编辑母版标题样式</a:t>
            </a:r>
            <a:endParaRPr/>
          </a:p>
        </p:txBody>
      </p:sp>
      <p:sp>
        <p:nvSpPr>
          <p:cNvPr id="3" name="Vertical Text Placeholder 2"/>
          <p:cNvSpPr>
            <a:spLocks noGrp="1"/>
          </p:cNvSpPr>
          <p:nvPr>
            <p:ph type="body" orient="vert" idx="1"/>
          </p:nvPr>
        </p:nvSpPr>
        <p:spPr>
          <a:xfrm>
            <a:off x="1039283" y="779473"/>
            <a:ext cx="8227484" cy="5268911"/>
          </a:xfrm>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6ED1CF80-700E-DD4C-98F7-384019BE48D1}" type="datetimeFigureOut">
              <a:rPr kumimoji="1" lang="zh-CN" altLang="en-US" smtClean="0">
                <a:solidFill>
                  <a:srgbClr val="38ABED"/>
                </a:solidFill>
              </a:rPr>
              <a:pPr/>
              <a:t>2016/8/6</a:t>
            </a:fld>
            <a:endParaRPr kumimoji="1" lang="zh-CN" altLang="en-US">
              <a:solidFill>
                <a:srgbClr val="38ABED"/>
              </a:solidFill>
            </a:endParaRPr>
          </a:p>
        </p:txBody>
      </p:sp>
      <p:sp>
        <p:nvSpPr>
          <p:cNvPr id="5" name="Footer Placeholder 4"/>
          <p:cNvSpPr>
            <a:spLocks noGrp="1"/>
          </p:cNvSpPr>
          <p:nvPr>
            <p:ph type="ftr" sz="quarter" idx="11"/>
          </p:nvPr>
        </p:nvSpPr>
        <p:spPr/>
        <p:txBody>
          <a:bodyPr/>
          <a:lstStyle/>
          <a:p>
            <a:endParaRPr kumimoji="1" lang="zh-CN" altLang="en-US">
              <a:solidFill>
                <a:srgbClr val="38ABED"/>
              </a:solidFill>
            </a:endParaRPr>
          </a:p>
        </p:txBody>
      </p:sp>
      <p:sp>
        <p:nvSpPr>
          <p:cNvPr id="6" name="Slide Number Placeholder 5"/>
          <p:cNvSpPr>
            <a:spLocks noGrp="1"/>
          </p:cNvSpPr>
          <p:nvPr>
            <p:ph type="sldNum" sz="quarter" idx="12"/>
          </p:nvPr>
        </p:nvSpPr>
        <p:spPr/>
        <p:txBody>
          <a:bodyPr/>
          <a:lstStyle/>
          <a:p>
            <a:fld id="{18ABF51A-A104-EE4B-A022-78CDA53755E7}" type="slidenum">
              <a:rPr kumimoji="1" lang="zh-CN" altLang="en-US" smtClean="0">
                <a:solidFill>
                  <a:srgbClr val="1B3861"/>
                </a:solidFill>
              </a:rPr>
              <a:pPr/>
              <a:t>‹#›</a:t>
            </a:fld>
            <a:endParaRPr kumimoji="1" lang="zh-CN" altLang="en-US">
              <a:solidFill>
                <a:srgbClr val="1B3861"/>
              </a:solidFill>
            </a:endParaRPr>
          </a:p>
        </p:txBody>
      </p:sp>
    </p:spTree>
    <p:extLst>
      <p:ext uri="{BB962C8B-B14F-4D97-AF65-F5344CB8AC3E}">
        <p14:creationId xmlns:p14="http://schemas.microsoft.com/office/powerpoint/2010/main" xmlns="" val="4136556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45051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49180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4785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41397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2304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0C5955-AE31-4D2C-ABA1-73DA341D91B9}" type="datetimeFigureOut">
              <a:rPr lang="zh-CN" altLang="en-US" smtClean="0"/>
              <a:pPr/>
              <a:t>2016/8/6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DB4B81-3544-4572-9FD1-8860343B0940}" type="slidenum">
              <a:rPr lang="zh-CN" altLang="en-US" smtClean="0"/>
              <a:pPr/>
              <a:t>‹#›</a:t>
            </a:fld>
            <a:endParaRPr lang="zh-CN" altLang="en-US"/>
          </a:p>
        </p:txBody>
      </p:sp>
    </p:spTree>
    <p:extLst>
      <p:ext uri="{BB962C8B-B14F-4D97-AF65-F5344CB8AC3E}">
        <p14:creationId xmlns:p14="http://schemas.microsoft.com/office/powerpoint/2010/main" xmlns="" val="3169720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81518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82780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93094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77394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341518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0244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标题和内容">
    <p:bg>
      <p:bgPr>
        <a:blipFill>
          <a:blip r:embed="rId2" cstate="email"/>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17270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BBCF8D54-4D7E-453C-9873-25713BC73AA6}"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1F8E85F-0ECB-42FB-96D3-5F27D7A892B4}" type="slidenum">
              <a:rPr lang="zh-CN" altLang="en-US"/>
              <a:pPr>
                <a:defRPr/>
              </a:pPr>
              <a:t>‹#›</a:t>
            </a:fld>
            <a:endParaRPr lang="en-US" altLang="zh-CN"/>
          </a:p>
        </p:txBody>
      </p:sp>
    </p:spTree>
    <p:extLst>
      <p:ext uri="{BB962C8B-B14F-4D97-AF65-F5344CB8AC3E}">
        <p14:creationId xmlns:p14="http://schemas.microsoft.com/office/powerpoint/2010/main" xmlns="" val="746756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BBCF8D54-4D7E-453C-9873-25713BC73AA6}"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1F8E85F-0ECB-42FB-96D3-5F27D7A892B4}" type="slidenum">
              <a:rPr lang="zh-CN" altLang="en-US"/>
              <a:pPr>
                <a:defRPr/>
              </a:pPr>
              <a:t>‹#›</a:t>
            </a:fld>
            <a:endParaRPr lang="en-US" altLang="zh-CN"/>
          </a:p>
        </p:txBody>
      </p:sp>
    </p:spTree>
    <p:extLst>
      <p:ext uri="{BB962C8B-B14F-4D97-AF65-F5344CB8AC3E}">
        <p14:creationId xmlns:p14="http://schemas.microsoft.com/office/powerpoint/2010/main" xmlns="" val="4115724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5AAE13A4-B074-417C-9F83-2F6BD9AB3093}"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7CA0525-589D-42BC-A077-6A8622D714E4}" type="slidenum">
              <a:rPr lang="zh-CN" altLang="en-US"/>
              <a:pPr>
                <a:defRPr/>
              </a:pPr>
              <a:t>‹#›</a:t>
            </a:fld>
            <a:endParaRPr lang="en-US" altLang="zh-CN"/>
          </a:p>
        </p:txBody>
      </p:sp>
    </p:spTree>
    <p:extLst>
      <p:ext uri="{BB962C8B-B14F-4D97-AF65-F5344CB8AC3E}">
        <p14:creationId xmlns:p14="http://schemas.microsoft.com/office/powerpoint/2010/main" xmlns="" val="4128465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80C5955-AE31-4D2C-ABA1-73DA341D91B9}" type="datetimeFigureOut">
              <a:rPr lang="zh-CN" altLang="en-US" smtClean="0"/>
              <a:pPr/>
              <a:t>2016/8/6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BDB4B81-3544-4572-9FD1-8860343B0940}" type="slidenum">
              <a:rPr lang="zh-CN" altLang="en-US" smtClean="0"/>
              <a:pPr/>
              <a:t>‹#›</a:t>
            </a:fld>
            <a:endParaRPr lang="zh-CN" altLang="en-US"/>
          </a:p>
        </p:txBody>
      </p:sp>
    </p:spTree>
    <p:extLst>
      <p:ext uri="{BB962C8B-B14F-4D97-AF65-F5344CB8AC3E}">
        <p14:creationId xmlns:p14="http://schemas.microsoft.com/office/powerpoint/2010/main" xmlns="" val="8299942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910B3-90C4-469A-AB06-21D0A17CE64C}"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4A97DF-8ABB-4E39-A232-B19D70A1E736}" type="slidenum">
              <a:rPr lang="zh-CN" altLang="en-US"/>
              <a:pPr>
                <a:defRPr/>
              </a:pPr>
              <a:t>‹#›</a:t>
            </a:fld>
            <a:endParaRPr lang="en-US" altLang="zh-CN"/>
          </a:p>
        </p:txBody>
      </p:sp>
    </p:spTree>
    <p:extLst>
      <p:ext uri="{BB962C8B-B14F-4D97-AF65-F5344CB8AC3E}">
        <p14:creationId xmlns:p14="http://schemas.microsoft.com/office/powerpoint/2010/main" xmlns="" val="2978254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76200"/>
            <a:ext cx="12192000" cy="60198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4" name="Rectangle 5"/>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6"/>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F5E7A50-608C-4162-B451-99250EDBB4AC}" type="slidenum">
              <a:rPr lang="zh-CN" altLang="en-US"/>
              <a:pPr>
                <a:defRPr/>
              </a:pPr>
              <a:t>‹#›</a:t>
            </a:fld>
            <a:endParaRPr lang="en-US" altLang="zh-CN"/>
          </a:p>
        </p:txBody>
      </p:sp>
    </p:spTree>
    <p:extLst>
      <p:ext uri="{BB962C8B-B14F-4D97-AF65-F5344CB8AC3E}">
        <p14:creationId xmlns:p14="http://schemas.microsoft.com/office/powerpoint/2010/main" xmlns="" val="24140669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910B3-90C4-469A-AB06-21D0A17CE64C}"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4A97DF-8ABB-4E39-A232-B19D70A1E736}" type="slidenum">
              <a:rPr lang="zh-CN" altLang="en-US"/>
              <a:pPr>
                <a:defRPr/>
              </a:pPr>
              <a:t>‹#›</a:t>
            </a:fld>
            <a:endParaRPr lang="en-US" altLang="zh-CN"/>
          </a:p>
        </p:txBody>
      </p:sp>
    </p:spTree>
    <p:extLst>
      <p:ext uri="{BB962C8B-B14F-4D97-AF65-F5344CB8AC3E}">
        <p14:creationId xmlns:p14="http://schemas.microsoft.com/office/powerpoint/2010/main" xmlns="" val="12098263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131BE2-4F59-48D1-A72A-49AEDDC6B48A}"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7B3B048-FB22-4508-AC97-9DF2D481F3FB}" type="slidenum">
              <a:rPr lang="zh-CN" altLang="en-US"/>
              <a:pPr>
                <a:defRPr/>
              </a:pPr>
              <a:t>‹#›</a:t>
            </a:fld>
            <a:endParaRPr lang="en-US" altLang="zh-CN"/>
          </a:p>
        </p:txBody>
      </p:sp>
    </p:spTree>
    <p:extLst>
      <p:ext uri="{BB962C8B-B14F-4D97-AF65-F5344CB8AC3E}">
        <p14:creationId xmlns:p14="http://schemas.microsoft.com/office/powerpoint/2010/main" xmlns="" val="11572397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64E0CDE8-E0BE-4E6E-9EE8-822C32216E25}"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39FD394-D7CC-4143-8490-63E01BA76D2A}" type="slidenum">
              <a:rPr lang="zh-CN" altLang="en-US"/>
              <a:pPr>
                <a:defRPr/>
              </a:pPr>
              <a:t>‹#›</a:t>
            </a:fld>
            <a:endParaRPr lang="en-US" altLang="zh-CN"/>
          </a:p>
        </p:txBody>
      </p:sp>
    </p:spTree>
    <p:extLst>
      <p:ext uri="{BB962C8B-B14F-4D97-AF65-F5344CB8AC3E}">
        <p14:creationId xmlns:p14="http://schemas.microsoft.com/office/powerpoint/2010/main" xmlns="" val="27118138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pPr>
                <a:defRPr/>
              </a:pPr>
              <a:t>‹#›</a:t>
            </a:fld>
            <a:endParaRPr lang="en-US" altLang="zh-CN"/>
          </a:p>
        </p:txBody>
      </p:sp>
    </p:spTree>
    <p:extLst>
      <p:ext uri="{BB962C8B-B14F-4D97-AF65-F5344CB8AC3E}">
        <p14:creationId xmlns:p14="http://schemas.microsoft.com/office/powerpoint/2010/main" xmlns="" val="16807821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pPr>
                <a:defRPr/>
              </a:pPr>
              <a:t>‹#›</a:t>
            </a:fld>
            <a:endParaRPr lang="en-US" altLang="zh-CN"/>
          </a:p>
        </p:txBody>
      </p:sp>
    </p:spTree>
    <p:extLst>
      <p:ext uri="{BB962C8B-B14F-4D97-AF65-F5344CB8AC3E}">
        <p14:creationId xmlns:p14="http://schemas.microsoft.com/office/powerpoint/2010/main" xmlns="" val="238696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pPr>
                <a:defRPr/>
              </a:pPr>
              <a:t>‹#›</a:t>
            </a:fld>
            <a:endParaRPr lang="en-US" altLang="zh-CN"/>
          </a:p>
        </p:txBody>
      </p:sp>
    </p:spTree>
    <p:extLst>
      <p:ext uri="{BB962C8B-B14F-4D97-AF65-F5344CB8AC3E}">
        <p14:creationId xmlns:p14="http://schemas.microsoft.com/office/powerpoint/2010/main" xmlns="" val="3522774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pPr>
                <a:defRPr/>
              </a:pPr>
              <a:t>‹#›</a:t>
            </a:fld>
            <a:endParaRPr lang="en-US" altLang="zh-CN"/>
          </a:p>
        </p:txBody>
      </p:sp>
    </p:spTree>
    <p:extLst>
      <p:ext uri="{BB962C8B-B14F-4D97-AF65-F5344CB8AC3E}">
        <p14:creationId xmlns:p14="http://schemas.microsoft.com/office/powerpoint/2010/main" xmlns="" val="19961380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pPr>
                <a:defRPr/>
              </a:pPr>
              <a:t>‹#›</a:t>
            </a:fld>
            <a:endParaRPr lang="en-US" altLang="zh-CN"/>
          </a:p>
        </p:txBody>
      </p:sp>
    </p:spTree>
    <p:extLst>
      <p:ext uri="{BB962C8B-B14F-4D97-AF65-F5344CB8AC3E}">
        <p14:creationId xmlns:p14="http://schemas.microsoft.com/office/powerpoint/2010/main" xmlns="" val="148751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694861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pPr>
                <a:defRPr/>
              </a:pPr>
              <a:t>‹#›</a:t>
            </a:fld>
            <a:endParaRPr lang="en-US" altLang="zh-CN"/>
          </a:p>
        </p:txBody>
      </p:sp>
    </p:spTree>
    <p:extLst>
      <p:ext uri="{BB962C8B-B14F-4D97-AF65-F5344CB8AC3E}">
        <p14:creationId xmlns:p14="http://schemas.microsoft.com/office/powerpoint/2010/main" xmlns="" val="3750463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pPr>
                <a:defRPr/>
              </a:pPr>
              <a:t>‹#›</a:t>
            </a:fld>
            <a:endParaRPr lang="en-US" altLang="zh-CN"/>
          </a:p>
        </p:txBody>
      </p:sp>
    </p:spTree>
    <p:extLst>
      <p:ext uri="{BB962C8B-B14F-4D97-AF65-F5344CB8AC3E}">
        <p14:creationId xmlns:p14="http://schemas.microsoft.com/office/powerpoint/2010/main" xmlns="" val="2207719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54038-5718-479E-9822-52CF47CD62CF}"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B300D9C-6810-42EE-A84B-747B56D2DD05}" type="slidenum">
              <a:rPr lang="zh-CN" altLang="en-US"/>
              <a:pPr>
                <a:defRPr/>
              </a:pPr>
              <a:t>‹#›</a:t>
            </a:fld>
            <a:endParaRPr lang="en-US" altLang="zh-CN"/>
          </a:p>
        </p:txBody>
      </p:sp>
    </p:spTree>
    <p:extLst>
      <p:ext uri="{BB962C8B-B14F-4D97-AF65-F5344CB8AC3E}">
        <p14:creationId xmlns:p14="http://schemas.microsoft.com/office/powerpoint/2010/main" xmlns="" val="23486123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910B3-90C4-469A-AB06-21D0A17CE64C}"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4A97DF-8ABB-4E39-A232-B19D70A1E736}" type="slidenum">
              <a:rPr lang="zh-CN" altLang="en-US"/>
              <a:pPr>
                <a:defRPr/>
              </a:pPr>
              <a:t>‹#›</a:t>
            </a:fld>
            <a:endParaRPr lang="en-US" altLang="zh-CN"/>
          </a:p>
        </p:txBody>
      </p:sp>
    </p:spTree>
    <p:extLst>
      <p:ext uri="{BB962C8B-B14F-4D97-AF65-F5344CB8AC3E}">
        <p14:creationId xmlns:p14="http://schemas.microsoft.com/office/powerpoint/2010/main" xmlns="" val="11225835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2B910B3-90C4-469A-AB06-21D0A17CE64C}"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04A97DF-8ABB-4E39-A232-B19D70A1E736}" type="slidenum">
              <a:rPr lang="zh-CN" altLang="en-US"/>
              <a:pPr>
                <a:defRPr/>
              </a:pPr>
              <a:t>‹#›</a:t>
            </a:fld>
            <a:endParaRPr lang="en-US" altLang="zh-CN"/>
          </a:p>
        </p:txBody>
      </p:sp>
    </p:spTree>
    <p:extLst>
      <p:ext uri="{BB962C8B-B14F-4D97-AF65-F5344CB8AC3E}">
        <p14:creationId xmlns:p14="http://schemas.microsoft.com/office/powerpoint/2010/main" xmlns="" val="3387080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42078997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27556030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32711591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ECCCC22A-2D61-4FE9-BE42-16F268CA1E5B}"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B59ECF2-2456-4FB0-85F2-C30C2A38A08B}" type="slidenum">
              <a:rPr lang="zh-CN" altLang="en-US"/>
              <a:pPr>
                <a:defRPr/>
              </a:pPr>
              <a:t>‹#›</a:t>
            </a:fld>
            <a:endParaRPr lang="en-US" altLang="zh-CN"/>
          </a:p>
        </p:txBody>
      </p:sp>
    </p:spTree>
    <p:extLst>
      <p:ext uri="{BB962C8B-B14F-4D97-AF65-F5344CB8AC3E}">
        <p14:creationId xmlns:p14="http://schemas.microsoft.com/office/powerpoint/2010/main" xmlns="" val="35088154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73F31825-8421-444E-9F54-2EC2FA0525C9}"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E799550-59A5-4C1C-B9DC-83ED23DF24E8}" type="slidenum">
              <a:rPr lang="zh-CN" altLang="en-US"/>
              <a:pPr>
                <a:defRPr/>
              </a:pPr>
              <a:t>‹#›</a:t>
            </a:fld>
            <a:endParaRPr lang="en-US" altLang="zh-CN"/>
          </a:p>
        </p:txBody>
      </p:sp>
    </p:spTree>
    <p:extLst>
      <p:ext uri="{BB962C8B-B14F-4D97-AF65-F5344CB8AC3E}">
        <p14:creationId xmlns:p14="http://schemas.microsoft.com/office/powerpoint/2010/main" xmlns="" val="14255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325504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2568F97B-D946-4D1B-8112-0CE3BA88C2A4}"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3D2B1F9-51CE-4B37-A78F-705A942510E6}" type="slidenum">
              <a:rPr lang="zh-CN" altLang="en-US"/>
              <a:pPr>
                <a:defRPr/>
              </a:pPr>
              <a:t>‹#›</a:t>
            </a:fld>
            <a:endParaRPr lang="en-US" altLang="zh-CN"/>
          </a:p>
        </p:txBody>
      </p:sp>
    </p:spTree>
    <p:extLst>
      <p:ext uri="{BB962C8B-B14F-4D97-AF65-F5344CB8AC3E}">
        <p14:creationId xmlns:p14="http://schemas.microsoft.com/office/powerpoint/2010/main" xmlns="" val="3256478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86AB96B7-DE68-424B-9D79-2315E1F599BF}"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298A189-5FF5-4172-8261-0583B861E69D}" type="slidenum">
              <a:rPr lang="zh-CN" altLang="en-US"/>
              <a:pPr>
                <a:defRPr/>
              </a:pPr>
              <a:t>‹#›</a:t>
            </a:fld>
            <a:endParaRPr lang="en-US" altLang="zh-CN"/>
          </a:p>
        </p:txBody>
      </p:sp>
    </p:spTree>
    <p:extLst>
      <p:ext uri="{BB962C8B-B14F-4D97-AF65-F5344CB8AC3E}">
        <p14:creationId xmlns:p14="http://schemas.microsoft.com/office/powerpoint/2010/main" xmlns="" val="22492239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4949CAF-4D54-4AB9-9722-80B6043E85F6}"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9BF9A6E-5726-4EB5-9488-E14F68B0EE8F}" type="slidenum">
              <a:rPr lang="zh-CN" altLang="en-US"/>
              <a:pPr>
                <a:defRPr/>
              </a:pPr>
              <a:t>‹#›</a:t>
            </a:fld>
            <a:endParaRPr lang="en-US" altLang="zh-CN"/>
          </a:p>
        </p:txBody>
      </p:sp>
    </p:spTree>
    <p:extLst>
      <p:ext uri="{BB962C8B-B14F-4D97-AF65-F5344CB8AC3E}">
        <p14:creationId xmlns:p14="http://schemas.microsoft.com/office/powerpoint/2010/main" xmlns="" val="28191951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B33D89CB-A40A-402F-800D-CED9DC631679}"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E8A13E18-4098-4F0C-8699-94F22CA35D8F}" type="slidenum">
              <a:rPr lang="zh-CN" altLang="en-US"/>
              <a:pPr>
                <a:defRPr/>
              </a:pPr>
              <a:t>‹#›</a:t>
            </a:fld>
            <a:endParaRPr lang="en-US" altLang="zh-CN"/>
          </a:p>
        </p:txBody>
      </p:sp>
    </p:spTree>
    <p:extLst>
      <p:ext uri="{BB962C8B-B14F-4D97-AF65-F5344CB8AC3E}">
        <p14:creationId xmlns:p14="http://schemas.microsoft.com/office/powerpoint/2010/main" xmlns="" val="26708765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CD2C9314-656E-4F39-A08E-59DB1514614C}"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F67D11CF-3738-4FBB-9ED4-95B4198F492B}" type="slidenum">
              <a:rPr lang="zh-CN" altLang="en-US"/>
              <a:pPr>
                <a:defRPr/>
              </a:pPr>
              <a:t>‹#›</a:t>
            </a:fld>
            <a:endParaRPr lang="en-US" altLang="zh-CN"/>
          </a:p>
        </p:txBody>
      </p:sp>
    </p:spTree>
    <p:extLst>
      <p:ext uri="{BB962C8B-B14F-4D97-AF65-F5344CB8AC3E}">
        <p14:creationId xmlns:p14="http://schemas.microsoft.com/office/powerpoint/2010/main" xmlns="" val="568801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A481BEE1-B64C-4CFF-9026-7E1F57D04FFD}"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A48DA70A-4F0C-4794-85BC-2765B31B9090}" type="slidenum">
              <a:rPr lang="zh-CN" altLang="en-US"/>
              <a:pPr>
                <a:defRPr/>
              </a:pPr>
              <a:t>‹#›</a:t>
            </a:fld>
            <a:endParaRPr lang="en-US" altLang="zh-CN"/>
          </a:p>
        </p:txBody>
      </p:sp>
    </p:spTree>
    <p:extLst>
      <p:ext uri="{BB962C8B-B14F-4D97-AF65-F5344CB8AC3E}">
        <p14:creationId xmlns:p14="http://schemas.microsoft.com/office/powerpoint/2010/main" xmlns="" val="21058419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FF86A10E-7D29-439B-812C-52C8D6CC2C20}"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91A9072-0FD7-428E-B671-97D7D83F632A}" type="slidenum">
              <a:rPr lang="zh-CN" altLang="en-US"/>
              <a:pPr>
                <a:defRPr/>
              </a:pPr>
              <a:t>‹#›</a:t>
            </a:fld>
            <a:endParaRPr lang="en-US" altLang="zh-CN"/>
          </a:p>
        </p:txBody>
      </p:sp>
    </p:spTree>
    <p:extLst>
      <p:ext uri="{BB962C8B-B14F-4D97-AF65-F5344CB8AC3E}">
        <p14:creationId xmlns:p14="http://schemas.microsoft.com/office/powerpoint/2010/main" xmlns="" val="9884796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5503EBF1-F073-4766-AF9C-A700AF180A86}"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8195D6E-465A-4C31-8308-F854BB16C085}" type="slidenum">
              <a:rPr lang="zh-CN" altLang="en-US"/>
              <a:pPr>
                <a:defRPr/>
              </a:pPr>
              <a:t>‹#›</a:t>
            </a:fld>
            <a:endParaRPr lang="en-US" altLang="zh-CN"/>
          </a:p>
        </p:txBody>
      </p:sp>
    </p:spTree>
    <p:extLst>
      <p:ext uri="{BB962C8B-B14F-4D97-AF65-F5344CB8AC3E}">
        <p14:creationId xmlns:p14="http://schemas.microsoft.com/office/powerpoint/2010/main" xmlns="" val="27637923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5503EBF1-F073-4766-AF9C-A700AF180A86}"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8195D6E-465A-4C31-8308-F854BB16C085}" type="slidenum">
              <a:rPr lang="zh-CN" altLang="en-US"/>
              <a:pPr>
                <a:defRPr/>
              </a:pPr>
              <a:t>‹#›</a:t>
            </a:fld>
            <a:endParaRPr lang="en-US" altLang="zh-CN"/>
          </a:p>
        </p:txBody>
      </p:sp>
    </p:spTree>
    <p:extLst>
      <p:ext uri="{BB962C8B-B14F-4D97-AF65-F5344CB8AC3E}">
        <p14:creationId xmlns:p14="http://schemas.microsoft.com/office/powerpoint/2010/main" xmlns="" val="16252352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5503EBF1-F073-4766-AF9C-A700AF180A86}"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8195D6E-465A-4C31-8308-F854BB16C085}" type="slidenum">
              <a:rPr lang="zh-CN" altLang="en-US"/>
              <a:pPr>
                <a:defRPr/>
              </a:pPr>
              <a:t>‹#›</a:t>
            </a:fld>
            <a:endParaRPr lang="en-US" altLang="zh-CN"/>
          </a:p>
        </p:txBody>
      </p:sp>
    </p:spTree>
    <p:extLst>
      <p:ext uri="{BB962C8B-B14F-4D97-AF65-F5344CB8AC3E}">
        <p14:creationId xmlns:p14="http://schemas.microsoft.com/office/powerpoint/2010/main" xmlns="" val="222671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5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0C5955-AE31-4D2C-ABA1-73DA341D91B9}" type="datetimeFigureOut">
              <a:rPr lang="zh-CN" altLang="en-US" smtClean="0"/>
              <a:pPr/>
              <a:t>2016/8/6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DB4B81-3544-4572-9FD1-8860343B0940}" type="slidenum">
              <a:rPr lang="zh-CN" altLang="en-US" smtClean="0"/>
              <a:pPr/>
              <a:t>‹#›</a:t>
            </a:fld>
            <a:endParaRPr lang="zh-CN" altLang="en-US"/>
          </a:p>
        </p:txBody>
      </p:sp>
    </p:spTree>
    <p:extLst>
      <p:ext uri="{BB962C8B-B14F-4D97-AF65-F5344CB8AC3E}">
        <p14:creationId xmlns:p14="http://schemas.microsoft.com/office/powerpoint/2010/main" xmlns="" val="38768326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19325596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1833276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28593718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37304701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17466339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411988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19858592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7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29601443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19499410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26184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0C5955-AE31-4D2C-ABA1-73DA341D91B9}" type="datetimeFigureOut">
              <a:rPr lang="zh-CN" altLang="en-US" smtClean="0"/>
              <a:pPr/>
              <a:t>2016/8/6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DB4B81-3544-4572-9FD1-8860343B0940}" type="slidenum">
              <a:rPr lang="zh-CN" altLang="en-US" smtClean="0"/>
              <a:pPr/>
              <a:t>‹#›</a:t>
            </a:fld>
            <a:endParaRPr lang="zh-CN" altLang="en-US"/>
          </a:p>
        </p:txBody>
      </p:sp>
    </p:spTree>
    <p:extLst>
      <p:ext uri="{BB962C8B-B14F-4D97-AF65-F5344CB8AC3E}">
        <p14:creationId xmlns:p14="http://schemas.microsoft.com/office/powerpoint/2010/main" xmlns="" val="39465115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14763844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7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15345807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22768153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22006533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224737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37384943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8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85825"/>
            <a:ext cx="10972800" cy="1139825"/>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dt" sz="half" idx="10"/>
          </p:nvPr>
        </p:nvSpPr>
        <p:spPr>
          <a:xfrm>
            <a:off x="609600" y="6243638"/>
            <a:ext cx="2844800" cy="457200"/>
          </a:xfrm>
          <a:prstGeom prst="rect">
            <a:avLst/>
          </a:prstGeom>
        </p:spPr>
        <p:txBody>
          <a:bodyPr/>
          <a:lstStyle>
            <a:lvl1pPr eaLnBrk="1" hangingPunct="1">
              <a:defRPr>
                <a:latin typeface="Arial" pitchFamily="34" charset="0"/>
              </a:defRPr>
            </a:lvl1pPr>
          </a:lstStyle>
          <a:p>
            <a:pPr>
              <a:defRPr/>
            </a:pPr>
            <a:fld id="{9917E438-8C4F-48D3-837A-A032735D4E88}" type="datetime1">
              <a:rPr lang="zh-CN" altLang="en-US"/>
              <a:pPr>
                <a:defRPr/>
              </a:pPr>
              <a:t>2016/8/6</a:t>
            </a:fld>
            <a:endParaRPr lang="en-US" altLang="zh-CN"/>
          </a:p>
        </p:txBody>
      </p:sp>
      <p:sp>
        <p:nvSpPr>
          <p:cNvPr id="4" name="Rectangle 41"/>
          <p:cNvSpPr>
            <a:spLocks noGrp="1" noChangeArrowheads="1"/>
          </p:cNvSpPr>
          <p:nvPr>
            <p:ph type="ftr" sz="quarter" idx="11"/>
          </p:nvPr>
        </p:nvSpPr>
        <p:spPr>
          <a:xfrm>
            <a:off x="4165600" y="6248400"/>
            <a:ext cx="3860800" cy="457200"/>
          </a:xfrm>
          <a:prstGeom prst="rect">
            <a:avLst/>
          </a:prstGeom>
        </p:spPr>
        <p:txBody>
          <a:bodyPr/>
          <a:lstStyle>
            <a:lvl1pPr eaLnBrk="1" hangingPunct="1">
              <a:defRPr>
                <a:latin typeface="Arial" pitchFamily="34" charset="0"/>
              </a:defRPr>
            </a:lvl1pPr>
          </a:lstStyle>
          <a:p>
            <a:pPr>
              <a:defRPr/>
            </a:pPr>
            <a:endParaRPr lang="en-US" altLang="zh-CN"/>
          </a:p>
        </p:txBody>
      </p:sp>
      <p:sp>
        <p:nvSpPr>
          <p:cNvPr id="5" name="Rectangle 42"/>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CC4A410-F923-4B9D-B34C-4F7CCE03B82E}" type="slidenum">
              <a:rPr lang="zh-CN" altLang="en-US"/>
              <a:pPr>
                <a:defRPr/>
              </a:pPr>
              <a:t>‹#›</a:t>
            </a:fld>
            <a:endParaRPr lang="en-US" altLang="zh-CN"/>
          </a:p>
        </p:txBody>
      </p:sp>
    </p:spTree>
    <p:extLst>
      <p:ext uri="{BB962C8B-B14F-4D97-AF65-F5344CB8AC3E}">
        <p14:creationId xmlns:p14="http://schemas.microsoft.com/office/powerpoint/2010/main" xmlns="" val="7258178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9474698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4109656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6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69725358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2.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theme" Target="../theme/theme4.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164.xml"/><Relationship Id="rId21" Type="http://schemas.openxmlformats.org/officeDocument/2006/relationships/slideLayout" Target="../slideLayouts/slideLayout159.xml"/><Relationship Id="rId34" Type="http://schemas.openxmlformats.org/officeDocument/2006/relationships/slideLayout" Target="../slideLayouts/slideLayout172.xml"/><Relationship Id="rId42" Type="http://schemas.openxmlformats.org/officeDocument/2006/relationships/slideLayout" Target="../slideLayouts/slideLayout180.xml"/><Relationship Id="rId47" Type="http://schemas.openxmlformats.org/officeDocument/2006/relationships/slideLayout" Target="../slideLayouts/slideLayout185.xml"/><Relationship Id="rId50" Type="http://schemas.openxmlformats.org/officeDocument/2006/relationships/slideLayout" Target="../slideLayouts/slideLayout188.xml"/><Relationship Id="rId55" Type="http://schemas.openxmlformats.org/officeDocument/2006/relationships/slideLayout" Target="../slideLayouts/slideLayout193.xml"/><Relationship Id="rId63" Type="http://schemas.openxmlformats.org/officeDocument/2006/relationships/slideLayout" Target="../slideLayouts/slideLayout201.xml"/><Relationship Id="rId68" Type="http://schemas.openxmlformats.org/officeDocument/2006/relationships/slideLayout" Target="../slideLayouts/slideLayout206.xml"/><Relationship Id="rId76" Type="http://schemas.openxmlformats.org/officeDocument/2006/relationships/slideLayout" Target="../slideLayouts/slideLayout214.xml"/><Relationship Id="rId84" Type="http://schemas.openxmlformats.org/officeDocument/2006/relationships/slideLayout" Target="../slideLayouts/slideLayout222.xml"/><Relationship Id="rId89" Type="http://schemas.openxmlformats.org/officeDocument/2006/relationships/slideLayout" Target="../slideLayouts/slideLayout227.xml"/><Relationship Id="rId97" Type="http://schemas.openxmlformats.org/officeDocument/2006/relationships/theme" Target="../theme/theme5.xml"/><Relationship Id="rId7" Type="http://schemas.openxmlformats.org/officeDocument/2006/relationships/slideLayout" Target="../slideLayouts/slideLayout145.xml"/><Relationship Id="rId71" Type="http://schemas.openxmlformats.org/officeDocument/2006/relationships/slideLayout" Target="../slideLayouts/slideLayout209.xml"/><Relationship Id="rId92" Type="http://schemas.openxmlformats.org/officeDocument/2006/relationships/slideLayout" Target="../slideLayouts/slideLayout230.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9" Type="http://schemas.openxmlformats.org/officeDocument/2006/relationships/slideLayout" Target="../slideLayouts/slideLayout167.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32" Type="http://schemas.openxmlformats.org/officeDocument/2006/relationships/slideLayout" Target="../slideLayouts/slideLayout170.xml"/><Relationship Id="rId37" Type="http://schemas.openxmlformats.org/officeDocument/2006/relationships/slideLayout" Target="../slideLayouts/slideLayout175.xml"/><Relationship Id="rId40" Type="http://schemas.openxmlformats.org/officeDocument/2006/relationships/slideLayout" Target="../slideLayouts/slideLayout178.xml"/><Relationship Id="rId45" Type="http://schemas.openxmlformats.org/officeDocument/2006/relationships/slideLayout" Target="../slideLayouts/slideLayout183.xml"/><Relationship Id="rId53" Type="http://schemas.openxmlformats.org/officeDocument/2006/relationships/slideLayout" Target="../slideLayouts/slideLayout191.xml"/><Relationship Id="rId58" Type="http://schemas.openxmlformats.org/officeDocument/2006/relationships/slideLayout" Target="../slideLayouts/slideLayout196.xml"/><Relationship Id="rId66" Type="http://schemas.openxmlformats.org/officeDocument/2006/relationships/slideLayout" Target="../slideLayouts/slideLayout204.xml"/><Relationship Id="rId74" Type="http://schemas.openxmlformats.org/officeDocument/2006/relationships/slideLayout" Target="../slideLayouts/slideLayout212.xml"/><Relationship Id="rId79" Type="http://schemas.openxmlformats.org/officeDocument/2006/relationships/slideLayout" Target="../slideLayouts/slideLayout217.xml"/><Relationship Id="rId87" Type="http://schemas.openxmlformats.org/officeDocument/2006/relationships/slideLayout" Target="../slideLayouts/slideLayout225.xml"/><Relationship Id="rId5" Type="http://schemas.openxmlformats.org/officeDocument/2006/relationships/slideLayout" Target="../slideLayouts/slideLayout143.xml"/><Relationship Id="rId61" Type="http://schemas.openxmlformats.org/officeDocument/2006/relationships/slideLayout" Target="../slideLayouts/slideLayout199.xml"/><Relationship Id="rId82" Type="http://schemas.openxmlformats.org/officeDocument/2006/relationships/slideLayout" Target="../slideLayouts/slideLayout220.xml"/><Relationship Id="rId90" Type="http://schemas.openxmlformats.org/officeDocument/2006/relationships/slideLayout" Target="../slideLayouts/slideLayout228.xml"/><Relationship Id="rId95" Type="http://schemas.openxmlformats.org/officeDocument/2006/relationships/slideLayout" Target="../slideLayouts/slideLayout233.xml"/><Relationship Id="rId19" Type="http://schemas.openxmlformats.org/officeDocument/2006/relationships/slideLayout" Target="../slideLayouts/slideLayout15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slideLayout" Target="../slideLayouts/slideLayout168.xml"/><Relationship Id="rId35" Type="http://schemas.openxmlformats.org/officeDocument/2006/relationships/slideLayout" Target="../slideLayouts/slideLayout173.xml"/><Relationship Id="rId43" Type="http://schemas.openxmlformats.org/officeDocument/2006/relationships/slideLayout" Target="../slideLayouts/slideLayout181.xml"/><Relationship Id="rId48" Type="http://schemas.openxmlformats.org/officeDocument/2006/relationships/slideLayout" Target="../slideLayouts/slideLayout186.xml"/><Relationship Id="rId56" Type="http://schemas.openxmlformats.org/officeDocument/2006/relationships/slideLayout" Target="../slideLayouts/slideLayout194.xml"/><Relationship Id="rId64" Type="http://schemas.openxmlformats.org/officeDocument/2006/relationships/slideLayout" Target="../slideLayouts/slideLayout202.xml"/><Relationship Id="rId69" Type="http://schemas.openxmlformats.org/officeDocument/2006/relationships/slideLayout" Target="../slideLayouts/slideLayout207.xml"/><Relationship Id="rId77" Type="http://schemas.openxmlformats.org/officeDocument/2006/relationships/slideLayout" Target="../slideLayouts/slideLayout215.xml"/><Relationship Id="rId8" Type="http://schemas.openxmlformats.org/officeDocument/2006/relationships/slideLayout" Target="../slideLayouts/slideLayout146.xml"/><Relationship Id="rId51" Type="http://schemas.openxmlformats.org/officeDocument/2006/relationships/slideLayout" Target="../slideLayouts/slideLayout189.xml"/><Relationship Id="rId72" Type="http://schemas.openxmlformats.org/officeDocument/2006/relationships/slideLayout" Target="../slideLayouts/slideLayout210.xml"/><Relationship Id="rId80" Type="http://schemas.openxmlformats.org/officeDocument/2006/relationships/slideLayout" Target="../slideLayouts/slideLayout218.xml"/><Relationship Id="rId85" Type="http://schemas.openxmlformats.org/officeDocument/2006/relationships/slideLayout" Target="../slideLayouts/slideLayout223.xml"/><Relationship Id="rId93" Type="http://schemas.openxmlformats.org/officeDocument/2006/relationships/slideLayout" Target="../slideLayouts/slideLayout231.xml"/><Relationship Id="rId3" Type="http://schemas.openxmlformats.org/officeDocument/2006/relationships/slideLayout" Target="../slideLayouts/slideLayout141.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33" Type="http://schemas.openxmlformats.org/officeDocument/2006/relationships/slideLayout" Target="../slideLayouts/slideLayout171.xml"/><Relationship Id="rId38" Type="http://schemas.openxmlformats.org/officeDocument/2006/relationships/slideLayout" Target="../slideLayouts/slideLayout176.xml"/><Relationship Id="rId46" Type="http://schemas.openxmlformats.org/officeDocument/2006/relationships/slideLayout" Target="../slideLayouts/slideLayout184.xml"/><Relationship Id="rId59" Type="http://schemas.openxmlformats.org/officeDocument/2006/relationships/slideLayout" Target="../slideLayouts/slideLayout197.xml"/><Relationship Id="rId67" Type="http://schemas.openxmlformats.org/officeDocument/2006/relationships/slideLayout" Target="../slideLayouts/slideLayout205.xml"/><Relationship Id="rId20" Type="http://schemas.openxmlformats.org/officeDocument/2006/relationships/slideLayout" Target="../slideLayouts/slideLayout158.xml"/><Relationship Id="rId41" Type="http://schemas.openxmlformats.org/officeDocument/2006/relationships/slideLayout" Target="../slideLayouts/slideLayout179.xml"/><Relationship Id="rId54" Type="http://schemas.openxmlformats.org/officeDocument/2006/relationships/slideLayout" Target="../slideLayouts/slideLayout192.xml"/><Relationship Id="rId62" Type="http://schemas.openxmlformats.org/officeDocument/2006/relationships/slideLayout" Target="../slideLayouts/slideLayout200.xml"/><Relationship Id="rId70" Type="http://schemas.openxmlformats.org/officeDocument/2006/relationships/slideLayout" Target="../slideLayouts/slideLayout208.xml"/><Relationship Id="rId75" Type="http://schemas.openxmlformats.org/officeDocument/2006/relationships/slideLayout" Target="../slideLayouts/slideLayout213.xml"/><Relationship Id="rId83" Type="http://schemas.openxmlformats.org/officeDocument/2006/relationships/slideLayout" Target="../slideLayouts/slideLayout221.xml"/><Relationship Id="rId88" Type="http://schemas.openxmlformats.org/officeDocument/2006/relationships/slideLayout" Target="../slideLayouts/slideLayout226.xml"/><Relationship Id="rId91" Type="http://schemas.openxmlformats.org/officeDocument/2006/relationships/slideLayout" Target="../slideLayouts/slideLayout229.xml"/><Relationship Id="rId96" Type="http://schemas.openxmlformats.org/officeDocument/2006/relationships/slideLayout" Target="../slideLayouts/slideLayout234.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slideLayout" Target="../slideLayouts/slideLayout166.xml"/><Relationship Id="rId36" Type="http://schemas.openxmlformats.org/officeDocument/2006/relationships/slideLayout" Target="../slideLayouts/slideLayout174.xml"/><Relationship Id="rId49" Type="http://schemas.openxmlformats.org/officeDocument/2006/relationships/slideLayout" Target="../slideLayouts/slideLayout187.xml"/><Relationship Id="rId57" Type="http://schemas.openxmlformats.org/officeDocument/2006/relationships/slideLayout" Target="../slideLayouts/slideLayout195.xml"/><Relationship Id="rId10" Type="http://schemas.openxmlformats.org/officeDocument/2006/relationships/slideLayout" Target="../slideLayouts/slideLayout148.xml"/><Relationship Id="rId31" Type="http://schemas.openxmlformats.org/officeDocument/2006/relationships/slideLayout" Target="../slideLayouts/slideLayout169.xml"/><Relationship Id="rId44" Type="http://schemas.openxmlformats.org/officeDocument/2006/relationships/slideLayout" Target="../slideLayouts/slideLayout182.xml"/><Relationship Id="rId52" Type="http://schemas.openxmlformats.org/officeDocument/2006/relationships/slideLayout" Target="../slideLayouts/slideLayout190.xml"/><Relationship Id="rId60" Type="http://schemas.openxmlformats.org/officeDocument/2006/relationships/slideLayout" Target="../slideLayouts/slideLayout198.xml"/><Relationship Id="rId65" Type="http://schemas.openxmlformats.org/officeDocument/2006/relationships/slideLayout" Target="../slideLayouts/slideLayout203.xml"/><Relationship Id="rId73" Type="http://schemas.openxmlformats.org/officeDocument/2006/relationships/slideLayout" Target="../slideLayouts/slideLayout211.xml"/><Relationship Id="rId78" Type="http://schemas.openxmlformats.org/officeDocument/2006/relationships/slideLayout" Target="../slideLayouts/slideLayout216.xml"/><Relationship Id="rId81" Type="http://schemas.openxmlformats.org/officeDocument/2006/relationships/slideLayout" Target="../slideLayouts/slideLayout219.xml"/><Relationship Id="rId86" Type="http://schemas.openxmlformats.org/officeDocument/2006/relationships/slideLayout" Target="../slideLayouts/slideLayout224.xml"/><Relationship Id="rId94" Type="http://schemas.openxmlformats.org/officeDocument/2006/relationships/slideLayout" Target="../slideLayouts/slideLayout232.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9" Type="http://schemas.openxmlformats.org/officeDocument/2006/relationships/slideLayout" Target="../slideLayouts/slideLayout177.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260.xml"/><Relationship Id="rId21" Type="http://schemas.openxmlformats.org/officeDocument/2006/relationships/slideLayout" Target="../slideLayouts/slideLayout255.xml"/><Relationship Id="rId34" Type="http://schemas.openxmlformats.org/officeDocument/2006/relationships/slideLayout" Target="../slideLayouts/slideLayout268.xml"/><Relationship Id="rId42" Type="http://schemas.openxmlformats.org/officeDocument/2006/relationships/slideLayout" Target="../slideLayouts/slideLayout276.xml"/><Relationship Id="rId47" Type="http://schemas.openxmlformats.org/officeDocument/2006/relationships/slideLayout" Target="../slideLayouts/slideLayout281.xml"/><Relationship Id="rId50" Type="http://schemas.openxmlformats.org/officeDocument/2006/relationships/slideLayout" Target="../slideLayouts/slideLayout284.xml"/><Relationship Id="rId55" Type="http://schemas.openxmlformats.org/officeDocument/2006/relationships/slideLayout" Target="../slideLayouts/slideLayout289.xml"/><Relationship Id="rId63" Type="http://schemas.openxmlformats.org/officeDocument/2006/relationships/slideLayout" Target="../slideLayouts/slideLayout297.xml"/><Relationship Id="rId68" Type="http://schemas.openxmlformats.org/officeDocument/2006/relationships/slideLayout" Target="../slideLayouts/slideLayout302.xml"/><Relationship Id="rId76" Type="http://schemas.openxmlformats.org/officeDocument/2006/relationships/slideLayout" Target="../slideLayouts/slideLayout310.xml"/><Relationship Id="rId84" Type="http://schemas.openxmlformats.org/officeDocument/2006/relationships/slideLayout" Target="../slideLayouts/slideLayout318.xml"/><Relationship Id="rId89" Type="http://schemas.openxmlformats.org/officeDocument/2006/relationships/slideLayout" Target="../slideLayouts/slideLayout323.xml"/><Relationship Id="rId97" Type="http://schemas.openxmlformats.org/officeDocument/2006/relationships/theme" Target="../theme/theme6.xml"/><Relationship Id="rId7" Type="http://schemas.openxmlformats.org/officeDocument/2006/relationships/slideLayout" Target="../slideLayouts/slideLayout241.xml"/><Relationship Id="rId71" Type="http://schemas.openxmlformats.org/officeDocument/2006/relationships/slideLayout" Target="../slideLayouts/slideLayout305.xml"/><Relationship Id="rId92" Type="http://schemas.openxmlformats.org/officeDocument/2006/relationships/slideLayout" Target="../slideLayouts/slideLayout326.xml"/><Relationship Id="rId2" Type="http://schemas.openxmlformats.org/officeDocument/2006/relationships/slideLayout" Target="../slideLayouts/slideLayout236.xml"/><Relationship Id="rId16" Type="http://schemas.openxmlformats.org/officeDocument/2006/relationships/slideLayout" Target="../slideLayouts/slideLayout250.xml"/><Relationship Id="rId29" Type="http://schemas.openxmlformats.org/officeDocument/2006/relationships/slideLayout" Target="../slideLayouts/slideLayout263.xml"/><Relationship Id="rId11" Type="http://schemas.openxmlformats.org/officeDocument/2006/relationships/slideLayout" Target="../slideLayouts/slideLayout245.xml"/><Relationship Id="rId24" Type="http://schemas.openxmlformats.org/officeDocument/2006/relationships/slideLayout" Target="../slideLayouts/slideLayout258.xml"/><Relationship Id="rId32" Type="http://schemas.openxmlformats.org/officeDocument/2006/relationships/slideLayout" Target="../slideLayouts/slideLayout266.xml"/><Relationship Id="rId37" Type="http://schemas.openxmlformats.org/officeDocument/2006/relationships/slideLayout" Target="../slideLayouts/slideLayout271.xml"/><Relationship Id="rId40" Type="http://schemas.openxmlformats.org/officeDocument/2006/relationships/slideLayout" Target="../slideLayouts/slideLayout274.xml"/><Relationship Id="rId45" Type="http://schemas.openxmlformats.org/officeDocument/2006/relationships/slideLayout" Target="../slideLayouts/slideLayout279.xml"/><Relationship Id="rId53" Type="http://schemas.openxmlformats.org/officeDocument/2006/relationships/slideLayout" Target="../slideLayouts/slideLayout287.xml"/><Relationship Id="rId58" Type="http://schemas.openxmlformats.org/officeDocument/2006/relationships/slideLayout" Target="../slideLayouts/slideLayout292.xml"/><Relationship Id="rId66" Type="http://schemas.openxmlformats.org/officeDocument/2006/relationships/slideLayout" Target="../slideLayouts/slideLayout300.xml"/><Relationship Id="rId74" Type="http://schemas.openxmlformats.org/officeDocument/2006/relationships/slideLayout" Target="../slideLayouts/slideLayout308.xml"/><Relationship Id="rId79" Type="http://schemas.openxmlformats.org/officeDocument/2006/relationships/slideLayout" Target="../slideLayouts/slideLayout313.xml"/><Relationship Id="rId87" Type="http://schemas.openxmlformats.org/officeDocument/2006/relationships/slideLayout" Target="../slideLayouts/slideLayout321.xml"/><Relationship Id="rId5" Type="http://schemas.openxmlformats.org/officeDocument/2006/relationships/slideLayout" Target="../slideLayouts/slideLayout239.xml"/><Relationship Id="rId61" Type="http://schemas.openxmlformats.org/officeDocument/2006/relationships/slideLayout" Target="../slideLayouts/slideLayout295.xml"/><Relationship Id="rId82" Type="http://schemas.openxmlformats.org/officeDocument/2006/relationships/slideLayout" Target="../slideLayouts/slideLayout316.xml"/><Relationship Id="rId90" Type="http://schemas.openxmlformats.org/officeDocument/2006/relationships/slideLayout" Target="../slideLayouts/slideLayout324.xml"/><Relationship Id="rId95" Type="http://schemas.openxmlformats.org/officeDocument/2006/relationships/slideLayout" Target="../slideLayouts/slideLayout329.xml"/><Relationship Id="rId19" Type="http://schemas.openxmlformats.org/officeDocument/2006/relationships/slideLayout" Target="../slideLayouts/slideLayout253.xml"/><Relationship Id="rId14" Type="http://schemas.openxmlformats.org/officeDocument/2006/relationships/slideLayout" Target="../slideLayouts/slideLayout248.xml"/><Relationship Id="rId22" Type="http://schemas.openxmlformats.org/officeDocument/2006/relationships/slideLayout" Target="../slideLayouts/slideLayout256.xml"/><Relationship Id="rId27" Type="http://schemas.openxmlformats.org/officeDocument/2006/relationships/slideLayout" Target="../slideLayouts/slideLayout261.xml"/><Relationship Id="rId30" Type="http://schemas.openxmlformats.org/officeDocument/2006/relationships/slideLayout" Target="../slideLayouts/slideLayout264.xml"/><Relationship Id="rId35" Type="http://schemas.openxmlformats.org/officeDocument/2006/relationships/slideLayout" Target="../slideLayouts/slideLayout269.xml"/><Relationship Id="rId43" Type="http://schemas.openxmlformats.org/officeDocument/2006/relationships/slideLayout" Target="../slideLayouts/slideLayout277.xml"/><Relationship Id="rId48" Type="http://schemas.openxmlformats.org/officeDocument/2006/relationships/slideLayout" Target="../slideLayouts/slideLayout282.xml"/><Relationship Id="rId56" Type="http://schemas.openxmlformats.org/officeDocument/2006/relationships/slideLayout" Target="../slideLayouts/slideLayout290.xml"/><Relationship Id="rId64" Type="http://schemas.openxmlformats.org/officeDocument/2006/relationships/slideLayout" Target="../slideLayouts/slideLayout298.xml"/><Relationship Id="rId69" Type="http://schemas.openxmlformats.org/officeDocument/2006/relationships/slideLayout" Target="../slideLayouts/slideLayout303.xml"/><Relationship Id="rId77" Type="http://schemas.openxmlformats.org/officeDocument/2006/relationships/slideLayout" Target="../slideLayouts/slideLayout311.xml"/><Relationship Id="rId8" Type="http://schemas.openxmlformats.org/officeDocument/2006/relationships/slideLayout" Target="../slideLayouts/slideLayout242.xml"/><Relationship Id="rId51" Type="http://schemas.openxmlformats.org/officeDocument/2006/relationships/slideLayout" Target="../slideLayouts/slideLayout285.xml"/><Relationship Id="rId72" Type="http://schemas.openxmlformats.org/officeDocument/2006/relationships/slideLayout" Target="../slideLayouts/slideLayout306.xml"/><Relationship Id="rId80" Type="http://schemas.openxmlformats.org/officeDocument/2006/relationships/slideLayout" Target="../slideLayouts/slideLayout314.xml"/><Relationship Id="rId85" Type="http://schemas.openxmlformats.org/officeDocument/2006/relationships/slideLayout" Target="../slideLayouts/slideLayout319.xml"/><Relationship Id="rId93" Type="http://schemas.openxmlformats.org/officeDocument/2006/relationships/slideLayout" Target="../slideLayouts/slideLayout327.xml"/><Relationship Id="rId3" Type="http://schemas.openxmlformats.org/officeDocument/2006/relationships/slideLayout" Target="../slideLayouts/slideLayout237.xml"/><Relationship Id="rId12" Type="http://schemas.openxmlformats.org/officeDocument/2006/relationships/slideLayout" Target="../slideLayouts/slideLayout246.xml"/><Relationship Id="rId17" Type="http://schemas.openxmlformats.org/officeDocument/2006/relationships/slideLayout" Target="../slideLayouts/slideLayout251.xml"/><Relationship Id="rId25" Type="http://schemas.openxmlformats.org/officeDocument/2006/relationships/slideLayout" Target="../slideLayouts/slideLayout259.xml"/><Relationship Id="rId33" Type="http://schemas.openxmlformats.org/officeDocument/2006/relationships/slideLayout" Target="../slideLayouts/slideLayout267.xml"/><Relationship Id="rId38" Type="http://schemas.openxmlformats.org/officeDocument/2006/relationships/slideLayout" Target="../slideLayouts/slideLayout272.xml"/><Relationship Id="rId46" Type="http://schemas.openxmlformats.org/officeDocument/2006/relationships/slideLayout" Target="../slideLayouts/slideLayout280.xml"/><Relationship Id="rId59" Type="http://schemas.openxmlformats.org/officeDocument/2006/relationships/slideLayout" Target="../slideLayouts/slideLayout293.xml"/><Relationship Id="rId67" Type="http://schemas.openxmlformats.org/officeDocument/2006/relationships/slideLayout" Target="../slideLayouts/slideLayout301.xml"/><Relationship Id="rId20" Type="http://schemas.openxmlformats.org/officeDocument/2006/relationships/slideLayout" Target="../slideLayouts/slideLayout254.xml"/><Relationship Id="rId41" Type="http://schemas.openxmlformats.org/officeDocument/2006/relationships/slideLayout" Target="../slideLayouts/slideLayout275.xml"/><Relationship Id="rId54" Type="http://schemas.openxmlformats.org/officeDocument/2006/relationships/slideLayout" Target="../slideLayouts/slideLayout288.xml"/><Relationship Id="rId62" Type="http://schemas.openxmlformats.org/officeDocument/2006/relationships/slideLayout" Target="../slideLayouts/slideLayout296.xml"/><Relationship Id="rId70" Type="http://schemas.openxmlformats.org/officeDocument/2006/relationships/slideLayout" Target="../slideLayouts/slideLayout304.xml"/><Relationship Id="rId75" Type="http://schemas.openxmlformats.org/officeDocument/2006/relationships/slideLayout" Target="../slideLayouts/slideLayout309.xml"/><Relationship Id="rId83" Type="http://schemas.openxmlformats.org/officeDocument/2006/relationships/slideLayout" Target="../slideLayouts/slideLayout317.xml"/><Relationship Id="rId88" Type="http://schemas.openxmlformats.org/officeDocument/2006/relationships/slideLayout" Target="../slideLayouts/slideLayout322.xml"/><Relationship Id="rId91" Type="http://schemas.openxmlformats.org/officeDocument/2006/relationships/slideLayout" Target="../slideLayouts/slideLayout325.xml"/><Relationship Id="rId96" Type="http://schemas.openxmlformats.org/officeDocument/2006/relationships/slideLayout" Target="../slideLayouts/slideLayout330.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5" Type="http://schemas.openxmlformats.org/officeDocument/2006/relationships/slideLayout" Target="../slideLayouts/slideLayout249.xml"/><Relationship Id="rId23" Type="http://schemas.openxmlformats.org/officeDocument/2006/relationships/slideLayout" Target="../slideLayouts/slideLayout257.xml"/><Relationship Id="rId28" Type="http://schemas.openxmlformats.org/officeDocument/2006/relationships/slideLayout" Target="../slideLayouts/slideLayout262.xml"/><Relationship Id="rId36" Type="http://schemas.openxmlformats.org/officeDocument/2006/relationships/slideLayout" Target="../slideLayouts/slideLayout270.xml"/><Relationship Id="rId49" Type="http://schemas.openxmlformats.org/officeDocument/2006/relationships/slideLayout" Target="../slideLayouts/slideLayout283.xml"/><Relationship Id="rId57" Type="http://schemas.openxmlformats.org/officeDocument/2006/relationships/slideLayout" Target="../slideLayouts/slideLayout291.xml"/><Relationship Id="rId10" Type="http://schemas.openxmlformats.org/officeDocument/2006/relationships/slideLayout" Target="../slideLayouts/slideLayout244.xml"/><Relationship Id="rId31" Type="http://schemas.openxmlformats.org/officeDocument/2006/relationships/slideLayout" Target="../slideLayouts/slideLayout265.xml"/><Relationship Id="rId44" Type="http://schemas.openxmlformats.org/officeDocument/2006/relationships/slideLayout" Target="../slideLayouts/slideLayout278.xml"/><Relationship Id="rId52" Type="http://schemas.openxmlformats.org/officeDocument/2006/relationships/slideLayout" Target="../slideLayouts/slideLayout286.xml"/><Relationship Id="rId60" Type="http://schemas.openxmlformats.org/officeDocument/2006/relationships/slideLayout" Target="../slideLayouts/slideLayout294.xml"/><Relationship Id="rId65" Type="http://schemas.openxmlformats.org/officeDocument/2006/relationships/slideLayout" Target="../slideLayouts/slideLayout299.xml"/><Relationship Id="rId73" Type="http://schemas.openxmlformats.org/officeDocument/2006/relationships/slideLayout" Target="../slideLayouts/slideLayout307.xml"/><Relationship Id="rId78" Type="http://schemas.openxmlformats.org/officeDocument/2006/relationships/slideLayout" Target="../slideLayouts/slideLayout312.xml"/><Relationship Id="rId81" Type="http://schemas.openxmlformats.org/officeDocument/2006/relationships/slideLayout" Target="../slideLayouts/slideLayout315.xml"/><Relationship Id="rId86" Type="http://schemas.openxmlformats.org/officeDocument/2006/relationships/slideLayout" Target="../slideLayouts/slideLayout320.xml"/><Relationship Id="rId94" Type="http://schemas.openxmlformats.org/officeDocument/2006/relationships/slideLayout" Target="../slideLayouts/slideLayout328.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3" Type="http://schemas.openxmlformats.org/officeDocument/2006/relationships/slideLayout" Target="../slideLayouts/slideLayout247.xml"/><Relationship Id="rId18" Type="http://schemas.openxmlformats.org/officeDocument/2006/relationships/slideLayout" Target="../slideLayouts/slideLayout252.xml"/><Relationship Id="rId39" Type="http://schemas.openxmlformats.org/officeDocument/2006/relationships/slideLayout" Target="../slideLayouts/slideLayout2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slideLayout" Target="../slideLayouts/slideLayout343.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17" Type="http://schemas.openxmlformats.org/officeDocument/2006/relationships/theme" Target="../theme/theme7.xml"/><Relationship Id="rId2" Type="http://schemas.openxmlformats.org/officeDocument/2006/relationships/slideLayout" Target="../slideLayouts/slideLayout332.xml"/><Relationship Id="rId16" Type="http://schemas.openxmlformats.org/officeDocument/2006/relationships/slideLayout" Target="../slideLayouts/slideLayout346.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slideLayout" Target="../slideLayouts/slideLayout34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C5955-AE31-4D2C-ABA1-73DA341D91B9}" type="datetimeFigureOut">
              <a:rPr lang="zh-CN" altLang="en-US" smtClean="0"/>
              <a:pPr/>
              <a:t>2016/8/6</a:t>
            </a:fld>
            <a:endParaRPr lang="zh-CN" altLang="en-US"/>
          </a:p>
        </p:txBody>
      </p:sp>
      <p:sp>
        <p:nvSpPr>
          <p:cNvPr id="5" name="页脚占位符 4"/>
          <p:cNvSpPr>
            <a:spLocks noGrp="1"/>
          </p:cNvSpPr>
          <p:nvPr>
            <p:ph type="ftr" sz="quarter" idx="3"/>
          </p:nvPr>
        </p:nvSpPr>
        <p:spPr>
          <a:xfrm>
            <a:off x="4038600" y="6356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B4B81-3544-4572-9FD1-8860343B0940}" type="slidenum">
              <a:rPr lang="zh-CN" altLang="en-US" smtClean="0"/>
              <a:pPr/>
              <a:t>‹#›</a:t>
            </a:fld>
            <a:endParaRPr lang="zh-CN" altLang="en-US"/>
          </a:p>
        </p:txBody>
      </p:sp>
    </p:spTree>
    <p:extLst>
      <p:ext uri="{BB962C8B-B14F-4D97-AF65-F5344CB8AC3E}">
        <p14:creationId xmlns:p14="http://schemas.microsoft.com/office/powerpoint/2010/main" xmlns="" val="92438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5"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 id="2147483730" r:id="rId46"/>
    <p:sldLayoutId id="2147483745" r:id="rId47"/>
    <p:sldLayoutId id="2147483746" r:id="rId48"/>
    <p:sldLayoutId id="2147483747" r:id="rId49"/>
    <p:sldLayoutId id="2147483748" r:id="rId50"/>
    <p:sldLayoutId id="2147483749" r:id="rId51"/>
    <p:sldLayoutId id="2147483750" r:id="rId52"/>
    <p:sldLayoutId id="2147483751" r:id="rId53"/>
    <p:sldLayoutId id="2147483752" r:id="rId54"/>
    <p:sldLayoutId id="2147483753" r:id="rId55"/>
    <p:sldLayoutId id="2147483754" r:id="rId56"/>
    <p:sldLayoutId id="2147483755" r:id="rId57"/>
    <p:sldLayoutId id="2147483756" r:id="rId58"/>
    <p:sldLayoutId id="2147483757" r:id="rId59"/>
    <p:sldLayoutId id="2147483758" r:id="rId60"/>
    <p:sldLayoutId id="2147483759" r:id="rId61"/>
    <p:sldLayoutId id="2147483760" r:id="rId62"/>
    <p:sldLayoutId id="2147483761" r:id="rId63"/>
    <p:sldLayoutId id="2147483762" r:id="rId64"/>
    <p:sldLayoutId id="2147483763" r:id="rId65"/>
    <p:sldLayoutId id="2147483764" r:id="rId66"/>
    <p:sldLayoutId id="2147483765" r:id="rId67"/>
    <p:sldLayoutId id="2147483766" r:id="rId68"/>
    <p:sldLayoutId id="2147483767" r:id="rId69"/>
    <p:sldLayoutId id="2147483768" r:id="rId70"/>
    <p:sldLayoutId id="2147483769" r:id="rId71"/>
    <p:sldLayoutId id="2147483770" r:id="rId72"/>
    <p:sldLayoutId id="2147483771" r:id="rId73"/>
    <p:sldLayoutId id="2147483772" r:id="rId74"/>
    <p:sldLayoutId id="2147483773" r:id="rId75"/>
    <p:sldLayoutId id="2147483774" r:id="rId76"/>
    <p:sldLayoutId id="2147483775" r:id="rId77"/>
    <p:sldLayoutId id="2147483776" r:id="rId78"/>
    <p:sldLayoutId id="2147483777" r:id="rId79"/>
    <p:sldLayoutId id="2147483778" r:id="rId80"/>
    <p:sldLayoutId id="2147483779" r:id="rId81"/>
    <p:sldLayoutId id="2147483780" r:id="rId82"/>
    <p:sldLayoutId id="2147483781" r:id="rId83"/>
    <p:sldLayoutId id="2147483782" r:id="rId84"/>
    <p:sldLayoutId id="2147483783" r:id="rId85"/>
    <p:sldLayoutId id="2147483784" r:id="rId86"/>
    <p:sldLayoutId id="2147483785" r:id="rId87"/>
    <p:sldLayoutId id="2147483786" r:id="rId88"/>
    <p:sldLayoutId id="2147483787" r:id="rId89"/>
    <p:sldLayoutId id="2147483788" r:id="rId90"/>
    <p:sldLayoutId id="2147483789" r:id="rId91"/>
    <p:sldLayoutId id="2147483790" r:id="rId92"/>
    <p:sldLayoutId id="2147483791" r:id="rId93"/>
    <p:sldLayoutId id="2147483792" r:id="rId94"/>
    <p:sldLayoutId id="2147483793" r:id="rId95"/>
    <p:sldLayoutId id="2147483794" r:id="rId9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9035958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86336-7A7A-443D-8850-7ADC799141E8}"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E7663-891B-449B-ABD5-DEFBD84C9F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14455483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8" r:id="rId8"/>
    <p:sldLayoutId id="2147483803" r:id="rId9"/>
    <p:sldLayoutId id="2147483809" r:id="rId10"/>
    <p:sldLayoutId id="2147483804" r:id="rId11"/>
    <p:sldLayoutId id="2147483805" r:id="rId12"/>
    <p:sldLayoutId id="2147483806" r:id="rId13"/>
    <p:sldLayoutId id="214748380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252943" y="189710"/>
            <a:ext cx="11686116"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Title Placeholder 1"/>
          <p:cNvSpPr>
            <a:spLocks noGrp="1"/>
          </p:cNvSpPr>
          <p:nvPr>
            <p:ph type="title"/>
          </p:nvPr>
        </p:nvSpPr>
        <p:spPr>
          <a:xfrm>
            <a:off x="1039287" y="381000"/>
            <a:ext cx="10111316" cy="1044388"/>
          </a:xfrm>
          <a:prstGeom prst="rect">
            <a:avLst/>
          </a:prstGeom>
        </p:spPr>
        <p:txBody>
          <a:bodyPr vert="horz" lIns="91440" tIns="45720" rIns="91440" bIns="45720" rtlCol="0" anchor="b" anchorCtr="0">
            <a:noAutofit/>
          </a:bodyPr>
          <a:lstStyle/>
          <a:p>
            <a:r>
              <a:rPr lang="zh-CN" altLang="en-US" smtClean="0"/>
              <a:t>单击此处编辑母版标题样式</a:t>
            </a:r>
            <a:endParaRPr/>
          </a:p>
        </p:txBody>
      </p:sp>
      <p:sp>
        <p:nvSpPr>
          <p:cNvPr id="3" name="Text Placeholder 2"/>
          <p:cNvSpPr>
            <a:spLocks noGrp="1"/>
          </p:cNvSpPr>
          <p:nvPr>
            <p:ph type="body" idx="1"/>
          </p:nvPr>
        </p:nvSpPr>
        <p:spPr>
          <a:xfrm>
            <a:off x="1039287" y="1828800"/>
            <a:ext cx="10111316" cy="420893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2"/>
          </p:nvPr>
        </p:nvSpPr>
        <p:spPr>
          <a:xfrm>
            <a:off x="508003" y="6288820"/>
            <a:ext cx="2516716" cy="365125"/>
          </a:xfrm>
          <a:prstGeom prst="rect">
            <a:avLst/>
          </a:prstGeom>
        </p:spPr>
        <p:txBody>
          <a:bodyPr vert="horz" lIns="91440" tIns="45720" rIns="91440" bIns="45720" rtlCol="0" anchor="ctr"/>
          <a:lstStyle>
            <a:lvl1pPr algn="l">
              <a:defRPr sz="1200">
                <a:solidFill>
                  <a:schemeClr val="bg2"/>
                </a:solidFill>
              </a:defRPr>
            </a:lvl1pPr>
          </a:lstStyle>
          <a:p>
            <a:pPr defTabSz="457200"/>
            <a:fld id="{6ED1CF80-700E-DD4C-98F7-384019BE48D1}" type="datetimeFigureOut">
              <a:rPr kumimoji="1" lang="zh-CN" altLang="en-US" smtClean="0">
                <a:solidFill>
                  <a:srgbClr val="38ABED"/>
                </a:solidFill>
              </a:rPr>
              <a:pPr defTabSz="457200"/>
              <a:t>2016/8/6</a:t>
            </a:fld>
            <a:endParaRPr kumimoji="1" lang="zh-CN" altLang="en-US">
              <a:solidFill>
                <a:srgbClr val="38ABED"/>
              </a:solidFill>
            </a:endParaRPr>
          </a:p>
        </p:txBody>
      </p:sp>
      <p:sp>
        <p:nvSpPr>
          <p:cNvPr id="5" name="Footer Placeholder 4"/>
          <p:cNvSpPr>
            <a:spLocks noGrp="1"/>
          </p:cNvSpPr>
          <p:nvPr>
            <p:ph type="ftr" sz="quarter" idx="3"/>
          </p:nvPr>
        </p:nvSpPr>
        <p:spPr>
          <a:xfrm>
            <a:off x="4406153" y="6288820"/>
            <a:ext cx="6985000" cy="365125"/>
          </a:xfrm>
          <a:prstGeom prst="rect">
            <a:avLst/>
          </a:prstGeom>
        </p:spPr>
        <p:txBody>
          <a:bodyPr vert="horz" lIns="91440" tIns="45720" rIns="91440" bIns="45720" rtlCol="0" anchor="ctr"/>
          <a:lstStyle>
            <a:lvl1pPr algn="r">
              <a:defRPr sz="1200">
                <a:solidFill>
                  <a:schemeClr val="bg2"/>
                </a:solidFill>
              </a:defRPr>
            </a:lvl1pPr>
          </a:lstStyle>
          <a:p>
            <a:pPr defTabSz="457200"/>
            <a:endParaRPr kumimoji="1" lang="zh-CN" altLang="en-US">
              <a:solidFill>
                <a:srgbClr val="38ABED"/>
              </a:solidFill>
            </a:endParaRPr>
          </a:p>
        </p:txBody>
      </p:sp>
      <p:sp>
        <p:nvSpPr>
          <p:cNvPr id="6" name="Slide Number Placeholder 5"/>
          <p:cNvSpPr>
            <a:spLocks noGrp="1"/>
          </p:cNvSpPr>
          <p:nvPr>
            <p:ph type="sldNum" sz="quarter" idx="4"/>
          </p:nvPr>
        </p:nvSpPr>
        <p:spPr>
          <a:xfrm>
            <a:off x="11205883" y="219714"/>
            <a:ext cx="657412" cy="365125"/>
          </a:xfrm>
          <a:prstGeom prst="rect">
            <a:avLst/>
          </a:prstGeom>
        </p:spPr>
        <p:txBody>
          <a:bodyPr vert="horz" lIns="91440" tIns="45720" rIns="91440" bIns="45720" rtlCol="0" anchor="ctr"/>
          <a:lstStyle>
            <a:lvl1pPr algn="r">
              <a:defRPr sz="1200">
                <a:solidFill>
                  <a:schemeClr val="tx2"/>
                </a:solidFill>
              </a:defRPr>
            </a:lvl1pPr>
          </a:lstStyle>
          <a:p>
            <a:pPr defTabSz="457200"/>
            <a:fld id="{18ABF51A-A104-EE4B-A022-78CDA53755E7}" type="slidenum">
              <a:rPr kumimoji="1" lang="zh-CN" altLang="en-US" smtClean="0">
                <a:solidFill>
                  <a:srgbClr val="1B3861"/>
                </a:solidFill>
              </a:rPr>
              <a:pPr defTabSz="457200"/>
              <a:t>‹#›</a:t>
            </a:fld>
            <a:endParaRPr kumimoji="1" lang="zh-CN" altLang="en-US">
              <a:solidFill>
                <a:srgbClr val="1B3861"/>
              </a:solidFill>
            </a:endParaRPr>
          </a:p>
        </p:txBody>
      </p:sp>
    </p:spTree>
    <p:extLst>
      <p:ext uri="{BB962C8B-B14F-4D97-AF65-F5344CB8AC3E}">
        <p14:creationId xmlns:p14="http://schemas.microsoft.com/office/powerpoint/2010/main" xmlns="" val="109489457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4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42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42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964058359"/>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 id="2147484028" r:id="rId19"/>
    <p:sldLayoutId id="2147484029" r:id="rId20"/>
    <p:sldLayoutId id="2147484030" r:id="rId21"/>
    <p:sldLayoutId id="2147484031" r:id="rId22"/>
    <p:sldLayoutId id="2147484032" r:id="rId23"/>
    <p:sldLayoutId id="2147484033" r:id="rId24"/>
    <p:sldLayoutId id="2147484034" r:id="rId25"/>
    <p:sldLayoutId id="2147484035" r:id="rId26"/>
    <p:sldLayoutId id="2147484036" r:id="rId27"/>
    <p:sldLayoutId id="2147484037" r:id="rId28"/>
    <p:sldLayoutId id="2147484038" r:id="rId29"/>
    <p:sldLayoutId id="2147484039" r:id="rId30"/>
    <p:sldLayoutId id="2147484040" r:id="rId31"/>
    <p:sldLayoutId id="2147484041" r:id="rId32"/>
    <p:sldLayoutId id="2147484042" r:id="rId33"/>
    <p:sldLayoutId id="2147484043" r:id="rId34"/>
    <p:sldLayoutId id="2147484044" r:id="rId35"/>
    <p:sldLayoutId id="2147484045" r:id="rId36"/>
    <p:sldLayoutId id="2147484046" r:id="rId37"/>
    <p:sldLayoutId id="2147484047" r:id="rId38"/>
    <p:sldLayoutId id="2147484048" r:id="rId39"/>
    <p:sldLayoutId id="2147484049" r:id="rId40"/>
    <p:sldLayoutId id="2147484050" r:id="rId41"/>
    <p:sldLayoutId id="2147484051" r:id="rId42"/>
    <p:sldLayoutId id="2147484052" r:id="rId43"/>
    <p:sldLayoutId id="2147484053" r:id="rId44"/>
    <p:sldLayoutId id="2147484054" r:id="rId45"/>
    <p:sldLayoutId id="2147484055" r:id="rId46"/>
    <p:sldLayoutId id="2147484056" r:id="rId47"/>
    <p:sldLayoutId id="2147484057" r:id="rId48"/>
    <p:sldLayoutId id="2147484058" r:id="rId49"/>
    <p:sldLayoutId id="2147484059" r:id="rId50"/>
    <p:sldLayoutId id="2147484060" r:id="rId51"/>
    <p:sldLayoutId id="2147484061" r:id="rId52"/>
    <p:sldLayoutId id="2147484062" r:id="rId53"/>
    <p:sldLayoutId id="2147484063" r:id="rId54"/>
    <p:sldLayoutId id="2147484064" r:id="rId55"/>
    <p:sldLayoutId id="2147484065" r:id="rId56"/>
    <p:sldLayoutId id="2147484066" r:id="rId57"/>
    <p:sldLayoutId id="2147484067" r:id="rId58"/>
    <p:sldLayoutId id="2147484068" r:id="rId59"/>
    <p:sldLayoutId id="2147484069" r:id="rId60"/>
    <p:sldLayoutId id="2147484070" r:id="rId61"/>
    <p:sldLayoutId id="2147484071" r:id="rId62"/>
    <p:sldLayoutId id="2147484072" r:id="rId63"/>
    <p:sldLayoutId id="2147484073" r:id="rId64"/>
    <p:sldLayoutId id="2147484074" r:id="rId65"/>
    <p:sldLayoutId id="2147484075" r:id="rId66"/>
    <p:sldLayoutId id="2147484076" r:id="rId67"/>
    <p:sldLayoutId id="2147484077" r:id="rId68"/>
    <p:sldLayoutId id="2147484078" r:id="rId69"/>
    <p:sldLayoutId id="2147484079" r:id="rId70"/>
    <p:sldLayoutId id="2147484080" r:id="rId71"/>
    <p:sldLayoutId id="2147484081" r:id="rId72"/>
    <p:sldLayoutId id="2147484082" r:id="rId73"/>
    <p:sldLayoutId id="2147484083" r:id="rId74"/>
    <p:sldLayoutId id="2147484084" r:id="rId75"/>
    <p:sldLayoutId id="2147484085" r:id="rId76"/>
    <p:sldLayoutId id="2147484086" r:id="rId77"/>
    <p:sldLayoutId id="2147484087" r:id="rId78"/>
    <p:sldLayoutId id="2147484088" r:id="rId79"/>
    <p:sldLayoutId id="2147484089" r:id="rId80"/>
    <p:sldLayoutId id="2147484090" r:id="rId81"/>
    <p:sldLayoutId id="2147484091" r:id="rId82"/>
    <p:sldLayoutId id="2147484092" r:id="rId83"/>
    <p:sldLayoutId id="2147484093" r:id="rId84"/>
    <p:sldLayoutId id="2147484094" r:id="rId85"/>
    <p:sldLayoutId id="2147484095" r:id="rId86"/>
    <p:sldLayoutId id="2147484096" r:id="rId87"/>
    <p:sldLayoutId id="2147484097" r:id="rId88"/>
    <p:sldLayoutId id="2147484098" r:id="rId89"/>
    <p:sldLayoutId id="2147484099" r:id="rId90"/>
    <p:sldLayoutId id="2147484100" r:id="rId91"/>
    <p:sldLayoutId id="2147484101" r:id="rId92"/>
    <p:sldLayoutId id="2147484102" r:id="rId93"/>
    <p:sldLayoutId id="2147484103" r:id="rId94"/>
    <p:sldLayoutId id="2147484104" r:id="rId95"/>
    <p:sldLayoutId id="2147484105" r:id="rId9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C5955-AE31-4D2C-ABA1-73DA341D91B9}" type="datetimeFigureOut">
              <a:rPr lang="zh-CN" altLang="en-US" smtClean="0">
                <a:solidFill>
                  <a:prstClr val="black">
                    <a:tint val="75000"/>
                  </a:prstClr>
                </a:solidFill>
              </a:rPr>
              <a:pPr/>
              <a:t>2016/8/6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B4B81-3544-4572-9FD1-8860343B094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321764790"/>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 id="2147484126" r:id="rId20"/>
    <p:sldLayoutId id="2147484127" r:id="rId21"/>
    <p:sldLayoutId id="2147484128" r:id="rId22"/>
    <p:sldLayoutId id="2147484129" r:id="rId23"/>
    <p:sldLayoutId id="2147484130" r:id="rId24"/>
    <p:sldLayoutId id="2147484131" r:id="rId25"/>
    <p:sldLayoutId id="2147484132" r:id="rId26"/>
    <p:sldLayoutId id="2147484133" r:id="rId27"/>
    <p:sldLayoutId id="2147484134" r:id="rId28"/>
    <p:sldLayoutId id="2147484135" r:id="rId29"/>
    <p:sldLayoutId id="2147484136" r:id="rId30"/>
    <p:sldLayoutId id="2147484137" r:id="rId31"/>
    <p:sldLayoutId id="2147484138" r:id="rId32"/>
    <p:sldLayoutId id="2147484139" r:id="rId33"/>
    <p:sldLayoutId id="2147484140" r:id="rId34"/>
    <p:sldLayoutId id="2147484141" r:id="rId35"/>
    <p:sldLayoutId id="2147484142" r:id="rId36"/>
    <p:sldLayoutId id="2147484143" r:id="rId37"/>
    <p:sldLayoutId id="2147484144" r:id="rId38"/>
    <p:sldLayoutId id="2147484145" r:id="rId39"/>
    <p:sldLayoutId id="2147484146" r:id="rId40"/>
    <p:sldLayoutId id="2147484147" r:id="rId41"/>
    <p:sldLayoutId id="2147484148" r:id="rId42"/>
    <p:sldLayoutId id="2147484149" r:id="rId43"/>
    <p:sldLayoutId id="2147484150" r:id="rId44"/>
    <p:sldLayoutId id="2147484151" r:id="rId45"/>
    <p:sldLayoutId id="2147484152" r:id="rId46"/>
    <p:sldLayoutId id="2147484153" r:id="rId47"/>
    <p:sldLayoutId id="2147484154" r:id="rId48"/>
    <p:sldLayoutId id="2147484155" r:id="rId49"/>
    <p:sldLayoutId id="2147484156" r:id="rId50"/>
    <p:sldLayoutId id="2147484157" r:id="rId51"/>
    <p:sldLayoutId id="2147484158" r:id="rId52"/>
    <p:sldLayoutId id="2147484159" r:id="rId53"/>
    <p:sldLayoutId id="2147484160" r:id="rId54"/>
    <p:sldLayoutId id="2147484161" r:id="rId55"/>
    <p:sldLayoutId id="2147484162" r:id="rId56"/>
    <p:sldLayoutId id="2147484163" r:id="rId57"/>
    <p:sldLayoutId id="2147484164" r:id="rId58"/>
    <p:sldLayoutId id="2147484165" r:id="rId59"/>
    <p:sldLayoutId id="2147484166" r:id="rId60"/>
    <p:sldLayoutId id="2147484167" r:id="rId61"/>
    <p:sldLayoutId id="2147484168" r:id="rId62"/>
    <p:sldLayoutId id="2147484169" r:id="rId63"/>
    <p:sldLayoutId id="2147484170" r:id="rId64"/>
    <p:sldLayoutId id="2147484171" r:id="rId65"/>
    <p:sldLayoutId id="2147484172" r:id="rId66"/>
    <p:sldLayoutId id="2147484173" r:id="rId67"/>
    <p:sldLayoutId id="2147484174" r:id="rId68"/>
    <p:sldLayoutId id="2147484175" r:id="rId69"/>
    <p:sldLayoutId id="2147484176" r:id="rId70"/>
    <p:sldLayoutId id="2147484177" r:id="rId71"/>
    <p:sldLayoutId id="2147484178" r:id="rId72"/>
    <p:sldLayoutId id="2147484179" r:id="rId73"/>
    <p:sldLayoutId id="2147484180" r:id="rId74"/>
    <p:sldLayoutId id="2147484181" r:id="rId75"/>
    <p:sldLayoutId id="2147484182" r:id="rId76"/>
    <p:sldLayoutId id="2147484183" r:id="rId77"/>
    <p:sldLayoutId id="2147484184" r:id="rId78"/>
    <p:sldLayoutId id="2147484185" r:id="rId79"/>
    <p:sldLayoutId id="2147484186" r:id="rId80"/>
    <p:sldLayoutId id="2147484187" r:id="rId81"/>
    <p:sldLayoutId id="2147484188" r:id="rId82"/>
    <p:sldLayoutId id="2147484189" r:id="rId83"/>
    <p:sldLayoutId id="2147484190" r:id="rId84"/>
    <p:sldLayoutId id="2147484191" r:id="rId85"/>
    <p:sldLayoutId id="2147484192" r:id="rId86"/>
    <p:sldLayoutId id="2147484193" r:id="rId87"/>
    <p:sldLayoutId id="2147484194" r:id="rId88"/>
    <p:sldLayoutId id="2147484195" r:id="rId89"/>
    <p:sldLayoutId id="2147484196" r:id="rId90"/>
    <p:sldLayoutId id="2147484197" r:id="rId91"/>
    <p:sldLayoutId id="2147484198" r:id="rId92"/>
    <p:sldLayoutId id="2147484199" r:id="rId93"/>
    <p:sldLayoutId id="2147484200" r:id="rId94"/>
    <p:sldLayoutId id="2147484201" r:id="rId95"/>
    <p:sldLayoutId id="2147484202" r:id="rId9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252943" y="189710"/>
            <a:ext cx="11686116"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Title Placeholder 1"/>
          <p:cNvSpPr>
            <a:spLocks noGrp="1"/>
          </p:cNvSpPr>
          <p:nvPr>
            <p:ph type="title"/>
          </p:nvPr>
        </p:nvSpPr>
        <p:spPr>
          <a:xfrm>
            <a:off x="1039287" y="381000"/>
            <a:ext cx="10111316" cy="1044388"/>
          </a:xfrm>
          <a:prstGeom prst="rect">
            <a:avLst/>
          </a:prstGeom>
        </p:spPr>
        <p:txBody>
          <a:bodyPr vert="horz" lIns="91440" tIns="45720" rIns="91440" bIns="45720" rtlCol="0" anchor="b" anchorCtr="0">
            <a:noAutofit/>
          </a:bodyPr>
          <a:lstStyle/>
          <a:p>
            <a:r>
              <a:rPr lang="zh-CN" altLang="en-US" smtClean="0"/>
              <a:t>单击此处编辑母版标题样式</a:t>
            </a:r>
            <a:endParaRPr/>
          </a:p>
        </p:txBody>
      </p:sp>
      <p:sp>
        <p:nvSpPr>
          <p:cNvPr id="3" name="Text Placeholder 2"/>
          <p:cNvSpPr>
            <a:spLocks noGrp="1"/>
          </p:cNvSpPr>
          <p:nvPr>
            <p:ph type="body" idx="1"/>
          </p:nvPr>
        </p:nvSpPr>
        <p:spPr>
          <a:xfrm>
            <a:off x="1039287" y="1828800"/>
            <a:ext cx="10111316" cy="420893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2"/>
          </p:nvPr>
        </p:nvSpPr>
        <p:spPr>
          <a:xfrm>
            <a:off x="508003" y="6288750"/>
            <a:ext cx="2516716" cy="365125"/>
          </a:xfrm>
          <a:prstGeom prst="rect">
            <a:avLst/>
          </a:prstGeom>
        </p:spPr>
        <p:txBody>
          <a:bodyPr vert="horz" lIns="91440" tIns="45720" rIns="91440" bIns="45720" rtlCol="0" anchor="ctr"/>
          <a:lstStyle>
            <a:lvl1pPr algn="l">
              <a:defRPr sz="1200">
                <a:solidFill>
                  <a:schemeClr val="bg2"/>
                </a:solidFill>
              </a:defRPr>
            </a:lvl1pPr>
          </a:lstStyle>
          <a:p>
            <a:pPr defTabSz="457200"/>
            <a:fld id="{6ED1CF80-700E-DD4C-98F7-384019BE48D1}" type="datetimeFigureOut">
              <a:rPr kumimoji="1" lang="zh-CN" altLang="en-US" smtClean="0">
                <a:solidFill>
                  <a:srgbClr val="38ABED"/>
                </a:solidFill>
              </a:rPr>
              <a:pPr defTabSz="457200"/>
              <a:t>2016/8/6</a:t>
            </a:fld>
            <a:endParaRPr kumimoji="1" lang="zh-CN" altLang="en-US">
              <a:solidFill>
                <a:srgbClr val="38ABED"/>
              </a:solidFill>
            </a:endParaRPr>
          </a:p>
        </p:txBody>
      </p:sp>
      <p:sp>
        <p:nvSpPr>
          <p:cNvPr id="5" name="Footer Placeholder 4"/>
          <p:cNvSpPr>
            <a:spLocks noGrp="1"/>
          </p:cNvSpPr>
          <p:nvPr>
            <p:ph type="ftr" sz="quarter" idx="3"/>
          </p:nvPr>
        </p:nvSpPr>
        <p:spPr>
          <a:xfrm>
            <a:off x="4406153" y="6288750"/>
            <a:ext cx="6985000" cy="365125"/>
          </a:xfrm>
          <a:prstGeom prst="rect">
            <a:avLst/>
          </a:prstGeom>
        </p:spPr>
        <p:txBody>
          <a:bodyPr vert="horz" lIns="91440" tIns="45720" rIns="91440" bIns="45720" rtlCol="0" anchor="ctr"/>
          <a:lstStyle>
            <a:lvl1pPr algn="r">
              <a:defRPr sz="1200">
                <a:solidFill>
                  <a:schemeClr val="bg2"/>
                </a:solidFill>
              </a:defRPr>
            </a:lvl1pPr>
          </a:lstStyle>
          <a:p>
            <a:pPr defTabSz="457200"/>
            <a:endParaRPr kumimoji="1" lang="zh-CN" altLang="en-US">
              <a:solidFill>
                <a:srgbClr val="38ABED"/>
              </a:solidFill>
            </a:endParaRPr>
          </a:p>
        </p:txBody>
      </p:sp>
      <p:sp>
        <p:nvSpPr>
          <p:cNvPr id="6" name="Slide Number Placeholder 5"/>
          <p:cNvSpPr>
            <a:spLocks noGrp="1"/>
          </p:cNvSpPr>
          <p:nvPr>
            <p:ph type="sldNum" sz="quarter" idx="4"/>
          </p:nvPr>
        </p:nvSpPr>
        <p:spPr>
          <a:xfrm>
            <a:off x="11205883" y="219644"/>
            <a:ext cx="657412" cy="365125"/>
          </a:xfrm>
          <a:prstGeom prst="rect">
            <a:avLst/>
          </a:prstGeom>
        </p:spPr>
        <p:txBody>
          <a:bodyPr vert="horz" lIns="91440" tIns="45720" rIns="91440" bIns="45720" rtlCol="0" anchor="ctr"/>
          <a:lstStyle>
            <a:lvl1pPr algn="r">
              <a:defRPr sz="1200">
                <a:solidFill>
                  <a:schemeClr val="tx2"/>
                </a:solidFill>
              </a:defRPr>
            </a:lvl1pPr>
          </a:lstStyle>
          <a:p>
            <a:pPr defTabSz="457200"/>
            <a:fld id="{18ABF51A-A104-EE4B-A022-78CDA53755E7}" type="slidenum">
              <a:rPr kumimoji="1" lang="zh-CN" altLang="en-US" smtClean="0">
                <a:solidFill>
                  <a:srgbClr val="1B3861"/>
                </a:solidFill>
              </a:rPr>
              <a:pPr defTabSz="457200"/>
              <a:t>‹#›</a:t>
            </a:fld>
            <a:endParaRPr kumimoji="1" lang="zh-CN" altLang="en-US">
              <a:solidFill>
                <a:srgbClr val="1B3861"/>
              </a:solidFill>
            </a:endParaRPr>
          </a:p>
        </p:txBody>
      </p:sp>
    </p:spTree>
    <p:extLst>
      <p:ext uri="{BB962C8B-B14F-4D97-AF65-F5344CB8AC3E}">
        <p14:creationId xmlns:p14="http://schemas.microsoft.com/office/powerpoint/2010/main" xmlns="" val="1961609753"/>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jwc.njupt.edu.cn" TargetMode="External"/><Relationship Id="rId1" Type="http://schemas.openxmlformats.org/officeDocument/2006/relationships/slideLayout" Target="../slideLayouts/slideLayout12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3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32.xml"/><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image" Target="../media/image27.jpeg"/><Relationship Id="rId1" Type="http://schemas.openxmlformats.org/officeDocument/2006/relationships/slideLayout" Target="../slideLayouts/slideLayout332.xml"/><Relationship Id="rId6" Type="http://schemas.openxmlformats.org/officeDocument/2006/relationships/image" Target="../media/image24.png"/><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2.jpeg"/><Relationship Id="rId1" Type="http://schemas.openxmlformats.org/officeDocument/2006/relationships/slideLayout" Target="../slideLayouts/slideLayout332.xml"/><Relationship Id="rId5" Type="http://schemas.openxmlformats.org/officeDocument/2006/relationships/image" Target="../media/image24.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3.jpeg"/><Relationship Id="rId1" Type="http://schemas.openxmlformats.org/officeDocument/2006/relationships/slideLayout" Target="../slideLayouts/slideLayout332.xml"/><Relationship Id="rId5" Type="http://schemas.openxmlformats.org/officeDocument/2006/relationships/image" Target="../media/image24.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33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image" Target="../media/image27.jpeg"/><Relationship Id="rId1" Type="http://schemas.openxmlformats.org/officeDocument/2006/relationships/slideLayout" Target="../slideLayouts/slideLayout332.xml"/><Relationship Id="rId6" Type="http://schemas.openxmlformats.org/officeDocument/2006/relationships/image" Target="../media/image24.pn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16.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4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0.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0.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0.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0.xml"/></Relationships>
</file>

<file path=ppt/slides/_rels/slide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0.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xmlns="" val="0"/>
              </a:ext>
            </a:extLst>
          </a:blip>
          <a:srcRect t="50389"/>
          <a:stretch/>
        </p:blipFill>
        <p:spPr>
          <a:xfrm>
            <a:off x="0" y="3635328"/>
            <a:ext cx="12192000" cy="3222701"/>
          </a:xfrm>
          <a:prstGeom prst="rect">
            <a:avLst/>
          </a:prstGeom>
        </p:spPr>
      </p:pic>
      <p:sp>
        <p:nvSpPr>
          <p:cNvPr id="5" name="文本框 4"/>
          <p:cNvSpPr txBox="1"/>
          <p:nvPr/>
        </p:nvSpPr>
        <p:spPr>
          <a:xfrm>
            <a:off x="1332468" y="2093498"/>
            <a:ext cx="9527069" cy="1006429"/>
          </a:xfrm>
          <a:prstGeom prst="rect">
            <a:avLst/>
          </a:prstGeom>
          <a:noFill/>
        </p:spPr>
        <p:txBody>
          <a:bodyPr wrap="square" rtlCol="0">
            <a:spAutoFit/>
          </a:bodyPr>
          <a:lstStyle/>
          <a:p>
            <a:pPr algn="ctr">
              <a:lnSpc>
                <a:spcPct val="110000"/>
              </a:lnSpc>
            </a:pPr>
            <a:r>
              <a:rPr lang="zh-CN" altLang="en-US" sz="5400" b="1" spc="100" dirty="0" smtClean="0">
                <a:solidFill>
                  <a:srgbClr val="FFFF00"/>
                </a:solidFill>
                <a:effectLst>
                  <a:outerShdw blurRad="38100" dist="38100" dir="2700000" algn="tl">
                    <a:srgbClr val="000000">
                      <a:alpha val="43137"/>
                    </a:srgbClr>
                  </a:outerShdw>
                  <a:reflection blurRad="6350" stA="18000" endPos="60000" dist="60007" dir="5400000" sy="-100000" algn="bl" rotWithShape="0"/>
                </a:effectLst>
                <a:latin typeface="微软雅黑" panose="020B0503020204020204" pitchFamily="34" charset="-122"/>
                <a:ea typeface="微软雅黑" panose="020B0503020204020204" pitchFamily="34" charset="-122"/>
              </a:rPr>
              <a:t>南京邮电大学学籍</a:t>
            </a:r>
            <a:r>
              <a:rPr lang="zh-CN" altLang="en-US" sz="5400" b="1" spc="100" dirty="0">
                <a:solidFill>
                  <a:srgbClr val="FFFF00"/>
                </a:solidFill>
                <a:effectLst>
                  <a:outerShdw blurRad="38100" dist="38100" dir="2700000" algn="tl">
                    <a:srgbClr val="000000">
                      <a:alpha val="43137"/>
                    </a:srgbClr>
                  </a:outerShdw>
                  <a:reflection blurRad="6350" stA="18000" endPos="60000" dist="60007" dir="5400000" sy="-100000" algn="bl" rotWithShape="0"/>
                </a:effectLst>
                <a:latin typeface="微软雅黑" panose="020B0503020204020204" pitchFamily="34" charset="-122"/>
                <a:ea typeface="微软雅黑" panose="020B0503020204020204" pitchFamily="34" charset="-122"/>
              </a:rPr>
              <a:t>政策宣讲</a:t>
            </a:r>
          </a:p>
        </p:txBody>
      </p:sp>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8713" y="431184"/>
            <a:ext cx="3265715" cy="870857"/>
          </a:xfrm>
          <a:prstGeom prst="rect">
            <a:avLst/>
          </a:prstGeom>
          <a:ln>
            <a:noFill/>
          </a:ln>
          <a:effectLst>
            <a:outerShdw blurRad="292100" dist="139700" dir="2700000" algn="tl" rotWithShape="0">
              <a:srgbClr val="333333">
                <a:alpha val="65000"/>
              </a:srgbClr>
            </a:outerShdw>
          </a:effectLst>
        </p:spPr>
      </p:pic>
      <p:sp>
        <p:nvSpPr>
          <p:cNvPr id="15" name="文本框 14"/>
          <p:cNvSpPr txBox="1"/>
          <p:nvPr/>
        </p:nvSpPr>
        <p:spPr>
          <a:xfrm>
            <a:off x="3617541" y="3726520"/>
            <a:ext cx="4619251" cy="634020"/>
          </a:xfrm>
          <a:prstGeom prst="rect">
            <a:avLst/>
          </a:prstGeom>
          <a:noFill/>
        </p:spPr>
        <p:txBody>
          <a:bodyPr wrap="square" rtlCol="0">
            <a:spAutoFit/>
          </a:bodyPr>
          <a:lstStyle/>
          <a:p>
            <a:pPr algn="ctr">
              <a:lnSpc>
                <a:spcPct val="110000"/>
              </a:lnSpc>
            </a:pPr>
            <a:r>
              <a:rPr lang="zh-CN" altLang="en-US" sz="3200" b="1" spc="100" dirty="0">
                <a:solidFill>
                  <a:schemeClr val="bg1">
                    <a:lumMod val="95000"/>
                  </a:schemeClr>
                </a:solidFill>
                <a:latin typeface="微软雅黑" panose="020B0503020204020204" pitchFamily="34" charset="-122"/>
                <a:ea typeface="微软雅黑" panose="020B0503020204020204" pitchFamily="34" charset="-122"/>
              </a:rPr>
              <a:t>教务处</a:t>
            </a:r>
          </a:p>
        </p:txBody>
      </p:sp>
      <p:sp>
        <p:nvSpPr>
          <p:cNvPr id="3" name="矩形 2"/>
          <p:cNvSpPr/>
          <p:nvPr/>
        </p:nvSpPr>
        <p:spPr>
          <a:xfrm>
            <a:off x="0" y="3635298"/>
            <a:ext cx="12192000" cy="18000"/>
          </a:xfrm>
          <a:prstGeom prst="rect">
            <a:avLst/>
          </a:prstGeom>
          <a:gradFill flip="none" rotWithShape="1">
            <a:gsLst>
              <a:gs pos="73000">
                <a:srgbClr val="2778DD">
                  <a:alpha val="67000"/>
                  <a:lumMod val="76000"/>
                  <a:lumOff val="24000"/>
                </a:srgbClr>
              </a:gs>
              <a:gs pos="22000">
                <a:srgbClr val="2572DA"/>
              </a:gs>
              <a:gs pos="0">
                <a:schemeClr val="accent1">
                  <a:alpha val="33000"/>
                  <a:lumMod val="19000"/>
                  <a:lumOff val="81000"/>
                </a:schemeClr>
              </a:gs>
              <a:gs pos="0">
                <a:srgbClr val="2169D7"/>
              </a:gs>
              <a:gs pos="52000">
                <a:schemeClr val="accent1">
                  <a:lumMod val="20000"/>
                  <a:lumOff val="80000"/>
                  <a:alpha val="59000"/>
                </a:schemeClr>
              </a:gs>
              <a:gs pos="100000">
                <a:srgbClr val="185DD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935504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bwMode="auto">
          <a:xfrm>
            <a:off x="2046903" y="339837"/>
            <a:ext cx="8121228" cy="642938"/>
          </a:xfrm>
          <a:ln>
            <a:miter lim="800000"/>
            <a:headEnd/>
            <a:tailEnd/>
          </a:ln>
        </p:spPr>
        <p:txBody>
          <a:bodyPr vert="horz" wrap="square" lIns="91440" tIns="45720" rIns="91440" bIns="45720" numCol="1" anchor="t" anchorCtr="0" compatLnSpc="1">
            <a:prstTxWarp prst="textNoShape">
              <a:avLst/>
            </a:prstTxWarp>
            <a:noAutofit/>
          </a:bodyPr>
          <a:lstStyle/>
          <a:p>
            <a:pPr>
              <a:lnSpc>
                <a:spcPct val="130000"/>
              </a:lnSpc>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选读</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课程  </a:t>
            </a:r>
            <a:r>
              <a:rPr lang="zh-CN" altLang="en-US"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选课介绍</a:t>
            </a:r>
          </a:p>
        </p:txBody>
      </p:sp>
      <p:sp>
        <p:nvSpPr>
          <p:cNvPr id="6" name="矩形 5"/>
          <p:cNvSpPr/>
          <p:nvPr/>
        </p:nvSpPr>
        <p:spPr>
          <a:xfrm>
            <a:off x="0" y="982779"/>
            <a:ext cx="12192000" cy="6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rot="18835958">
            <a:off x="1121040" y="795443"/>
            <a:ext cx="443249" cy="443249"/>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rot="19278167">
            <a:off x="1488628" y="836762"/>
            <a:ext cx="337557" cy="337557"/>
          </a:xfrm>
          <a:prstGeom prst="roundRect">
            <a:avLst>
              <a:gd name="adj" fmla="val 13606"/>
            </a:avLst>
          </a:prstGeom>
          <a:solidFill>
            <a:srgbClr val="FF93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圆角矩形 8"/>
          <p:cNvSpPr/>
          <p:nvPr/>
        </p:nvSpPr>
        <p:spPr>
          <a:xfrm rot="18087302">
            <a:off x="1805839" y="917557"/>
            <a:ext cx="153458" cy="153459"/>
          </a:xfrm>
          <a:prstGeom prst="roundRect">
            <a:avLst>
              <a:gd name="adj" fmla="val 13606"/>
            </a:avLst>
          </a:prstGeom>
          <a:solidFill>
            <a:srgbClr val="2E75B6"/>
          </a:solidFill>
          <a:ln w="28575">
            <a:solidFill>
              <a:schemeClr val="bg1"/>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630189" y="500727"/>
            <a:ext cx="45719" cy="36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Rectangle 3"/>
          <p:cNvSpPr txBox="1">
            <a:spLocks noChangeArrowheads="1"/>
          </p:cNvSpPr>
          <p:nvPr/>
        </p:nvSpPr>
        <p:spPr bwMode="auto">
          <a:xfrm>
            <a:off x="1162759" y="1457268"/>
            <a:ext cx="9947204" cy="5022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ts val="0"/>
              </a:spcBef>
              <a:buFont typeface="Arial" panose="020B0604020202020204" pitchFamily="34" charset="0"/>
              <a:buNone/>
            </a:pPr>
            <a:r>
              <a:rPr lang="en-US" altLang="zh-CN" sz="2000" b="1" dirty="0" smtClean="0">
                <a:solidFill>
                  <a:srgbClr val="FFFF00"/>
                </a:solidFill>
                <a:latin typeface="微软雅黑" panose="020B0503020204020204" pitchFamily="34" charset="-122"/>
                <a:ea typeface="微软雅黑" panose="020B0503020204020204" pitchFamily="34" charset="-122"/>
              </a:rPr>
              <a:t>4</a:t>
            </a:r>
            <a:r>
              <a:rPr lang="zh-CN" altLang="en-US" sz="2000" b="1" dirty="0" smtClean="0">
                <a:solidFill>
                  <a:srgbClr val="FFFF00"/>
                </a:solidFill>
                <a:latin typeface="微软雅黑" panose="020B0503020204020204" pitchFamily="34" charset="-122"/>
                <a:ea typeface="微软雅黑" panose="020B0503020204020204" pitchFamily="34" charset="-122"/>
              </a:rPr>
              <a:t>、体育课</a:t>
            </a:r>
            <a:r>
              <a:rPr lang="zh-CN" altLang="en-US" sz="2000" b="1" dirty="0">
                <a:solidFill>
                  <a:srgbClr val="FFFF00"/>
                </a:solidFill>
                <a:latin typeface="微软雅黑" panose="020B0503020204020204" pitchFamily="34" charset="-122"/>
                <a:ea typeface="微软雅黑" panose="020B0503020204020204" pitchFamily="34" charset="-122"/>
              </a:rPr>
              <a:t>分体育项目进行教学，学生可根据自身的实际情况选定体育部开设的项目</a:t>
            </a:r>
            <a:r>
              <a:rPr lang="zh-CN" altLang="en-US" sz="2000" b="1" dirty="0" smtClean="0">
                <a:solidFill>
                  <a:srgbClr val="FFFF00"/>
                </a:solidFill>
                <a:latin typeface="微软雅黑" panose="020B0503020204020204" pitchFamily="34" charset="-122"/>
                <a:ea typeface="微软雅黑" panose="020B0503020204020204" pitchFamily="34" charset="-122"/>
              </a:rPr>
              <a:t>。</a:t>
            </a:r>
            <a:endParaRPr lang="zh-CN" altLang="en-US" sz="2000" b="1" dirty="0">
              <a:solidFill>
                <a:srgbClr val="FFFF00"/>
              </a:solidFill>
              <a:latin typeface="微软雅黑" panose="020B0503020204020204" pitchFamily="34" charset="-122"/>
              <a:ea typeface="微软雅黑" panose="020B0503020204020204" pitchFamily="34" charset="-122"/>
            </a:endParaRPr>
          </a:p>
          <a:p>
            <a:pPr marL="0" indent="457200" algn="just">
              <a:lnSpc>
                <a:spcPct val="130000"/>
              </a:lnSpc>
              <a:buFont typeface="Arial" panose="020B0604020202020204" pitchFamily="34" charset="0"/>
              <a:buNone/>
            </a:pPr>
            <a:r>
              <a:rPr lang="zh-CN" altLang="en-US" sz="2000" b="1" dirty="0" smtClean="0">
                <a:solidFill>
                  <a:prstClr val="white"/>
                </a:solidFill>
                <a:latin typeface="微软雅黑" panose="020B0503020204020204" pitchFamily="34" charset="-122"/>
                <a:ea typeface="微软雅黑" panose="020B0503020204020204" pitchFamily="34" charset="-122"/>
              </a:rPr>
              <a:t>（</a:t>
            </a:r>
            <a:r>
              <a:rPr lang="en-US" altLang="zh-CN" sz="2000" b="1" dirty="0" smtClean="0">
                <a:solidFill>
                  <a:prstClr val="white"/>
                </a:solidFill>
                <a:latin typeface="微软雅黑" panose="020B0503020204020204" pitchFamily="34" charset="-122"/>
                <a:ea typeface="微软雅黑" panose="020B0503020204020204" pitchFamily="34" charset="-122"/>
              </a:rPr>
              <a:t>1</a:t>
            </a:r>
            <a:r>
              <a:rPr lang="zh-CN" altLang="en-US" sz="2000" b="1" dirty="0" smtClean="0">
                <a:solidFill>
                  <a:prstClr val="white"/>
                </a:solidFill>
                <a:latin typeface="微软雅黑" panose="020B0503020204020204" pitchFamily="34" charset="-122"/>
                <a:ea typeface="微软雅黑" panose="020B0503020204020204" pitchFamily="34" charset="-122"/>
              </a:rPr>
              <a:t>）预选</a:t>
            </a:r>
            <a:r>
              <a:rPr lang="zh-CN" altLang="en-US" sz="2000" b="1" dirty="0">
                <a:solidFill>
                  <a:prstClr val="white"/>
                </a:solidFill>
                <a:latin typeface="微软雅黑" panose="020B0503020204020204" pitchFamily="34" charset="-122"/>
                <a:ea typeface="微软雅黑" panose="020B0503020204020204" pitchFamily="34" charset="-122"/>
              </a:rPr>
              <a:t>与补改选期间，体育课选项目均按照“</a:t>
            </a:r>
            <a:r>
              <a:rPr lang="zh-CN" altLang="en-US" sz="2000" b="1" dirty="0">
                <a:solidFill>
                  <a:srgbClr val="FFFF00"/>
                </a:solidFill>
                <a:latin typeface="微软雅黑" panose="020B0503020204020204" pitchFamily="34" charset="-122"/>
                <a:ea typeface="微软雅黑" panose="020B0503020204020204" pitchFamily="34" charset="-122"/>
              </a:rPr>
              <a:t>先来先到</a:t>
            </a:r>
            <a:r>
              <a:rPr lang="zh-CN" altLang="en-US" sz="2000" b="1" dirty="0">
                <a:solidFill>
                  <a:prstClr val="white"/>
                </a:solidFill>
                <a:latin typeface="微软雅黑" panose="020B0503020204020204" pitchFamily="34" charset="-122"/>
                <a:ea typeface="微软雅黑" panose="020B0503020204020204" pitchFamily="34" charset="-122"/>
              </a:rPr>
              <a:t>”的原则进行，系统不允许学生选择人数已达到上限的项目，同时每位学生必须选择某一个体育项目。</a:t>
            </a:r>
            <a:r>
              <a:rPr lang="zh-CN" altLang="en-US" sz="2000" b="1" dirty="0">
                <a:solidFill>
                  <a:srgbClr val="FFFF00"/>
                </a:solidFill>
                <a:latin typeface="微软雅黑" panose="020B0503020204020204" pitchFamily="34" charset="-122"/>
                <a:ea typeface="微软雅黑" panose="020B0503020204020204" pitchFamily="34" charset="-122"/>
              </a:rPr>
              <a:t>（没有选课就没有成绩，必定影响毕业</a:t>
            </a:r>
            <a:r>
              <a:rPr lang="zh-CN" altLang="en-US" sz="2000" b="1" dirty="0" smtClean="0">
                <a:solidFill>
                  <a:srgbClr val="FFFF00"/>
                </a:solidFill>
                <a:latin typeface="微软雅黑" panose="020B0503020204020204" pitchFamily="34" charset="-122"/>
                <a:ea typeface="微软雅黑" panose="020B0503020204020204" pitchFamily="34" charset="-122"/>
              </a:rPr>
              <a:t>）</a:t>
            </a:r>
            <a:endParaRPr lang="zh-CN" altLang="en-US" sz="2000" b="1" dirty="0">
              <a:solidFill>
                <a:srgbClr val="FFFF00"/>
              </a:solidFill>
              <a:latin typeface="微软雅黑" panose="020B0503020204020204" pitchFamily="34" charset="-122"/>
              <a:ea typeface="微软雅黑" panose="020B0503020204020204" pitchFamily="34" charset="-122"/>
            </a:endParaRPr>
          </a:p>
          <a:p>
            <a:pPr marL="0" indent="457200" algn="just">
              <a:lnSpc>
                <a:spcPct val="130000"/>
              </a:lnSpc>
              <a:buNone/>
            </a:pPr>
            <a:r>
              <a:rPr lang="zh-CN" altLang="en-US" sz="2000" b="1" dirty="0" smtClean="0">
                <a:solidFill>
                  <a:prstClr val="white"/>
                </a:solidFill>
                <a:latin typeface="微软雅黑" panose="020B0503020204020204" pitchFamily="34" charset="-122"/>
                <a:ea typeface="微软雅黑" panose="020B0503020204020204" pitchFamily="34" charset="-122"/>
              </a:rPr>
              <a:t>（</a:t>
            </a:r>
            <a:r>
              <a:rPr lang="en-US" altLang="zh-CN" sz="2000" b="1" dirty="0" smtClean="0">
                <a:solidFill>
                  <a:prstClr val="white"/>
                </a:solidFill>
                <a:latin typeface="微软雅黑" panose="020B0503020204020204" pitchFamily="34" charset="-122"/>
                <a:ea typeface="微软雅黑" panose="020B0503020204020204" pitchFamily="34" charset="-122"/>
              </a:rPr>
              <a:t>2</a:t>
            </a:r>
            <a:r>
              <a:rPr lang="zh-CN" altLang="en-US" sz="2000" b="1" dirty="0" smtClean="0">
                <a:solidFill>
                  <a:prstClr val="white"/>
                </a:solidFill>
                <a:latin typeface="微软雅黑" panose="020B0503020204020204" pitchFamily="34" charset="-122"/>
                <a:ea typeface="微软雅黑" panose="020B0503020204020204" pitchFamily="34" charset="-122"/>
              </a:rPr>
              <a:t>）大</a:t>
            </a:r>
            <a:r>
              <a:rPr lang="zh-CN" altLang="en-US" sz="2000" b="1" dirty="0">
                <a:solidFill>
                  <a:prstClr val="white"/>
                </a:solidFill>
                <a:latin typeface="微软雅黑" panose="020B0503020204020204" pitchFamily="34" charset="-122"/>
                <a:ea typeface="微软雅黑" panose="020B0503020204020204" pitchFamily="34" charset="-122"/>
              </a:rPr>
              <a:t>一选择的体育</a:t>
            </a:r>
            <a:r>
              <a:rPr lang="zh-CN" altLang="en-US" sz="2000" b="1" dirty="0" smtClean="0">
                <a:solidFill>
                  <a:prstClr val="white"/>
                </a:solidFill>
                <a:latin typeface="微软雅黑" panose="020B0503020204020204" pitchFamily="34" charset="-122"/>
                <a:ea typeface="微软雅黑" panose="020B0503020204020204" pitchFamily="34" charset="-122"/>
              </a:rPr>
              <a:t>项目</a:t>
            </a:r>
            <a:r>
              <a:rPr lang="zh-CN" altLang="en-US" sz="2000" b="1" dirty="0" smtClean="0">
                <a:solidFill>
                  <a:srgbClr val="FFFF00"/>
                </a:solidFill>
                <a:latin typeface="微软雅黑" panose="020B0503020204020204" pitchFamily="34" charset="-122"/>
                <a:ea typeface="微软雅黑" panose="020B0503020204020204" pitchFamily="34" charset="-122"/>
              </a:rPr>
              <a:t>不能</a:t>
            </a:r>
            <a:r>
              <a:rPr lang="zh-CN" altLang="en-US" sz="2000" b="1" dirty="0" smtClean="0">
                <a:solidFill>
                  <a:prstClr val="white"/>
                </a:solidFill>
                <a:latin typeface="微软雅黑" panose="020B0503020204020204" pitchFamily="34" charset="-122"/>
                <a:ea typeface="微软雅黑" panose="020B0503020204020204" pitchFamily="34" charset="-122"/>
              </a:rPr>
              <a:t>和</a:t>
            </a:r>
            <a:r>
              <a:rPr lang="zh-CN" altLang="en-US" sz="2000" b="1" dirty="0">
                <a:solidFill>
                  <a:prstClr val="white"/>
                </a:solidFill>
                <a:latin typeface="微软雅黑" panose="020B0503020204020204" pitchFamily="34" charset="-122"/>
                <a:ea typeface="微软雅黑" panose="020B0503020204020204" pitchFamily="34" charset="-122"/>
              </a:rPr>
              <a:t>大二选择的体育</a:t>
            </a:r>
            <a:r>
              <a:rPr lang="zh-CN" altLang="en-US" sz="2000" b="1" dirty="0" smtClean="0">
                <a:solidFill>
                  <a:prstClr val="white"/>
                </a:solidFill>
                <a:latin typeface="微软雅黑" panose="020B0503020204020204" pitchFamily="34" charset="-122"/>
                <a:ea typeface="微软雅黑" panose="020B0503020204020204" pitchFamily="34" charset="-122"/>
              </a:rPr>
              <a:t>项目</a:t>
            </a:r>
            <a:r>
              <a:rPr lang="zh-CN" altLang="en-US" sz="2000" b="1" dirty="0" smtClean="0">
                <a:solidFill>
                  <a:srgbClr val="FFFF00"/>
                </a:solidFill>
                <a:latin typeface="微软雅黑" panose="020B0503020204020204" pitchFamily="34" charset="-122"/>
                <a:ea typeface="微软雅黑" panose="020B0503020204020204" pitchFamily="34" charset="-122"/>
              </a:rPr>
              <a:t>相同</a:t>
            </a:r>
            <a:r>
              <a:rPr lang="zh-CN" altLang="en-US" sz="2000" b="1" dirty="0">
                <a:solidFill>
                  <a:prstClr val="white"/>
                </a:solidFill>
                <a:latin typeface="微软雅黑" panose="020B0503020204020204" pitchFamily="34" charset="-122"/>
                <a:ea typeface="微软雅黑" panose="020B0503020204020204" pitchFamily="34" charset="-122"/>
              </a:rPr>
              <a:t>，系统会自动制止这种选课，所以选课时要合理选择</a:t>
            </a:r>
            <a:r>
              <a:rPr lang="zh-CN" altLang="en-US" sz="2000" b="1" dirty="0" smtClean="0">
                <a:solidFill>
                  <a:prstClr val="white"/>
                </a:solidFill>
                <a:latin typeface="微软雅黑" panose="020B0503020204020204" pitchFamily="34" charset="-122"/>
                <a:ea typeface="微软雅黑" panose="020B0503020204020204" pitchFamily="34" charset="-122"/>
              </a:rPr>
              <a:t>。</a:t>
            </a: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marL="0" indent="457200" algn="just">
              <a:lnSpc>
                <a:spcPct val="130000"/>
              </a:lnSpc>
              <a:buFont typeface="Arial" panose="020B0604020202020204" pitchFamily="34" charset="0"/>
              <a:buNone/>
            </a:pPr>
            <a:r>
              <a:rPr lang="zh-CN" altLang="en-US" sz="2000" b="1" dirty="0" smtClean="0">
                <a:solidFill>
                  <a:prstClr val="white"/>
                </a:solidFill>
                <a:latin typeface="微软雅黑" panose="020B0503020204020204" pitchFamily="34" charset="-122"/>
                <a:ea typeface="微软雅黑" panose="020B0503020204020204" pitchFamily="34" charset="-122"/>
              </a:rPr>
              <a:t>（</a:t>
            </a:r>
            <a:r>
              <a:rPr lang="en-US" altLang="zh-CN" sz="2000" b="1" dirty="0" smtClean="0">
                <a:solidFill>
                  <a:prstClr val="white"/>
                </a:solidFill>
                <a:latin typeface="微软雅黑" panose="020B0503020204020204" pitchFamily="34" charset="-122"/>
                <a:ea typeface="微软雅黑" panose="020B0503020204020204" pitchFamily="34" charset="-122"/>
              </a:rPr>
              <a:t>3</a:t>
            </a:r>
            <a:r>
              <a:rPr lang="zh-CN" altLang="en-US" sz="2000" b="1" dirty="0" smtClean="0">
                <a:solidFill>
                  <a:prstClr val="white"/>
                </a:solidFill>
                <a:latin typeface="微软雅黑" panose="020B0503020204020204" pitchFamily="34" charset="-122"/>
                <a:ea typeface="微软雅黑" panose="020B0503020204020204" pitchFamily="34" charset="-122"/>
              </a:rPr>
              <a:t>）目前</a:t>
            </a:r>
            <a:r>
              <a:rPr lang="zh-CN" altLang="en-US" sz="2000" b="1" dirty="0">
                <a:solidFill>
                  <a:prstClr val="white"/>
                </a:solidFill>
                <a:latin typeface="微软雅黑" panose="020B0503020204020204" pitchFamily="34" charset="-122"/>
                <a:ea typeface="微软雅黑" panose="020B0503020204020204" pitchFamily="34" charset="-122"/>
              </a:rPr>
              <a:t>学校体育上课是大一和大二学年上课，一般每次选择一个项目上一学年，中途若无特殊问题不能更换项目</a:t>
            </a:r>
            <a:r>
              <a:rPr lang="zh-CN" altLang="en-US" sz="2000" b="1" dirty="0" smtClean="0">
                <a:solidFill>
                  <a:prstClr val="white"/>
                </a:solidFill>
                <a:latin typeface="微软雅黑" panose="020B0503020204020204" pitchFamily="34" charset="-122"/>
                <a:ea typeface="微软雅黑" panose="020B0503020204020204" pitchFamily="34" charset="-122"/>
              </a:rPr>
              <a:t>。</a:t>
            </a:r>
            <a:endParaRPr lang="zh-CN" altLang="en-US" sz="2000" b="1" dirty="0">
              <a:solidFill>
                <a:prstClr val="white"/>
              </a:solidFill>
              <a:latin typeface="微软雅黑" panose="020B0503020204020204" pitchFamily="34" charset="-122"/>
              <a:ea typeface="微软雅黑" panose="020B0503020204020204" pitchFamily="34" charset="-122"/>
            </a:endParaRPr>
          </a:p>
          <a:p>
            <a:pPr marL="0" indent="457200" algn="just">
              <a:lnSpc>
                <a:spcPct val="130000"/>
              </a:lnSpc>
              <a:buFont typeface="Arial" panose="020B0604020202020204" pitchFamily="34" charset="0"/>
              <a:buNone/>
            </a:pPr>
            <a:r>
              <a:rPr lang="zh-CN" altLang="en-US" sz="2000" b="1" dirty="0" smtClean="0">
                <a:solidFill>
                  <a:prstClr val="white"/>
                </a:solidFill>
                <a:latin typeface="微软雅黑" panose="020B0503020204020204" pitchFamily="34" charset="-122"/>
                <a:ea typeface="微软雅黑" panose="020B0503020204020204" pitchFamily="34" charset="-122"/>
              </a:rPr>
              <a:t>（</a:t>
            </a:r>
            <a:r>
              <a:rPr lang="en-US" altLang="zh-CN" sz="2000" b="1" dirty="0" smtClean="0">
                <a:solidFill>
                  <a:prstClr val="white"/>
                </a:solidFill>
                <a:latin typeface="微软雅黑" panose="020B0503020204020204" pitchFamily="34" charset="-122"/>
                <a:ea typeface="微软雅黑" panose="020B0503020204020204" pitchFamily="34" charset="-122"/>
              </a:rPr>
              <a:t>4</a:t>
            </a:r>
            <a:r>
              <a:rPr lang="zh-CN" altLang="en-US" sz="2000" b="1" dirty="0" smtClean="0">
                <a:solidFill>
                  <a:prstClr val="white"/>
                </a:solidFill>
                <a:latin typeface="微软雅黑" panose="020B0503020204020204" pitchFamily="34" charset="-122"/>
                <a:ea typeface="微软雅黑" panose="020B0503020204020204" pitchFamily="34" charset="-122"/>
              </a:rPr>
              <a:t>）</a:t>
            </a:r>
            <a:r>
              <a:rPr lang="zh-CN" altLang="en-US" sz="2000" b="1" dirty="0" smtClean="0">
                <a:solidFill>
                  <a:srgbClr val="FFFF00"/>
                </a:solidFill>
                <a:latin typeface="微软雅黑" panose="020B0503020204020204" pitchFamily="34" charset="-122"/>
                <a:ea typeface="微软雅黑" panose="020B0503020204020204" pitchFamily="34" charset="-122"/>
              </a:rPr>
              <a:t>康复</a:t>
            </a:r>
            <a:r>
              <a:rPr lang="zh-CN" altLang="en-US" sz="2000" b="1" dirty="0">
                <a:solidFill>
                  <a:srgbClr val="FFFF00"/>
                </a:solidFill>
                <a:latin typeface="微软雅黑" panose="020B0503020204020204" pitchFamily="34" charset="-122"/>
                <a:ea typeface="微软雅黑" panose="020B0503020204020204" pitchFamily="34" charset="-122"/>
              </a:rPr>
              <a:t>保健</a:t>
            </a:r>
            <a:r>
              <a:rPr lang="zh-CN" altLang="en-US" sz="2000" b="1" dirty="0">
                <a:solidFill>
                  <a:prstClr val="white"/>
                </a:solidFill>
                <a:latin typeface="微软雅黑" panose="020B0503020204020204" pitchFamily="34" charset="-122"/>
                <a:ea typeface="微软雅黑" panose="020B0503020204020204" pitchFamily="34" charset="-122"/>
              </a:rPr>
              <a:t>项目仅供因身体原因不能参加学校开设的其他体育项目的学生进行选择（学生必须在上课前</a:t>
            </a:r>
            <a:r>
              <a:rPr lang="zh-CN" altLang="en-US" sz="2000" b="1" dirty="0">
                <a:solidFill>
                  <a:srgbClr val="FFFF00"/>
                </a:solidFill>
                <a:latin typeface="微软雅黑" panose="020B0503020204020204" pitchFamily="34" charset="-122"/>
                <a:ea typeface="微软雅黑" panose="020B0503020204020204" pitchFamily="34" charset="-122"/>
              </a:rPr>
              <a:t>出示学校门诊部主任签字的诊断证明</a:t>
            </a:r>
            <a:r>
              <a:rPr lang="zh-CN" altLang="en-US" sz="2000" b="1" dirty="0">
                <a:solidFill>
                  <a:prstClr val="white"/>
                </a:solidFill>
                <a:latin typeface="微软雅黑" panose="020B0503020204020204" pitchFamily="34" charset="-122"/>
                <a:ea typeface="微软雅黑" panose="020B0503020204020204" pitchFamily="34" charset="-122"/>
              </a:rPr>
              <a:t>，由学生所在学院教学院长审核同意并报</a:t>
            </a:r>
            <a:r>
              <a:rPr lang="zh-CN" altLang="en-US" sz="2000" b="1" dirty="0">
                <a:solidFill>
                  <a:srgbClr val="FFFF00"/>
                </a:solidFill>
                <a:latin typeface="微软雅黑" panose="020B0503020204020204" pitchFamily="34" charset="-122"/>
                <a:ea typeface="微软雅黑" panose="020B0503020204020204" pitchFamily="34" charset="-122"/>
              </a:rPr>
              <a:t>体育部批准后，方可参加康复保健项目学习</a:t>
            </a:r>
            <a:r>
              <a:rPr lang="zh-CN" altLang="en-US" sz="2000" b="1" dirty="0">
                <a:solidFill>
                  <a:prstClr val="white"/>
                </a:solidFill>
                <a:latin typeface="微软雅黑" panose="020B0503020204020204" pitchFamily="34" charset="-122"/>
                <a:ea typeface="微软雅黑" panose="020B0503020204020204" pitchFamily="34" charset="-122"/>
              </a:rPr>
              <a:t>）。</a:t>
            </a:r>
          </a:p>
          <a:p>
            <a:pPr marL="0" indent="457200" algn="just">
              <a:lnSpc>
                <a:spcPct val="130000"/>
              </a:lnSpc>
              <a:buFont typeface="Arial" panose="020B0604020202020204" pitchFamily="34" charset="0"/>
              <a:buNone/>
            </a:pP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marL="0" indent="457200" algn="just">
              <a:lnSpc>
                <a:spcPct val="130000"/>
              </a:lnSpc>
              <a:buFont typeface="Arial" panose="020B0604020202020204" pitchFamily="34" charset="0"/>
              <a:buNone/>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669638436"/>
      </p:ext>
    </p:extLst>
  </p:cSld>
  <p:clrMapOvr>
    <a:masterClrMapping/>
  </p:clrMapOvr>
  <p:transition spd="med">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smtClean="0">
                <a:latin typeface="微软雅黑" panose="020B0503020204020204" pitchFamily="34" charset="-122"/>
                <a:ea typeface="微软雅黑" panose="020B0503020204020204" pitchFamily="34" charset="-122"/>
                <a:cs typeface="+mn-cs"/>
              </a:rPr>
              <a:t>二、选读课程方式</a:t>
            </a:r>
            <a:r>
              <a:rPr kumimoji="1" lang="en-US" altLang="zh-CN" sz="3200" dirty="0" smtClean="0"/>
              <a:t/>
            </a:r>
            <a:br>
              <a:rPr kumimoji="1" lang="en-US" altLang="zh-CN" sz="3200" dirty="0" smtClean="0"/>
            </a:br>
            <a:r>
              <a:rPr lang="zh-CN" altLang="en-US" sz="2400" b="1" dirty="0" smtClean="0">
                <a:solidFill>
                  <a:srgbClr val="FFFF00"/>
                </a:solidFill>
                <a:latin typeface="微软雅黑" panose="020B0503020204020204" pitchFamily="34" charset="-122"/>
                <a:ea typeface="微软雅黑" panose="020B0503020204020204" pitchFamily="34" charset="-122"/>
                <a:cs typeface="+mn-cs"/>
              </a:rPr>
              <a:t>（一）手机选课介绍</a:t>
            </a:r>
            <a:r>
              <a:rPr lang="zh-CN" altLang="en-US" sz="2400" b="1" dirty="0" smtClean="0">
                <a:solidFill>
                  <a:srgbClr val="FFFF00"/>
                </a:solidFill>
                <a:latin typeface="微软雅黑" panose="020B0503020204020204" pitchFamily="34" charset="-122"/>
                <a:ea typeface="微软雅黑" panose="020B0503020204020204" pitchFamily="34" charset="-122"/>
                <a:cs typeface="+mn-cs"/>
              </a:rPr>
              <a:t>（</a:t>
            </a:r>
            <a:r>
              <a:rPr lang="en-US" altLang="zh-CN" sz="2400" b="1" dirty="0" smtClean="0">
                <a:solidFill>
                  <a:srgbClr val="FFFF00"/>
                </a:solidFill>
                <a:latin typeface="微软雅黑" panose="020B0503020204020204" pitchFamily="34" charset="-122"/>
                <a:ea typeface="微软雅黑" panose="020B0503020204020204" pitchFamily="34" charset="-122"/>
                <a:cs typeface="+mn-cs"/>
              </a:rPr>
              <a:t>M</a:t>
            </a:r>
            <a:r>
              <a:rPr lang="zh-CN" altLang="en-US" sz="2400" b="1" smtClean="0">
                <a:solidFill>
                  <a:srgbClr val="FFFF00"/>
                </a:solidFill>
                <a:latin typeface="微软雅黑" panose="020B0503020204020204" pitchFamily="34" charset="-122"/>
                <a:ea typeface="微软雅黑" panose="020B0503020204020204" pitchFamily="34" charset="-122"/>
                <a:cs typeface="+mn-cs"/>
              </a:rPr>
              <a:t>南邮）</a:t>
            </a:r>
            <a:endParaRPr kumimoji="1" lang="zh-CN" altLang="en-US" sz="3200" dirty="0"/>
          </a:p>
        </p:txBody>
      </p:sp>
      <p:sp>
        <p:nvSpPr>
          <p:cNvPr id="3" name="内容占位符 2"/>
          <p:cNvSpPr>
            <a:spLocks noGrp="1"/>
          </p:cNvSpPr>
          <p:nvPr>
            <p:ph idx="1"/>
          </p:nvPr>
        </p:nvSpPr>
        <p:spPr>
          <a:xfrm>
            <a:off x="1039287" y="1828800"/>
            <a:ext cx="10111316" cy="1769106"/>
          </a:xfrm>
        </p:spPr>
        <p:txBody>
          <a:bodyPr/>
          <a:lstStyle/>
          <a:p>
            <a:pPr marL="457200" indent="-457200">
              <a:buFont typeface="+mj-lt"/>
              <a:buAutoNum type="arabicPeriod"/>
            </a:pPr>
            <a:r>
              <a:rPr lang="zh-CN" altLang="en-US" sz="2000" b="1" dirty="0" smtClean="0">
                <a:solidFill>
                  <a:prstClr val="white"/>
                </a:solidFill>
                <a:latin typeface="微软雅黑" panose="020B0503020204020204" pitchFamily="34" charset="-122"/>
                <a:ea typeface="微软雅黑" panose="020B0503020204020204" pitchFamily="34" charset="-122"/>
              </a:rPr>
              <a:t>扫描以下二维码下载“</a:t>
            </a:r>
            <a:r>
              <a:rPr lang="en-US" altLang="zh-CN" sz="2000" b="1" dirty="0" smtClean="0">
                <a:solidFill>
                  <a:prstClr val="white"/>
                </a:solidFill>
                <a:latin typeface="微软雅黑" panose="020B0503020204020204" pitchFamily="34" charset="-122"/>
                <a:ea typeface="微软雅黑" panose="020B0503020204020204" pitchFamily="34" charset="-122"/>
              </a:rPr>
              <a:t>M</a:t>
            </a:r>
            <a:r>
              <a:rPr lang="zh-CN" altLang="en-US" sz="2000" b="1" dirty="0" smtClean="0">
                <a:solidFill>
                  <a:prstClr val="white"/>
                </a:solidFill>
                <a:latin typeface="微软雅黑" panose="020B0503020204020204" pitchFamily="34" charset="-122"/>
                <a:ea typeface="微软雅黑" panose="020B0503020204020204" pitchFamily="34" charset="-122"/>
              </a:rPr>
              <a:t>南邮学生版”</a:t>
            </a:r>
            <a:r>
              <a:rPr lang="en-US" altLang="zh-CN" sz="2000" b="1" dirty="0" smtClean="0">
                <a:solidFill>
                  <a:prstClr val="white"/>
                </a:solidFill>
                <a:latin typeface="微软雅黑" panose="020B0503020204020204" pitchFamily="34" charset="-122"/>
                <a:ea typeface="微软雅黑" panose="020B0503020204020204" pitchFamily="34" charset="-122"/>
              </a:rPr>
              <a:t>APP</a:t>
            </a:r>
            <a:r>
              <a:rPr lang="zh-CN" altLang="en-US" sz="2000" b="1" dirty="0" smtClean="0">
                <a:solidFill>
                  <a:prstClr val="white"/>
                </a:solidFill>
                <a:latin typeface="微软雅黑" panose="020B0503020204020204" pitchFamily="34" charset="-122"/>
                <a:ea typeface="微软雅黑" panose="020B0503020204020204" pitchFamily="34" charset="-122"/>
              </a:rPr>
              <a:t>，以及反馈使用问题（支持安卓和苹果手机）</a:t>
            </a: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marL="457200" indent="-457200">
              <a:buFont typeface="+mj-lt"/>
              <a:buAutoNum type="arabicPeriod"/>
            </a:pPr>
            <a:r>
              <a:rPr lang="zh-CN" altLang="en-US" sz="2000" b="1" dirty="0" smtClean="0">
                <a:solidFill>
                  <a:prstClr val="white"/>
                </a:solidFill>
                <a:latin typeface="微软雅黑" panose="020B0503020204020204" pitchFamily="34" charset="-122"/>
                <a:ea typeface="微软雅黑" panose="020B0503020204020204" pitchFamily="34" charset="-122"/>
              </a:rPr>
              <a:t>登录教务处网站</a:t>
            </a:r>
            <a:r>
              <a:rPr lang="en-US" altLang="zh-CN" sz="2000" b="1" dirty="0" smtClean="0">
                <a:solidFill>
                  <a:prstClr val="white"/>
                </a:solidFill>
                <a:latin typeface="微软雅黑" panose="020B0503020204020204" pitchFamily="34" charset="-122"/>
                <a:ea typeface="微软雅黑" panose="020B0503020204020204" pitchFamily="34" charset="-122"/>
              </a:rPr>
              <a:t> </a:t>
            </a:r>
            <a:r>
              <a:rPr lang="en-US" altLang="zh-CN" sz="2000" b="1" dirty="0" smtClean="0">
                <a:solidFill>
                  <a:prstClr val="white"/>
                </a:solidFill>
                <a:latin typeface="微软雅黑" panose="020B0503020204020204" pitchFamily="34" charset="-122"/>
                <a:ea typeface="微软雅黑" panose="020B0503020204020204" pitchFamily="34" charset="-122"/>
                <a:hlinkClick r:id="rId2"/>
              </a:rPr>
              <a:t>http://jwc.njupt.edu.cn</a:t>
            </a:r>
            <a:r>
              <a:rPr lang="en-US" altLang="zh-CN" sz="2000" b="1" dirty="0" smtClean="0">
                <a:solidFill>
                  <a:prstClr val="white"/>
                </a:solidFill>
                <a:latin typeface="微软雅黑" panose="020B0503020204020204" pitchFamily="34" charset="-122"/>
                <a:ea typeface="微软雅黑" panose="020B0503020204020204" pitchFamily="34" charset="-122"/>
              </a:rPr>
              <a:t> </a:t>
            </a:r>
            <a:r>
              <a:rPr lang="zh-CN" altLang="en-US" sz="2000" b="1" dirty="0" smtClean="0">
                <a:solidFill>
                  <a:prstClr val="white"/>
                </a:solidFill>
                <a:latin typeface="微软雅黑" panose="020B0503020204020204" pitchFamily="34" charset="-122"/>
                <a:ea typeface="微软雅黑" panose="020B0503020204020204" pitchFamily="34" charset="-122"/>
              </a:rPr>
              <a:t>查看</a:t>
            </a:r>
            <a:r>
              <a:rPr lang="en-US" altLang="zh-CN" sz="2000" b="1" dirty="0" smtClean="0">
                <a:solidFill>
                  <a:prstClr val="white"/>
                </a:solidFill>
                <a:latin typeface="微软雅黑" panose="020B0503020204020204" pitchFamily="34" charset="-122"/>
                <a:ea typeface="微软雅黑" panose="020B0503020204020204" pitchFamily="34" charset="-122"/>
              </a:rPr>
              <a:t>M</a:t>
            </a:r>
            <a:r>
              <a:rPr lang="zh-CN" altLang="en-US" sz="2000" b="1" dirty="0" smtClean="0">
                <a:solidFill>
                  <a:prstClr val="white"/>
                </a:solidFill>
                <a:latin typeface="微软雅黑" panose="020B0503020204020204" pitchFamily="34" charset="-122"/>
                <a:ea typeface="微软雅黑" panose="020B0503020204020204" pitchFamily="34" charset="-122"/>
              </a:rPr>
              <a:t>南邮选课视频或选课指南</a:t>
            </a:r>
            <a:endParaRPr lang="en-US" altLang="zh-CN" sz="2000" b="1" dirty="0" smtClean="0">
              <a:solidFill>
                <a:prstClr val="white"/>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83358" y="3739818"/>
            <a:ext cx="6896823" cy="2639090"/>
          </a:xfrm>
          <a:prstGeom prst="rect">
            <a:avLst/>
          </a:prstGeom>
        </p:spPr>
      </p:pic>
    </p:spTree>
    <p:extLst>
      <p:ext uri="{BB962C8B-B14F-4D97-AF65-F5344CB8AC3E}">
        <p14:creationId xmlns:p14="http://schemas.microsoft.com/office/powerpoint/2010/main" xmlns="" val="21031752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登录</a:t>
            </a:r>
            <a:endParaRPr kumimoji="1"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71829" y="2206868"/>
            <a:ext cx="3371640" cy="3681942"/>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64295" y="2002454"/>
            <a:ext cx="3242384" cy="4320000"/>
          </a:xfrm>
          <a:prstGeom prst="rect">
            <a:avLst/>
          </a:prstGeom>
        </p:spPr>
      </p:pic>
    </p:spTree>
    <p:extLst>
      <p:ext uri="{BB962C8B-B14F-4D97-AF65-F5344CB8AC3E}">
        <p14:creationId xmlns:p14="http://schemas.microsoft.com/office/powerpoint/2010/main" xmlns="" val="1564555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选课系统</a:t>
            </a:r>
            <a:endParaRPr kumimoji="1"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15343" y="1986175"/>
            <a:ext cx="3161324" cy="4212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88653" y="2905683"/>
            <a:ext cx="5034153" cy="131222"/>
          </a:xfrm>
          <a:prstGeom prst="rect">
            <a:avLst/>
          </a:prstGeom>
        </p:spPr>
      </p:pic>
      <p:sp>
        <p:nvSpPr>
          <p:cNvPr id="10" name="圆角矩形 9"/>
          <p:cNvSpPr/>
          <p:nvPr/>
        </p:nvSpPr>
        <p:spPr>
          <a:xfrm>
            <a:off x="1402915" y="2555311"/>
            <a:ext cx="785737" cy="701457"/>
          </a:xfrm>
          <a:prstGeom prst="roundRect">
            <a:avLst/>
          </a:prstGeom>
          <a:noFill/>
          <a:ln w="38100">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808612" y="5693448"/>
            <a:ext cx="617951" cy="511849"/>
          </a:xfrm>
          <a:prstGeom prst="roundRect">
            <a:avLst/>
          </a:prstGeom>
          <a:noFill/>
          <a:ln w="38100">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240303" y="1986175"/>
            <a:ext cx="3215364" cy="4284000"/>
          </a:xfrm>
          <a:prstGeom prst="rect">
            <a:avLst/>
          </a:prstGeom>
        </p:spPr>
      </p:pic>
      <p:sp>
        <p:nvSpPr>
          <p:cNvPr id="13" name="圆角矩形 12"/>
          <p:cNvSpPr/>
          <p:nvPr/>
        </p:nvSpPr>
        <p:spPr>
          <a:xfrm>
            <a:off x="7387829" y="2554955"/>
            <a:ext cx="812545" cy="701457"/>
          </a:xfrm>
          <a:prstGeom prst="roundRect">
            <a:avLst/>
          </a:prstGeom>
          <a:noFill/>
          <a:ln w="38100">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404324" y="4412336"/>
            <a:ext cx="4451141" cy="970013"/>
          </a:xfrm>
          <a:prstGeom prst="rect">
            <a:avLst/>
          </a:prstGeom>
        </p:spPr>
      </p:pic>
    </p:spTree>
    <p:extLst>
      <p:ext uri="{BB962C8B-B14F-4D97-AF65-F5344CB8AC3E}">
        <p14:creationId xmlns:p14="http://schemas.microsoft.com/office/powerpoint/2010/main" xmlns="" val="2559248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413080" y="1807873"/>
            <a:ext cx="3242384" cy="432000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73519" y="1833589"/>
            <a:ext cx="3242384" cy="4320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6205" y="1818686"/>
            <a:ext cx="3242384" cy="4320000"/>
          </a:xfrm>
          <a:prstGeom prst="rect">
            <a:avLst/>
          </a:prstGeom>
        </p:spPr>
      </p:pic>
      <p:sp>
        <p:nvSpPr>
          <p:cNvPr id="2" name="标题 1"/>
          <p:cNvSpPr>
            <a:spLocks noGrp="1"/>
          </p:cNvSpPr>
          <p:nvPr>
            <p:ph type="title"/>
          </p:nvPr>
        </p:nvSpPr>
        <p:spPr/>
        <p:txBody>
          <a:bodyPr/>
          <a:lstStyle/>
          <a:p>
            <a:r>
              <a:rPr kumimoji="1" lang="zh-CN" altLang="en-US" dirty="0" smtClean="0"/>
              <a:t>选课系统</a:t>
            </a:r>
            <a:r>
              <a:rPr kumimoji="1" lang="en-US" altLang="zh-CN" dirty="0" smtClean="0"/>
              <a:t/>
            </a:r>
            <a:br>
              <a:rPr kumimoji="1" lang="en-US" altLang="zh-CN" dirty="0" smtClean="0"/>
            </a:br>
            <a:r>
              <a:rPr kumimoji="1" lang="zh-CN" altLang="zh-CN" dirty="0" smtClean="0"/>
              <a:t>——</a:t>
            </a:r>
            <a:r>
              <a:rPr kumimoji="1" lang="en-US" altLang="zh-CN" dirty="0" smtClean="0"/>
              <a:t> </a:t>
            </a:r>
            <a:r>
              <a:rPr kumimoji="1" lang="zh-CN" altLang="en-US" dirty="0" smtClean="0"/>
              <a:t>学生选课</a:t>
            </a:r>
            <a:endParaRPr kumimoji="1" lang="zh-CN" altLang="en-US" dirty="0"/>
          </a:p>
        </p:txBody>
      </p:sp>
      <p:pic>
        <p:nvPicPr>
          <p:cNvPr id="7" name="图片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18829" y="2955847"/>
            <a:ext cx="3262796" cy="498577"/>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127803" y="3219353"/>
            <a:ext cx="2010771" cy="102143"/>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815931" y="2699813"/>
            <a:ext cx="2010771" cy="102143"/>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053153" y="4138818"/>
            <a:ext cx="3768164" cy="1557034"/>
          </a:xfrm>
          <a:prstGeom prst="rect">
            <a:avLst/>
          </a:prstGeom>
        </p:spPr>
      </p:pic>
    </p:spTree>
    <p:extLst>
      <p:ext uri="{BB962C8B-B14F-4D97-AF65-F5344CB8AC3E}">
        <p14:creationId xmlns:p14="http://schemas.microsoft.com/office/powerpoint/2010/main" xmlns="" val="2775590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97396" y="1807093"/>
            <a:ext cx="3296424" cy="4392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72141" y="1808494"/>
            <a:ext cx="3296424" cy="4392000"/>
          </a:xfrm>
          <a:prstGeom prst="rect">
            <a:avLst/>
          </a:prstGeom>
        </p:spPr>
      </p:pic>
      <p:sp>
        <p:nvSpPr>
          <p:cNvPr id="2" name="标题 1"/>
          <p:cNvSpPr>
            <a:spLocks noGrp="1"/>
          </p:cNvSpPr>
          <p:nvPr>
            <p:ph type="title"/>
          </p:nvPr>
        </p:nvSpPr>
        <p:spPr/>
        <p:txBody>
          <a:bodyPr/>
          <a:lstStyle/>
          <a:p>
            <a:r>
              <a:rPr kumimoji="1" lang="zh-CN" altLang="en-US" dirty="0" smtClean="0"/>
              <a:t>选课系统</a:t>
            </a:r>
            <a:r>
              <a:rPr kumimoji="1" lang="en-US" altLang="zh-CN" dirty="0" smtClean="0"/>
              <a:t/>
            </a:r>
            <a:br>
              <a:rPr kumimoji="1" lang="en-US" altLang="zh-CN" dirty="0" smtClean="0"/>
            </a:br>
            <a:r>
              <a:rPr kumimoji="1" lang="zh-CN" altLang="zh-CN" dirty="0"/>
              <a:t>—</a:t>
            </a:r>
            <a:r>
              <a:rPr kumimoji="1" lang="zh-CN" altLang="zh-CN" dirty="0" smtClean="0"/>
              <a:t>—</a:t>
            </a:r>
            <a:r>
              <a:rPr kumimoji="1" lang="en-US" altLang="zh-CN" dirty="0" smtClean="0"/>
              <a:t> </a:t>
            </a:r>
            <a:r>
              <a:rPr kumimoji="1" lang="zh-CN" altLang="en-US" dirty="0" smtClean="0"/>
              <a:t>全校任选课</a:t>
            </a:r>
            <a:endParaRPr kumimoji="1" lang="zh-CN" altLang="en-US" dirty="0"/>
          </a:p>
        </p:txBody>
      </p:sp>
      <p:pic>
        <p:nvPicPr>
          <p:cNvPr id="6" name="图片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65834" y="3534916"/>
            <a:ext cx="3301708" cy="504523"/>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895761" y="3755757"/>
            <a:ext cx="2472695" cy="125608"/>
          </a:xfrm>
          <a:prstGeom prst="rect">
            <a:avLst/>
          </a:prstGeom>
        </p:spPr>
      </p:pic>
    </p:spTree>
    <p:extLst>
      <p:ext uri="{BB962C8B-B14F-4D97-AF65-F5344CB8AC3E}">
        <p14:creationId xmlns:p14="http://schemas.microsoft.com/office/powerpoint/2010/main" xmlns="" val="3104713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26717" y="1641760"/>
            <a:ext cx="3381356" cy="4500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40731" y="1670708"/>
            <a:ext cx="3377484" cy="4500000"/>
          </a:xfrm>
          <a:prstGeom prst="rect">
            <a:avLst/>
          </a:prstGeom>
        </p:spPr>
      </p:pic>
      <p:sp>
        <p:nvSpPr>
          <p:cNvPr id="2" name="标题 1"/>
          <p:cNvSpPr>
            <a:spLocks noGrp="1"/>
          </p:cNvSpPr>
          <p:nvPr>
            <p:ph type="title"/>
          </p:nvPr>
        </p:nvSpPr>
        <p:spPr/>
        <p:txBody>
          <a:bodyPr/>
          <a:lstStyle/>
          <a:p>
            <a:r>
              <a:rPr kumimoji="1" lang="zh-CN" altLang="en-US" dirty="0" smtClean="0"/>
              <a:t>选课系统</a:t>
            </a:r>
            <a:r>
              <a:rPr kumimoji="1" lang="en-US" altLang="zh-CN" dirty="0" smtClean="0"/>
              <a:t/>
            </a:r>
            <a:br>
              <a:rPr kumimoji="1" lang="en-US" altLang="zh-CN" dirty="0" smtClean="0"/>
            </a:br>
            <a:r>
              <a:rPr kumimoji="1" lang="zh-CN" altLang="zh-CN" dirty="0"/>
              <a:t>—</a:t>
            </a:r>
            <a:r>
              <a:rPr kumimoji="1" lang="zh-CN" altLang="zh-CN" dirty="0" smtClean="0"/>
              <a:t>—</a:t>
            </a:r>
            <a:r>
              <a:rPr kumimoji="1" lang="en-US" altLang="zh-CN" dirty="0" smtClean="0"/>
              <a:t> </a:t>
            </a:r>
            <a:r>
              <a:rPr kumimoji="1" lang="zh-CN" altLang="en-US" dirty="0" smtClean="0"/>
              <a:t>体育选课</a:t>
            </a:r>
            <a:endParaRPr kumimoji="1"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87981" y="4027049"/>
            <a:ext cx="3368524" cy="51473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675235" y="4258444"/>
            <a:ext cx="2618864" cy="133033"/>
          </a:xfrm>
          <a:prstGeom prst="rect">
            <a:avLst/>
          </a:prstGeom>
        </p:spPr>
      </p:pic>
    </p:spTree>
    <p:extLst>
      <p:ext uri="{BB962C8B-B14F-4D97-AF65-F5344CB8AC3E}">
        <p14:creationId xmlns:p14="http://schemas.microsoft.com/office/powerpoint/2010/main" xmlns="" val="1461471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个人信息查询</a:t>
            </a:r>
            <a:endParaRPr kumimoji="1"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00367" y="2344337"/>
            <a:ext cx="3142739" cy="340392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70923" y="1689358"/>
            <a:ext cx="3324271" cy="4377600"/>
          </a:xfrm>
          <a:prstGeom prst="rect">
            <a:avLst/>
          </a:prstGeom>
        </p:spPr>
      </p:pic>
    </p:spTree>
    <p:extLst>
      <p:ext uri="{BB962C8B-B14F-4D97-AF65-F5344CB8AC3E}">
        <p14:creationId xmlns:p14="http://schemas.microsoft.com/office/powerpoint/2010/main" xmlns="" val="1669959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413080" y="1807873"/>
            <a:ext cx="3242384" cy="432000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73519" y="1833589"/>
            <a:ext cx="3242384" cy="4320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6205" y="1818686"/>
            <a:ext cx="3242384" cy="4320000"/>
          </a:xfrm>
          <a:prstGeom prst="rect">
            <a:avLst/>
          </a:prstGeom>
        </p:spPr>
      </p:pic>
      <p:sp>
        <p:nvSpPr>
          <p:cNvPr id="2" name="标题 1"/>
          <p:cNvSpPr>
            <a:spLocks noGrp="1"/>
          </p:cNvSpPr>
          <p:nvPr>
            <p:ph type="title"/>
          </p:nvPr>
        </p:nvSpPr>
        <p:spPr/>
        <p:txBody>
          <a:bodyPr/>
          <a:lstStyle/>
          <a:p>
            <a:r>
              <a:rPr kumimoji="1" lang="zh-CN" altLang="en-US" dirty="0" smtClean="0"/>
              <a:t>选课系统</a:t>
            </a:r>
            <a:r>
              <a:rPr kumimoji="1" lang="en-US" altLang="zh-CN" dirty="0" smtClean="0"/>
              <a:t/>
            </a:r>
            <a:br>
              <a:rPr kumimoji="1" lang="en-US" altLang="zh-CN" dirty="0" smtClean="0"/>
            </a:br>
            <a:r>
              <a:rPr kumimoji="1" lang="zh-CN" altLang="zh-CN" dirty="0" smtClean="0"/>
              <a:t>——</a:t>
            </a:r>
            <a:r>
              <a:rPr kumimoji="1" lang="en-US" altLang="zh-CN" dirty="0" smtClean="0"/>
              <a:t> </a:t>
            </a:r>
            <a:r>
              <a:rPr kumimoji="1" lang="zh-CN" altLang="en-US" dirty="0" smtClean="0"/>
              <a:t>学生选课</a:t>
            </a:r>
            <a:endParaRPr kumimoji="1" lang="zh-CN" altLang="en-US" dirty="0"/>
          </a:p>
        </p:txBody>
      </p:sp>
      <p:pic>
        <p:nvPicPr>
          <p:cNvPr id="7" name="图片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18829" y="2955847"/>
            <a:ext cx="3262796" cy="498577"/>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127803" y="3219353"/>
            <a:ext cx="2010771" cy="102143"/>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815931" y="2699813"/>
            <a:ext cx="2010771" cy="102143"/>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053153" y="4138818"/>
            <a:ext cx="3768164" cy="1557034"/>
          </a:xfrm>
          <a:prstGeom prst="rect">
            <a:avLst/>
          </a:prstGeom>
        </p:spPr>
      </p:pic>
    </p:spTree>
    <p:extLst>
      <p:ext uri="{BB962C8B-B14F-4D97-AF65-F5344CB8AC3E}">
        <p14:creationId xmlns:p14="http://schemas.microsoft.com/office/powerpoint/2010/main" xmlns="" val="2080035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bwMode="auto">
          <a:xfrm>
            <a:off x="2046903" y="339837"/>
            <a:ext cx="8121228" cy="642938"/>
          </a:xfrm>
          <a:ln>
            <a:miter lim="800000"/>
            <a:headEnd/>
            <a:tailEnd/>
          </a:ln>
        </p:spPr>
        <p:txBody>
          <a:bodyPr vert="horz" wrap="square" lIns="91440" tIns="45720" rIns="91440" bIns="45720" numCol="1" anchor="t" anchorCtr="0" compatLnSpc="1">
            <a:prstTxWarp prst="textNoShape">
              <a:avLst/>
            </a:prstTxWarp>
            <a:noAutofit/>
          </a:bodyPr>
          <a:lstStyle/>
          <a:p>
            <a:pPr>
              <a:lnSpc>
                <a:spcPct val="130000"/>
              </a:lnSpc>
              <a:defRPr/>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  </a:t>
            </a:r>
            <a:r>
              <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PC</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端</a:t>
            </a:r>
            <a:r>
              <a:rPr lang="zh-CN" altLang="en-US"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选课介绍（正方教务管理系统）</a:t>
            </a:r>
          </a:p>
        </p:txBody>
      </p:sp>
      <p:sp>
        <p:nvSpPr>
          <p:cNvPr id="6" name="矩形 5"/>
          <p:cNvSpPr/>
          <p:nvPr/>
        </p:nvSpPr>
        <p:spPr>
          <a:xfrm>
            <a:off x="0" y="982779"/>
            <a:ext cx="12192000" cy="6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rot="18835958">
            <a:off x="1121072" y="795443"/>
            <a:ext cx="443249" cy="443249"/>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rot="19278167">
            <a:off x="1488628" y="836762"/>
            <a:ext cx="337557" cy="337557"/>
          </a:xfrm>
          <a:prstGeom prst="roundRect">
            <a:avLst>
              <a:gd name="adj" fmla="val 13606"/>
            </a:avLst>
          </a:prstGeom>
          <a:solidFill>
            <a:srgbClr val="FF93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圆角矩形 8"/>
          <p:cNvSpPr/>
          <p:nvPr/>
        </p:nvSpPr>
        <p:spPr>
          <a:xfrm rot="18087302">
            <a:off x="1805839" y="917557"/>
            <a:ext cx="153458" cy="153459"/>
          </a:xfrm>
          <a:prstGeom prst="roundRect">
            <a:avLst>
              <a:gd name="adj" fmla="val 13606"/>
            </a:avLst>
          </a:prstGeom>
          <a:solidFill>
            <a:srgbClr val="2E75B6"/>
          </a:solidFill>
          <a:ln w="28575">
            <a:solidFill>
              <a:schemeClr val="bg1"/>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nvPicPr>
        <p:blipFill>
          <a:blip r:embed="rId2"/>
          <a:stretch>
            <a:fillRect/>
          </a:stretch>
        </p:blipFill>
        <p:spPr>
          <a:xfrm>
            <a:off x="1656015" y="1457268"/>
            <a:ext cx="8596884" cy="4451958"/>
          </a:xfrm>
          <a:prstGeom prst="rect">
            <a:avLst/>
          </a:prstGeom>
          <a:effectLst>
            <a:outerShdw blurRad="50800" dist="38100" dir="2700000" algn="tl" rotWithShape="0">
              <a:prstClr val="black">
                <a:alpha val="40000"/>
              </a:prstClr>
            </a:outerShdw>
          </a:effectLst>
        </p:spPr>
      </p:pic>
      <p:sp>
        <p:nvSpPr>
          <p:cNvPr id="4" name="矩形 3"/>
          <p:cNvSpPr/>
          <p:nvPr/>
        </p:nvSpPr>
        <p:spPr>
          <a:xfrm>
            <a:off x="5176506" y="6123785"/>
            <a:ext cx="2031325" cy="461665"/>
          </a:xfrm>
          <a:prstGeom prst="rect">
            <a:avLst/>
          </a:prstGeom>
        </p:spPr>
        <p:txBody>
          <a:bodyPr wrap="none">
            <a:spAutoFit/>
          </a:bodyPr>
          <a:lstStyle/>
          <a:p>
            <a:r>
              <a:rPr lang="zh-CN" altLang="en-US" sz="2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选课登陆界面</a:t>
            </a:r>
            <a:endParaRPr lang="zh-CN" altLang="en-US"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05673897"/>
      </p:ext>
    </p:extLst>
  </p:cSld>
  <p:clrMapOvr>
    <a:masterClrMapping/>
  </p:clrMapOvr>
  <p:transition spd="med">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7055294" y="1540783"/>
            <a:ext cx="3544993" cy="523220"/>
          </a:xfrm>
          <a:prstGeom prst="rect">
            <a:avLst/>
          </a:prstGeom>
          <a:noFill/>
        </p:spPr>
        <p:txBody>
          <a:bodyPr wrap="square" rtlCol="0">
            <a:spAutoFit/>
          </a:bodyPr>
          <a:lstStyle/>
          <a:p>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选读课程与成绩管理</a:t>
            </a:r>
          </a:p>
        </p:txBody>
      </p:sp>
      <p:sp>
        <p:nvSpPr>
          <p:cNvPr id="22" name="文本框 21"/>
          <p:cNvSpPr txBox="1"/>
          <p:nvPr/>
        </p:nvSpPr>
        <p:spPr>
          <a:xfrm>
            <a:off x="8015395" y="3139893"/>
            <a:ext cx="3416320" cy="954107"/>
          </a:xfrm>
          <a:prstGeom prst="rect">
            <a:avLst/>
          </a:prstGeom>
          <a:noFill/>
        </p:spPr>
        <p:txBody>
          <a:bodyPr wrap="none" rtlCol="0">
            <a:spAutoFit/>
          </a:bodyPr>
          <a:lstStyle/>
          <a:p>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学籍</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注册、学业</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预警</a:t>
            </a:r>
            <a:endPar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与学位</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授予</a:t>
            </a:r>
            <a:endPar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文本框 22"/>
          <p:cNvSpPr txBox="1"/>
          <p:nvPr/>
        </p:nvSpPr>
        <p:spPr>
          <a:xfrm>
            <a:off x="7179536" y="5409871"/>
            <a:ext cx="3057247" cy="954107"/>
          </a:xfrm>
          <a:prstGeom prst="rect">
            <a:avLst/>
          </a:prstGeom>
          <a:noFill/>
        </p:spPr>
        <p:txBody>
          <a:bodyPr wrap="none" rtlCol="0">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转专业、推优保</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a:t>
            </a:r>
            <a:endParaRPr lang="en-US" altLang="zh-CN"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与国内外交流访学</a:t>
            </a:r>
          </a:p>
        </p:txBody>
      </p:sp>
      <p:sp>
        <p:nvSpPr>
          <p:cNvPr id="28" name="文本框 27"/>
          <p:cNvSpPr txBox="1"/>
          <p:nvPr/>
        </p:nvSpPr>
        <p:spPr>
          <a:xfrm>
            <a:off x="2185965" y="5332115"/>
            <a:ext cx="2698175" cy="523220"/>
          </a:xfrm>
          <a:prstGeom prst="rect">
            <a:avLst/>
          </a:prstGeom>
          <a:noFill/>
        </p:spPr>
        <p:txBody>
          <a:bodyPr wrap="none" rtlCol="0">
            <a:spAutoFit/>
          </a:bodyPr>
          <a:lstStyle/>
          <a:p>
            <a:r>
              <a:rPr lang="zh-CN" altLang="en-US" sz="2800" b="1" dirty="0">
                <a:solidFill>
                  <a:srgbClr val="59595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考试及考试规则</a:t>
            </a:r>
          </a:p>
        </p:txBody>
      </p:sp>
      <p:sp>
        <p:nvSpPr>
          <p:cNvPr id="29" name="文本框 28"/>
          <p:cNvSpPr txBox="1"/>
          <p:nvPr/>
        </p:nvSpPr>
        <p:spPr>
          <a:xfrm>
            <a:off x="165208" y="3345754"/>
            <a:ext cx="4493538" cy="954107"/>
          </a:xfrm>
          <a:prstGeom prst="rect">
            <a:avLst/>
          </a:prstGeom>
          <a:noFill/>
        </p:spPr>
        <p:txBody>
          <a:bodyPr wrap="none" rtlCol="0">
            <a:spAutoFit/>
          </a:bodyPr>
          <a:lstStyle>
            <a:defPPr>
              <a:defRPr lang="zh-CN"/>
            </a:defPPr>
            <a:lvl1pPr>
              <a:defRPr sz="2800" b="1">
                <a:solidFill>
                  <a:srgbClr val="59595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大学生创新训练</a:t>
            </a:r>
            <a:r>
              <a:rPr lang="zh-CN" altLang="en-US" dirty="0" smtClean="0"/>
              <a:t>计划、学</a:t>
            </a:r>
            <a:endParaRPr lang="en-US" altLang="zh-CN" dirty="0" smtClean="0"/>
          </a:p>
          <a:p>
            <a:r>
              <a:rPr lang="zh-CN" altLang="en-US" dirty="0" smtClean="0"/>
              <a:t>科竞赛与毕业论文</a:t>
            </a:r>
            <a:r>
              <a:rPr lang="zh-CN" altLang="en-US" dirty="0"/>
              <a:t>（</a:t>
            </a:r>
            <a:r>
              <a:rPr lang="zh-CN" altLang="en-US" dirty="0" smtClean="0"/>
              <a:t>设计</a:t>
            </a:r>
            <a:r>
              <a:rPr lang="zh-CN" altLang="en-US" dirty="0"/>
              <a:t>）</a:t>
            </a:r>
            <a:endParaRPr lang="en-US" altLang="zh-CN" dirty="0" smtClean="0"/>
          </a:p>
        </p:txBody>
      </p:sp>
      <p:sp>
        <p:nvSpPr>
          <p:cNvPr id="31" name="文本框 30"/>
          <p:cNvSpPr txBox="1"/>
          <p:nvPr/>
        </p:nvSpPr>
        <p:spPr>
          <a:xfrm>
            <a:off x="2867961" y="1630782"/>
            <a:ext cx="2339102" cy="523220"/>
          </a:xfrm>
          <a:prstGeom prst="rect">
            <a:avLst/>
          </a:prstGeom>
          <a:noFill/>
        </p:spPr>
        <p:txBody>
          <a:bodyPr wrap="none" rtlCol="0">
            <a:spAutoFit/>
          </a:bodyPr>
          <a:lstStyle>
            <a:defPPr>
              <a:defRPr lang="zh-CN"/>
            </a:defPPr>
            <a:lvl1pPr>
              <a:defRPr sz="2800" b="1">
                <a:solidFill>
                  <a:srgbClr val="595959"/>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a:t>学费收取规定</a:t>
            </a:r>
          </a:p>
        </p:txBody>
      </p:sp>
      <p:sp>
        <p:nvSpPr>
          <p:cNvPr id="32" name="文本框 31"/>
          <p:cNvSpPr txBox="1"/>
          <p:nvPr/>
        </p:nvSpPr>
        <p:spPr>
          <a:xfrm>
            <a:off x="7055275" y="1079146"/>
            <a:ext cx="1415772" cy="461665"/>
          </a:xfrm>
          <a:prstGeom prst="rect">
            <a:avLst/>
          </a:prstGeom>
          <a:noFill/>
        </p:spPr>
        <p:txBody>
          <a:bodyPr wrap="none" rtlCol="0">
            <a:spAutoFit/>
          </a:bodyPr>
          <a:lstStyle/>
          <a:p>
            <a:r>
              <a:rPr lang="zh-CN" altLang="en-US" sz="24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第一部分</a:t>
            </a:r>
          </a:p>
        </p:txBody>
      </p:sp>
      <p:sp>
        <p:nvSpPr>
          <p:cNvPr id="33" name="文本框 32"/>
          <p:cNvSpPr txBox="1"/>
          <p:nvPr/>
        </p:nvSpPr>
        <p:spPr>
          <a:xfrm>
            <a:off x="8029899" y="2647262"/>
            <a:ext cx="1415772" cy="461665"/>
          </a:xfrm>
          <a:prstGeom prst="rect">
            <a:avLst/>
          </a:prstGeom>
          <a:noFill/>
        </p:spPr>
        <p:txBody>
          <a:bodyPr wrap="none" rtlCol="0">
            <a:spAutoFit/>
          </a:bodyPr>
          <a:lstStyle>
            <a:defPPr>
              <a:defRPr lang="zh-CN"/>
            </a:defPPr>
            <a:lvl1pPr>
              <a:defRPr sz="2400" b="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smtClean="0"/>
              <a:t>第二部分</a:t>
            </a:r>
            <a:endParaRPr lang="zh-CN" altLang="en-US" dirty="0"/>
          </a:p>
        </p:txBody>
      </p:sp>
      <p:sp>
        <p:nvSpPr>
          <p:cNvPr id="34" name="文本框 33"/>
          <p:cNvSpPr txBox="1"/>
          <p:nvPr/>
        </p:nvSpPr>
        <p:spPr>
          <a:xfrm>
            <a:off x="7179507" y="4972436"/>
            <a:ext cx="1415772" cy="461665"/>
          </a:xfrm>
          <a:prstGeom prst="rect">
            <a:avLst/>
          </a:prstGeom>
          <a:noFill/>
        </p:spPr>
        <p:txBody>
          <a:bodyPr wrap="none" rtlCol="0">
            <a:spAutoFit/>
          </a:bodyPr>
          <a:lstStyle>
            <a:defPPr>
              <a:defRPr lang="zh-CN"/>
            </a:defPPr>
            <a:lvl1pPr>
              <a:defRPr sz="2400" b="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smtClean="0"/>
              <a:t>第三部分</a:t>
            </a:r>
            <a:endParaRPr lang="zh-CN" altLang="en-US" dirty="0"/>
          </a:p>
        </p:txBody>
      </p:sp>
      <p:sp>
        <p:nvSpPr>
          <p:cNvPr id="35" name="文本框 34"/>
          <p:cNvSpPr txBox="1"/>
          <p:nvPr/>
        </p:nvSpPr>
        <p:spPr>
          <a:xfrm>
            <a:off x="2963323" y="4841908"/>
            <a:ext cx="1415772" cy="461665"/>
          </a:xfrm>
          <a:prstGeom prst="rect">
            <a:avLst/>
          </a:prstGeom>
          <a:noFill/>
        </p:spPr>
        <p:txBody>
          <a:bodyPr wrap="none" rtlCol="0">
            <a:spAutoFit/>
          </a:bodyPr>
          <a:lstStyle>
            <a:defPPr>
              <a:defRPr lang="zh-CN"/>
            </a:defPPr>
            <a:lvl1pPr>
              <a:defRPr sz="2400" b="1">
                <a:solidFill>
                  <a:schemeClr val="accent5">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smtClean="0"/>
              <a:t>第四部分</a:t>
            </a:r>
            <a:endParaRPr lang="zh-CN" altLang="en-US" dirty="0"/>
          </a:p>
        </p:txBody>
      </p:sp>
      <p:sp>
        <p:nvSpPr>
          <p:cNvPr id="36" name="文本框 35"/>
          <p:cNvSpPr txBox="1"/>
          <p:nvPr/>
        </p:nvSpPr>
        <p:spPr>
          <a:xfrm>
            <a:off x="3059544" y="2975576"/>
            <a:ext cx="1415772" cy="461665"/>
          </a:xfrm>
          <a:prstGeom prst="rect">
            <a:avLst/>
          </a:prstGeom>
          <a:noFill/>
        </p:spPr>
        <p:txBody>
          <a:bodyPr wrap="none" rtlCol="0">
            <a:spAutoFit/>
          </a:bodyPr>
          <a:lstStyle>
            <a:defPPr>
              <a:defRPr lang="zh-CN"/>
            </a:defPPr>
            <a:lvl1pPr>
              <a:defRPr sz="2400" b="1">
                <a:solidFill>
                  <a:schemeClr val="accent5">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dirty="0" smtClean="0"/>
              <a:t>第五部分</a:t>
            </a:r>
            <a:endParaRPr lang="zh-CN" altLang="en-US" dirty="0"/>
          </a:p>
        </p:txBody>
      </p:sp>
      <p:sp>
        <p:nvSpPr>
          <p:cNvPr id="37" name="文本框 36"/>
          <p:cNvSpPr txBox="1"/>
          <p:nvPr/>
        </p:nvSpPr>
        <p:spPr>
          <a:xfrm>
            <a:off x="3386153" y="1219539"/>
            <a:ext cx="1415772" cy="461665"/>
          </a:xfrm>
          <a:prstGeom prst="rect">
            <a:avLst/>
          </a:prstGeom>
          <a:noFill/>
        </p:spPr>
        <p:txBody>
          <a:bodyPr wrap="none" rtlCol="0">
            <a:spAutoFit/>
          </a:bodyPr>
          <a:lstStyle/>
          <a:p>
            <a:r>
              <a:rPr lang="zh-CN" altLang="en-US" sz="2400" b="1" dirty="0" smtClean="0">
                <a:solidFill>
                  <a:schemeClr val="accent5">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第六部分</a:t>
            </a:r>
          </a:p>
        </p:txBody>
      </p:sp>
    </p:spTree>
    <p:custDataLst>
      <p:tags r:id="rId1"/>
    </p:custDataLst>
    <p:extLst>
      <p:ext uri="{BB962C8B-B14F-4D97-AF65-F5344CB8AC3E}">
        <p14:creationId xmlns:p14="http://schemas.microsoft.com/office/powerpoint/2010/main" xmlns="" val="1459940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bwMode="auto">
          <a:xfrm>
            <a:off x="2046903" y="339837"/>
            <a:ext cx="8121228" cy="642938"/>
          </a:xfrm>
          <a:ln>
            <a:miter lim="800000"/>
            <a:headEnd/>
            <a:tailEnd/>
          </a:ln>
        </p:spPr>
        <p:txBody>
          <a:bodyPr vert="horz" wrap="square" lIns="91440" tIns="45720" rIns="91440" bIns="45720" numCol="1" anchor="t" anchorCtr="0" compatLnSpc="1">
            <a:prstTxWarp prst="textNoShape">
              <a:avLst/>
            </a:prstTxWarp>
            <a:noAutofit/>
          </a:bodyPr>
          <a:lstStyle/>
          <a:p>
            <a:pPr>
              <a:lnSpc>
                <a:spcPct val="130000"/>
              </a:lnSpc>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选读</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课程  </a:t>
            </a:r>
            <a:r>
              <a:rPr lang="zh-CN" altLang="en-US"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选课介绍</a:t>
            </a:r>
          </a:p>
        </p:txBody>
      </p:sp>
      <p:sp>
        <p:nvSpPr>
          <p:cNvPr id="6" name="矩形 5"/>
          <p:cNvSpPr/>
          <p:nvPr/>
        </p:nvSpPr>
        <p:spPr>
          <a:xfrm>
            <a:off x="0" y="982779"/>
            <a:ext cx="12192000" cy="6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18835958">
            <a:off x="1121040" y="795443"/>
            <a:ext cx="443249" cy="443249"/>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19278167">
            <a:off x="1488628" y="836762"/>
            <a:ext cx="337557" cy="337557"/>
          </a:xfrm>
          <a:prstGeom prst="roundRect">
            <a:avLst>
              <a:gd name="adj" fmla="val 13606"/>
            </a:avLst>
          </a:prstGeom>
          <a:solidFill>
            <a:srgbClr val="FF93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rot="18087302">
            <a:off x="1805839" y="917557"/>
            <a:ext cx="153458" cy="153459"/>
          </a:xfrm>
          <a:prstGeom prst="roundRect">
            <a:avLst>
              <a:gd name="adj" fmla="val 13606"/>
            </a:avLst>
          </a:prstGeom>
          <a:solidFill>
            <a:srgbClr val="2E75B6"/>
          </a:solidFill>
          <a:ln w="28575">
            <a:solidFill>
              <a:schemeClr val="bg1"/>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630189" y="500727"/>
            <a:ext cx="45719" cy="36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3"/>
          <p:cNvSpPr txBox="1">
            <a:spLocks noChangeArrowheads="1"/>
          </p:cNvSpPr>
          <p:nvPr/>
        </p:nvSpPr>
        <p:spPr bwMode="auto">
          <a:xfrm>
            <a:off x="1695991" y="1411594"/>
            <a:ext cx="8229600" cy="453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2400" b="1" dirty="0" smtClean="0">
                <a:solidFill>
                  <a:srgbClr val="FFFF00"/>
                </a:solidFill>
                <a:latin typeface="微软雅黑" panose="020B0503020204020204" pitchFamily="34" charset="-122"/>
                <a:ea typeface="微软雅黑" panose="020B0503020204020204" pitchFamily="34" charset="-122"/>
              </a:rPr>
              <a:t>登录用户名和密码：</a:t>
            </a:r>
            <a:endParaRPr lang="en-US" altLang="zh-CN" sz="2400" b="1" dirty="0" smtClean="0">
              <a:solidFill>
                <a:srgbClr val="FFFF00"/>
              </a:solidFill>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None/>
            </a:pPr>
            <a:r>
              <a:rPr lang="en-US" altLang="zh-CN" sz="2000" b="1" dirty="0" smtClean="0">
                <a:solidFill>
                  <a:schemeClr val="bg1"/>
                </a:solidFill>
                <a:latin typeface="微软雅黑" panose="020B0503020204020204" pitchFamily="34" charset="-122"/>
                <a:ea typeface="微软雅黑" panose="020B0503020204020204" pitchFamily="34" charset="-122"/>
              </a:rPr>
              <a:t>1</a:t>
            </a:r>
            <a:r>
              <a:rPr lang="zh-CN" altLang="en-US" sz="2000" b="1" dirty="0" smtClean="0">
                <a:solidFill>
                  <a:schemeClr val="bg1"/>
                </a:solidFill>
                <a:latin typeface="微软雅黑" panose="020B0503020204020204" pitchFamily="34" charset="-122"/>
                <a:ea typeface="微软雅黑" panose="020B0503020204020204" pitchFamily="34" charset="-122"/>
              </a:rPr>
              <a:t>、用户名：学生学号；</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None/>
            </a:pPr>
            <a:r>
              <a:rPr lang="en-US" altLang="zh-CN" sz="2000" b="1" dirty="0" smtClean="0">
                <a:solidFill>
                  <a:schemeClr val="bg1"/>
                </a:solidFill>
                <a:latin typeface="微软雅黑" panose="020B0503020204020204" pitchFamily="34" charset="-122"/>
                <a:ea typeface="微软雅黑" panose="020B0503020204020204" pitchFamily="34" charset="-122"/>
              </a:rPr>
              <a:t>2</a:t>
            </a:r>
            <a:r>
              <a:rPr lang="zh-CN" altLang="en-US" sz="2000" b="1" dirty="0" smtClean="0">
                <a:solidFill>
                  <a:schemeClr val="bg1"/>
                </a:solidFill>
                <a:latin typeface="微软雅黑" panose="020B0503020204020204" pitchFamily="34" charset="-122"/>
                <a:ea typeface="微软雅黑" panose="020B0503020204020204" pitchFamily="34" charset="-122"/>
              </a:rPr>
              <a:t>、新生的密码：身份证号后</a:t>
            </a:r>
            <a:r>
              <a:rPr lang="en-US" altLang="zh-CN" sz="2000" b="1" dirty="0" smtClean="0">
                <a:solidFill>
                  <a:schemeClr val="bg1"/>
                </a:solidFill>
                <a:latin typeface="微软雅黑" panose="020B0503020204020204" pitchFamily="34" charset="-122"/>
                <a:ea typeface="微软雅黑" panose="020B0503020204020204" pitchFamily="34" charset="-122"/>
              </a:rPr>
              <a:t>6</a:t>
            </a:r>
            <a:r>
              <a:rPr lang="zh-CN" altLang="en-US" sz="2000" b="1" dirty="0" smtClean="0">
                <a:solidFill>
                  <a:schemeClr val="bg1"/>
                </a:solidFill>
                <a:latin typeface="微软雅黑" panose="020B0503020204020204" pitchFamily="34" charset="-122"/>
                <a:ea typeface="微软雅黑" panose="020B0503020204020204" pitchFamily="34" charset="-122"/>
              </a:rPr>
              <a:t>位；</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None/>
            </a:pPr>
            <a:r>
              <a:rPr lang="en-US" altLang="zh-CN" sz="2000" b="1" dirty="0" smtClean="0">
                <a:solidFill>
                  <a:schemeClr val="bg1"/>
                </a:solidFill>
                <a:latin typeface="微软雅黑" panose="020B0503020204020204" pitchFamily="34" charset="-122"/>
                <a:ea typeface="微软雅黑" panose="020B0503020204020204" pitchFamily="34" charset="-122"/>
              </a:rPr>
              <a:t>3</a:t>
            </a:r>
            <a:r>
              <a:rPr lang="zh-CN" altLang="en-US" sz="2000" b="1" dirty="0" smtClean="0">
                <a:solidFill>
                  <a:schemeClr val="bg1"/>
                </a:solidFill>
                <a:latin typeface="微软雅黑" panose="020B0503020204020204" pitchFamily="34" charset="-122"/>
                <a:ea typeface="微软雅黑" panose="020B0503020204020204" pitchFamily="34" charset="-122"/>
              </a:rPr>
              <a:t>、注意事项：</a:t>
            </a:r>
            <a:r>
              <a:rPr lang="zh-CN" altLang="zh-CN" sz="2000" b="1" dirty="0" smtClean="0">
                <a:solidFill>
                  <a:schemeClr val="bg1"/>
                </a:solidFill>
                <a:latin typeface="微软雅黑" panose="020B0503020204020204" pitchFamily="34" charset="-122"/>
                <a:ea typeface="微软雅黑" panose="020B0503020204020204" pitchFamily="34" charset="-122"/>
              </a:rPr>
              <a:t>输入用户名及密码</a:t>
            </a:r>
            <a:r>
              <a:rPr lang="zh-CN" altLang="en-US" sz="2000" b="1" dirty="0">
                <a:solidFill>
                  <a:schemeClr val="bg1"/>
                </a:solidFill>
                <a:latin typeface="微软雅黑" panose="020B0503020204020204" pitchFamily="34" charset="-122"/>
                <a:ea typeface="微软雅黑" panose="020B0503020204020204" pitchFamily="34" charset="-122"/>
              </a:rPr>
              <a:t>（</a:t>
            </a:r>
            <a:r>
              <a:rPr lang="zh-CN" altLang="zh-CN" sz="2000" b="1" dirty="0" smtClean="0">
                <a:solidFill>
                  <a:schemeClr val="bg1"/>
                </a:solidFill>
                <a:latin typeface="微软雅黑" panose="020B0503020204020204" pitchFamily="34" charset="-122"/>
                <a:ea typeface="微软雅黑" panose="020B0503020204020204" pitchFamily="34" charset="-122"/>
              </a:rPr>
              <a:t>如密码遗忘请到所在学院查询</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zh-CN" altLang="zh-CN" sz="2000" b="1" dirty="0" smtClean="0">
                <a:solidFill>
                  <a:schemeClr val="bg1"/>
                </a:solidFill>
                <a:latin typeface="微软雅黑" panose="020B0503020204020204" pitchFamily="34" charset="-122"/>
                <a:ea typeface="微软雅黑" panose="020B0503020204020204" pitchFamily="34" charset="-122"/>
              </a:rPr>
              <a:t>，选择“学生”角色，按“登录”。</a:t>
            </a:r>
            <a:r>
              <a:rPr lang="zh-CN" altLang="en-US" sz="2000" b="1" dirty="0">
                <a:solidFill>
                  <a:srgbClr val="FFFF00"/>
                </a:solidFill>
                <a:latin typeface="微软雅黑" panose="020B0503020204020204" pitchFamily="34" charset="-122"/>
                <a:ea typeface="微软雅黑" panose="020B0503020204020204" pitchFamily="34" charset="-122"/>
              </a:rPr>
              <a:t>（</a:t>
            </a:r>
            <a:r>
              <a:rPr lang="zh-CN" altLang="zh-CN" sz="2000" b="1" dirty="0" smtClean="0">
                <a:solidFill>
                  <a:srgbClr val="FFFF00"/>
                </a:solidFill>
                <a:latin typeface="微软雅黑" panose="020B0503020204020204" pitchFamily="34" charset="-122"/>
                <a:ea typeface="微软雅黑" panose="020B0503020204020204" pitchFamily="34" charset="-122"/>
              </a:rPr>
              <a:t>选课结束后，各位同学不要忘记关闭所有开启的窗口，以防造成不良后果！</a:t>
            </a:r>
            <a:r>
              <a:rPr lang="zh-CN" altLang="en-US" sz="2000" b="1" dirty="0" smtClean="0">
                <a:solidFill>
                  <a:srgbClr val="FFFF00"/>
                </a:solidFill>
                <a:latin typeface="微软雅黑" panose="020B0503020204020204" pitchFamily="34" charset="-122"/>
                <a:ea typeface="微软雅黑" panose="020B0503020204020204" pitchFamily="34" charset="-122"/>
              </a:rPr>
              <a:t>）</a:t>
            </a:r>
            <a:endParaRPr lang="en-US" altLang="zh-CN" sz="2000" b="1" dirty="0" smtClean="0">
              <a:solidFill>
                <a:srgbClr val="FFFF00"/>
              </a:solidFill>
              <a:latin typeface="微软雅黑" panose="020B0503020204020204" pitchFamily="34" charset="-122"/>
              <a:ea typeface="微软雅黑" panose="020B0503020204020204" pitchFamily="34" charset="-122"/>
            </a:endParaRPr>
          </a:p>
          <a:p>
            <a:pPr marL="0" indent="0">
              <a:lnSpc>
                <a:spcPct val="130000"/>
              </a:lnSpc>
              <a:buNone/>
            </a:pPr>
            <a:r>
              <a:rPr lang="zh-CN" altLang="en-US" sz="2400" b="1" dirty="0">
                <a:solidFill>
                  <a:srgbClr val="FFFF00"/>
                </a:solidFill>
                <a:latin typeface="微软雅黑" panose="020B0503020204020204" pitchFamily="34" charset="-122"/>
                <a:ea typeface="微软雅黑" panose="020B0503020204020204" pitchFamily="34" charset="-122"/>
              </a:rPr>
              <a:t>选课网址：</a:t>
            </a:r>
            <a:endParaRPr lang="en-US" altLang="zh-CN" sz="2400" b="1" dirty="0">
              <a:solidFill>
                <a:srgbClr val="FFFF00"/>
              </a:solidFill>
              <a:latin typeface="微软雅黑" panose="020B0503020204020204" pitchFamily="34" charset="-122"/>
              <a:ea typeface="微软雅黑" panose="020B0503020204020204" pitchFamily="34" charset="-122"/>
            </a:endParaRPr>
          </a:p>
          <a:p>
            <a:pPr>
              <a:buNone/>
            </a:pPr>
            <a:r>
              <a:rPr lang="en-US" altLang="zh-CN" sz="2400" b="1" dirty="0" smtClean="0">
                <a:solidFill>
                  <a:srgbClr val="E7E6E6"/>
                </a:solidFill>
              </a:rPr>
              <a:t>           </a:t>
            </a:r>
            <a:r>
              <a:rPr lang="zh-CN" altLang="zh-CN" sz="2400" b="1" dirty="0" smtClean="0">
                <a:solidFill>
                  <a:srgbClr val="E7E6E6"/>
                </a:solidFill>
              </a:rPr>
              <a:t>通过</a:t>
            </a:r>
            <a:r>
              <a:rPr lang="zh-CN" altLang="zh-CN" sz="2400" b="1" dirty="0">
                <a:solidFill>
                  <a:srgbClr val="E7E6E6"/>
                </a:solidFill>
              </a:rPr>
              <a:t>学校主页（</a:t>
            </a:r>
            <a:r>
              <a:rPr lang="en-US" altLang="zh-CN" sz="2400" b="1" dirty="0">
                <a:solidFill>
                  <a:srgbClr val="E7E6E6"/>
                </a:solidFill>
              </a:rPr>
              <a:t>www.njupt.edu.cn</a:t>
            </a:r>
            <a:r>
              <a:rPr lang="zh-CN" altLang="zh-CN" sz="2400" b="1" dirty="0">
                <a:solidFill>
                  <a:srgbClr val="E7E6E6"/>
                </a:solidFill>
              </a:rPr>
              <a:t>）</a:t>
            </a:r>
            <a:r>
              <a:rPr lang="en-US" altLang="zh-CN" sz="2400" b="1" dirty="0">
                <a:solidFill>
                  <a:srgbClr val="E7E6E6"/>
                </a:solidFill>
              </a:rPr>
              <a:t>—</a:t>
            </a:r>
            <a:r>
              <a:rPr lang="zh-CN" altLang="zh-CN" sz="2400" b="1" dirty="0">
                <a:solidFill>
                  <a:srgbClr val="E7E6E6"/>
                </a:solidFill>
              </a:rPr>
              <a:t>快速通道</a:t>
            </a:r>
            <a:r>
              <a:rPr lang="en-US" altLang="zh-CN" sz="2400" b="1" dirty="0">
                <a:solidFill>
                  <a:srgbClr val="E7E6E6"/>
                </a:solidFill>
              </a:rPr>
              <a:t>—</a:t>
            </a:r>
            <a:r>
              <a:rPr lang="zh-CN" altLang="zh-CN" sz="2400" b="1" dirty="0">
                <a:solidFill>
                  <a:srgbClr val="E7E6E6"/>
                </a:solidFill>
              </a:rPr>
              <a:t>教务导航</a:t>
            </a:r>
            <a:r>
              <a:rPr lang="en-US" altLang="zh-CN" sz="2400" b="1" dirty="0">
                <a:solidFill>
                  <a:srgbClr val="E7E6E6"/>
                </a:solidFill>
              </a:rPr>
              <a:t>—</a:t>
            </a:r>
            <a:r>
              <a:rPr lang="zh-CN" altLang="zh-CN" sz="2400" b="1" dirty="0">
                <a:solidFill>
                  <a:srgbClr val="E7E6E6"/>
                </a:solidFill>
              </a:rPr>
              <a:t>综合信息服务—教务管理系统，登录选课系统。</a:t>
            </a:r>
          </a:p>
          <a:p>
            <a:pPr>
              <a:lnSpc>
                <a:spcPct val="130000"/>
              </a:lnSpc>
              <a:buFont typeface="Wingdings" panose="05000000000000000000" pitchFamily="2" charset="2"/>
              <a:buNone/>
            </a:pPr>
            <a:endParaRPr lang="zh-CN" altLang="en-US" sz="2400" dirty="0" smtClean="0">
              <a:solidFill>
                <a:srgbClr val="FFFF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51155462"/>
      </p:ext>
    </p:extLst>
  </p:cSld>
  <p:clrMapOvr>
    <a:masterClrMapping/>
  </p:clrMapOvr>
  <p:transition spd="med">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bwMode="auto">
          <a:xfrm>
            <a:off x="2046903" y="339837"/>
            <a:ext cx="8121228" cy="642938"/>
          </a:xfrm>
          <a:ln>
            <a:miter lim="800000"/>
            <a:headEnd/>
            <a:tailEnd/>
          </a:ln>
        </p:spPr>
        <p:txBody>
          <a:bodyPr vert="horz" wrap="square" lIns="91440" tIns="45720" rIns="91440" bIns="45720" numCol="1" anchor="t" anchorCtr="0" compatLnSpc="1">
            <a:prstTxWarp prst="textNoShape">
              <a:avLst/>
            </a:prstTxWarp>
            <a:noAutofit/>
          </a:bodyPr>
          <a:lstStyle/>
          <a:p>
            <a:pPr>
              <a:lnSpc>
                <a:spcPct val="130000"/>
              </a:lnSpc>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选读</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课程  </a:t>
            </a:r>
            <a:r>
              <a:rPr lang="zh-CN" altLang="en-US"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选课介绍</a:t>
            </a:r>
          </a:p>
        </p:txBody>
      </p:sp>
      <p:sp>
        <p:nvSpPr>
          <p:cNvPr id="6" name="矩形 5"/>
          <p:cNvSpPr/>
          <p:nvPr/>
        </p:nvSpPr>
        <p:spPr>
          <a:xfrm>
            <a:off x="0" y="982779"/>
            <a:ext cx="12192000" cy="6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18835958">
            <a:off x="1121040" y="795443"/>
            <a:ext cx="443249" cy="443249"/>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19278167">
            <a:off x="1488628" y="836762"/>
            <a:ext cx="337557" cy="337557"/>
          </a:xfrm>
          <a:prstGeom prst="roundRect">
            <a:avLst>
              <a:gd name="adj" fmla="val 13606"/>
            </a:avLst>
          </a:prstGeom>
          <a:solidFill>
            <a:srgbClr val="FF93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rot="18087302">
            <a:off x="1805839" y="917557"/>
            <a:ext cx="153458" cy="153459"/>
          </a:xfrm>
          <a:prstGeom prst="roundRect">
            <a:avLst>
              <a:gd name="adj" fmla="val 13606"/>
            </a:avLst>
          </a:prstGeom>
          <a:solidFill>
            <a:srgbClr val="2E75B6"/>
          </a:solidFill>
          <a:ln w="28575">
            <a:solidFill>
              <a:schemeClr val="bg1"/>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630189" y="500727"/>
            <a:ext cx="45719" cy="36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3"/>
          <p:cNvSpPr txBox="1">
            <a:spLocks noChangeArrowheads="1"/>
          </p:cNvSpPr>
          <p:nvPr/>
        </p:nvSpPr>
        <p:spPr bwMode="auto">
          <a:xfrm>
            <a:off x="1420161" y="1521896"/>
            <a:ext cx="9271067" cy="145840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2400" b="1" dirty="0">
                <a:solidFill>
                  <a:srgbClr val="FFFF00"/>
                </a:solidFill>
                <a:latin typeface="微软雅黑" panose="020B0503020204020204" pitchFamily="34" charset="-122"/>
                <a:ea typeface="微软雅黑" panose="020B0503020204020204" pitchFamily="34" charset="-122"/>
              </a:rPr>
              <a:t>学生选课</a:t>
            </a:r>
            <a:r>
              <a:rPr lang="zh-CN" altLang="en-US" sz="2400" b="1" dirty="0" smtClean="0">
                <a:solidFill>
                  <a:srgbClr val="FFFF00"/>
                </a:solidFill>
                <a:latin typeface="微软雅黑" panose="020B0503020204020204" pitchFamily="34" charset="-122"/>
                <a:ea typeface="微软雅黑" panose="020B0503020204020204" pitchFamily="34" charset="-122"/>
              </a:rPr>
              <a:t>：</a:t>
            </a:r>
            <a:endParaRPr lang="en-US" altLang="zh-CN" sz="2400" b="1" dirty="0" smtClean="0">
              <a:solidFill>
                <a:srgbClr val="FFFF00"/>
              </a:solidFill>
              <a:latin typeface="微软雅黑" panose="020B0503020204020204" pitchFamily="34" charset="-122"/>
              <a:ea typeface="微软雅黑" panose="020B0503020204020204" pitchFamily="34" charset="-122"/>
            </a:endParaRPr>
          </a:p>
          <a:p>
            <a:pPr marL="0" indent="0">
              <a:lnSpc>
                <a:spcPct val="130000"/>
              </a:lnSpc>
              <a:buNone/>
            </a:pPr>
            <a:r>
              <a:rPr lang="zh-CN" altLang="en-US" sz="1600" b="1" dirty="0" smtClean="0">
                <a:solidFill>
                  <a:schemeClr val="bg1"/>
                </a:solidFill>
                <a:latin typeface="微软雅黑" panose="020B0503020204020204" pitchFamily="34" charset="-122"/>
                <a:ea typeface="微软雅黑" panose="020B0503020204020204" pitchFamily="34" charset="-122"/>
              </a:rPr>
              <a:t>点击</a:t>
            </a:r>
            <a:r>
              <a:rPr lang="zh-CN" altLang="en-US" sz="1600" b="1" dirty="0">
                <a:solidFill>
                  <a:schemeClr val="bg1"/>
                </a:solidFill>
                <a:latin typeface="微软雅黑" panose="020B0503020204020204" pitchFamily="34" charset="-122"/>
                <a:ea typeface="微软雅黑" panose="020B0503020204020204" pitchFamily="34" charset="-122"/>
              </a:rPr>
              <a:t>“网上选课”</a:t>
            </a:r>
            <a:r>
              <a:rPr lang="en-US" altLang="zh-CN" sz="1600" b="1" dirty="0">
                <a:solidFill>
                  <a:schemeClr val="bg1"/>
                </a:solidFill>
                <a:latin typeface="微软雅黑" panose="020B0503020204020204" pitchFamily="34" charset="-122"/>
                <a:ea typeface="微软雅黑" panose="020B0503020204020204" pitchFamily="34" charset="-122"/>
              </a:rPr>
              <a:t>-&gt;“</a:t>
            </a:r>
            <a:r>
              <a:rPr lang="zh-CN" altLang="en-US" sz="1600" b="1" dirty="0">
                <a:solidFill>
                  <a:srgbClr val="FFFF00"/>
                </a:solidFill>
                <a:latin typeface="微软雅黑" panose="020B0503020204020204" pitchFamily="34" charset="-122"/>
                <a:ea typeface="微软雅黑" panose="020B0503020204020204" pitchFamily="34" charset="-122"/>
              </a:rPr>
              <a:t>学生选课</a:t>
            </a:r>
            <a:r>
              <a:rPr lang="zh-CN" altLang="en-US" sz="1600" b="1" dirty="0" smtClean="0">
                <a:solidFill>
                  <a:srgbClr val="FFFF00"/>
                </a:solidFill>
                <a:latin typeface="微软雅黑" panose="020B0503020204020204" pitchFamily="34" charset="-122"/>
                <a:ea typeface="微软雅黑" panose="020B0503020204020204" pitchFamily="34" charset="-122"/>
              </a:rPr>
              <a:t>”（全校任选课、体育课选项目）</a:t>
            </a:r>
            <a:r>
              <a:rPr lang="zh-CN" altLang="en-US" sz="1600" b="1" dirty="0" smtClean="0">
                <a:solidFill>
                  <a:schemeClr val="bg1"/>
                </a:solidFill>
                <a:latin typeface="微软雅黑" panose="020B0503020204020204" pitchFamily="34" charset="-122"/>
                <a:ea typeface="微软雅黑" panose="020B0503020204020204" pitchFamily="34" charset="-122"/>
              </a:rPr>
              <a:t>进入</a:t>
            </a:r>
            <a:r>
              <a:rPr lang="zh-CN" altLang="en-US" sz="1600" b="1" dirty="0">
                <a:solidFill>
                  <a:schemeClr val="bg1"/>
                </a:solidFill>
                <a:latin typeface="微软雅黑" panose="020B0503020204020204" pitchFamily="34" charset="-122"/>
                <a:ea typeface="微软雅黑" panose="020B0503020204020204" pitchFamily="34" charset="-122"/>
              </a:rPr>
              <a:t>选课系统</a:t>
            </a:r>
            <a:r>
              <a:rPr lang="zh-CN" altLang="en-US" sz="1600" b="1" dirty="0" smtClean="0">
                <a:solidFill>
                  <a:schemeClr val="bg1"/>
                </a:solidFill>
                <a:latin typeface="微软雅黑" panose="020B0503020204020204" pitchFamily="34" charset="-122"/>
                <a:ea typeface="微软雅黑" panose="020B0503020204020204" pitchFamily="34" charset="-122"/>
              </a:rPr>
              <a:t>。此处</a:t>
            </a:r>
            <a:r>
              <a:rPr lang="zh-CN" altLang="en-US" sz="1600" b="1" dirty="0">
                <a:solidFill>
                  <a:schemeClr val="bg1"/>
                </a:solidFill>
                <a:latin typeface="微软雅黑" panose="020B0503020204020204" pitchFamily="34" charset="-122"/>
                <a:ea typeface="微软雅黑" panose="020B0503020204020204" pitchFamily="34" charset="-122"/>
              </a:rPr>
              <a:t>选课为</a:t>
            </a:r>
            <a:r>
              <a:rPr lang="zh-CN" altLang="en-US" sz="1600" b="1" dirty="0">
                <a:solidFill>
                  <a:srgbClr val="FFFF00"/>
                </a:solidFill>
                <a:latin typeface="微软雅黑" panose="020B0503020204020204" pitchFamily="34" charset="-122"/>
                <a:ea typeface="微软雅黑" panose="020B0503020204020204" pitchFamily="34" charset="-122"/>
              </a:rPr>
              <a:t>限</a:t>
            </a:r>
            <a:r>
              <a:rPr lang="zh-CN" altLang="en-US" sz="1600" b="1" dirty="0" smtClean="0">
                <a:solidFill>
                  <a:srgbClr val="FFFF00"/>
                </a:solidFill>
                <a:latin typeface="微软雅黑" panose="020B0503020204020204" pitchFamily="34" charset="-122"/>
                <a:ea typeface="微软雅黑" panose="020B0503020204020204" pitchFamily="34" charset="-122"/>
              </a:rPr>
              <a:t>选课（全校任选课或体育课选项目）</a:t>
            </a:r>
            <a:r>
              <a:rPr lang="zh-CN" altLang="en-US" sz="1600" b="1" dirty="0" smtClean="0">
                <a:solidFill>
                  <a:schemeClr val="bg1"/>
                </a:solidFill>
                <a:latin typeface="微软雅黑" panose="020B0503020204020204" pitchFamily="34" charset="-122"/>
                <a:ea typeface="微软雅黑" panose="020B0503020204020204" pitchFamily="34" charset="-122"/>
              </a:rPr>
              <a:t>选课模块</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11" name="组合 8"/>
          <p:cNvGrpSpPr>
            <a:grpSpLocks/>
          </p:cNvGrpSpPr>
          <p:nvPr/>
        </p:nvGrpSpPr>
        <p:grpSpPr bwMode="auto">
          <a:xfrm>
            <a:off x="1467576" y="2833541"/>
            <a:ext cx="4851537" cy="3104447"/>
            <a:chOff x="-693372" y="4275705"/>
            <a:chExt cx="8194283" cy="2082253"/>
          </a:xfrm>
        </p:grpSpPr>
        <p:pic>
          <p:nvPicPr>
            <p:cNvPr id="12" name="Picture 2" descr="未命名"/>
            <p:cNvPicPr>
              <a:picLocks noChangeAspect="1" noChangeArrowheads="1"/>
            </p:cNvPicPr>
            <p:nvPr/>
          </p:nvPicPr>
          <p:blipFill>
            <a:blip r:embed="rId2">
              <a:extLst>
                <a:ext uri="{28A0092B-C50C-407E-A947-70E740481C1C}">
                  <a14:useLocalDpi xmlns:a14="http://schemas.microsoft.com/office/drawing/2010/main" xmlns="" val="0"/>
                </a:ext>
              </a:extLst>
            </a:blip>
            <a:srcRect l="980" t="24409"/>
            <a:stretch>
              <a:fillRect/>
            </a:stretch>
          </p:blipFill>
          <p:spPr bwMode="auto">
            <a:xfrm>
              <a:off x="-693372" y="4275705"/>
              <a:ext cx="8122551" cy="1996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椭圆 12"/>
            <p:cNvSpPr/>
            <p:nvPr/>
          </p:nvSpPr>
          <p:spPr>
            <a:xfrm>
              <a:off x="4000329" y="5786326"/>
              <a:ext cx="928726" cy="571632"/>
            </a:xfrm>
            <a:prstGeom prst="ellipse">
              <a:avLst/>
            </a:prstGeom>
            <a:no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4" name="椭圆 13"/>
            <p:cNvSpPr/>
            <p:nvPr/>
          </p:nvSpPr>
          <p:spPr>
            <a:xfrm>
              <a:off x="6572185" y="5786326"/>
              <a:ext cx="928726" cy="571632"/>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pic>
        <p:nvPicPr>
          <p:cNvPr id="7169" name="Picture 1" descr="未命名"/>
          <p:cNvPicPr>
            <a:picLocks noChangeAspect="1" noChangeArrowheads="1"/>
          </p:cNvPicPr>
          <p:nvPr/>
        </p:nvPicPr>
        <p:blipFill>
          <a:blip r:embed="rId3"/>
          <a:srcRect/>
          <a:stretch>
            <a:fillRect/>
          </a:stretch>
        </p:blipFill>
        <p:spPr bwMode="auto">
          <a:xfrm>
            <a:off x="6333068" y="2833500"/>
            <a:ext cx="4323645" cy="2968988"/>
          </a:xfrm>
          <a:prstGeom prst="rect">
            <a:avLst/>
          </a:prstGeom>
          <a:noFill/>
          <a:ln w="9525">
            <a:noFill/>
            <a:miter lim="800000"/>
            <a:headEnd/>
            <a:tailEnd/>
          </a:ln>
        </p:spPr>
      </p:pic>
      <p:sp>
        <p:nvSpPr>
          <p:cNvPr id="15" name="Rectangle 3"/>
          <p:cNvSpPr txBox="1">
            <a:spLocks noChangeArrowheads="1"/>
          </p:cNvSpPr>
          <p:nvPr/>
        </p:nvSpPr>
        <p:spPr bwMode="auto">
          <a:xfrm>
            <a:off x="1414513" y="5836355"/>
            <a:ext cx="9271067" cy="711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600" b="1" dirty="0" smtClean="0">
                <a:solidFill>
                  <a:schemeClr val="bg1"/>
                </a:solidFill>
                <a:latin typeface="微软雅黑" panose="020B0503020204020204" pitchFamily="34" charset="-122"/>
                <a:ea typeface="微软雅黑" panose="020B0503020204020204" pitchFamily="34" charset="-122"/>
              </a:rPr>
              <a:t>点击相关按钮，如本专业本学期开设选修课，系统将显示本专业的选修课程上课信息，如上面左侧图片所示。</a:t>
            </a:r>
          </a:p>
        </p:txBody>
      </p:sp>
    </p:spTree>
    <p:extLst>
      <p:ext uri="{BB962C8B-B14F-4D97-AF65-F5344CB8AC3E}">
        <p14:creationId xmlns:p14="http://schemas.microsoft.com/office/powerpoint/2010/main" xmlns="" val="2159152664"/>
      </p:ext>
    </p:extLst>
  </p:cSld>
  <p:clrMapOvr>
    <a:masterClrMapping/>
  </p:clrMapOvr>
  <p:transition spd="med">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bwMode="auto">
          <a:xfrm>
            <a:off x="2046903" y="339837"/>
            <a:ext cx="8121228" cy="642938"/>
          </a:xfrm>
          <a:ln>
            <a:miter lim="800000"/>
            <a:headEnd/>
            <a:tailEnd/>
          </a:ln>
        </p:spPr>
        <p:txBody>
          <a:bodyPr vert="horz" wrap="square" lIns="91440" tIns="45720" rIns="91440" bIns="45720" numCol="1" anchor="t" anchorCtr="0" compatLnSpc="1">
            <a:prstTxWarp prst="textNoShape">
              <a:avLst/>
            </a:prstTxWarp>
            <a:noAutofit/>
          </a:bodyPr>
          <a:lstStyle/>
          <a:p>
            <a:pPr>
              <a:lnSpc>
                <a:spcPct val="130000"/>
              </a:lnSpc>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选读</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课程  </a:t>
            </a:r>
            <a:r>
              <a:rPr lang="zh-CN" altLang="en-US"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选课介绍</a:t>
            </a:r>
          </a:p>
        </p:txBody>
      </p:sp>
      <p:sp>
        <p:nvSpPr>
          <p:cNvPr id="6" name="矩形 5"/>
          <p:cNvSpPr/>
          <p:nvPr/>
        </p:nvSpPr>
        <p:spPr>
          <a:xfrm>
            <a:off x="0" y="982779"/>
            <a:ext cx="12192000" cy="6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rot="18835958">
            <a:off x="1121040" y="795443"/>
            <a:ext cx="443249" cy="443249"/>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rot="19278167">
            <a:off x="1488628" y="836762"/>
            <a:ext cx="337557" cy="337557"/>
          </a:xfrm>
          <a:prstGeom prst="roundRect">
            <a:avLst>
              <a:gd name="adj" fmla="val 13606"/>
            </a:avLst>
          </a:prstGeom>
          <a:solidFill>
            <a:srgbClr val="FF93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圆角矩形 8"/>
          <p:cNvSpPr/>
          <p:nvPr/>
        </p:nvSpPr>
        <p:spPr>
          <a:xfrm rot="18087302">
            <a:off x="1805839" y="917557"/>
            <a:ext cx="153458" cy="153459"/>
          </a:xfrm>
          <a:prstGeom prst="roundRect">
            <a:avLst>
              <a:gd name="adj" fmla="val 13606"/>
            </a:avLst>
          </a:prstGeom>
          <a:solidFill>
            <a:srgbClr val="2E75B6"/>
          </a:solidFill>
          <a:ln w="28575">
            <a:solidFill>
              <a:schemeClr val="bg1"/>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630189" y="500727"/>
            <a:ext cx="45719" cy="36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Rectangle 3"/>
          <p:cNvSpPr txBox="1">
            <a:spLocks noChangeArrowheads="1"/>
          </p:cNvSpPr>
          <p:nvPr/>
        </p:nvSpPr>
        <p:spPr bwMode="auto">
          <a:xfrm>
            <a:off x="1029276" y="1544923"/>
            <a:ext cx="9858861" cy="504212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None/>
            </a:pPr>
            <a:r>
              <a:rPr lang="zh-CN" altLang="en-US" sz="2400" b="1" dirty="0" smtClean="0">
                <a:solidFill>
                  <a:srgbClr val="FFFF00"/>
                </a:solidFill>
                <a:latin typeface="微软雅黑" panose="020B0503020204020204" pitchFamily="34" charset="-122"/>
                <a:ea typeface="微软雅黑" panose="020B0503020204020204" pitchFamily="34" charset="-122"/>
              </a:rPr>
              <a:t>三、网上</a:t>
            </a:r>
            <a:r>
              <a:rPr lang="zh-CN" altLang="en-US" sz="2400" b="1" dirty="0">
                <a:solidFill>
                  <a:srgbClr val="FFFF00"/>
                </a:solidFill>
                <a:latin typeface="微软雅黑" panose="020B0503020204020204" pitchFamily="34" charset="-122"/>
                <a:ea typeface="微软雅黑" panose="020B0503020204020204" pitchFamily="34" charset="-122"/>
              </a:rPr>
              <a:t>选用教材及教材</a:t>
            </a:r>
            <a:r>
              <a:rPr lang="zh-CN" altLang="en-US" sz="2400" b="1" dirty="0" smtClean="0">
                <a:solidFill>
                  <a:srgbClr val="FFFF00"/>
                </a:solidFill>
                <a:latin typeface="微软雅黑" panose="020B0503020204020204" pitchFamily="34" charset="-122"/>
                <a:ea typeface="微软雅黑" panose="020B0503020204020204" pitchFamily="34" charset="-122"/>
              </a:rPr>
              <a:t>发行：</a:t>
            </a:r>
            <a:endParaRPr lang="en-US" altLang="zh-CN" sz="2400" b="1" dirty="0" smtClean="0">
              <a:solidFill>
                <a:srgbClr val="FFFF00"/>
              </a:solidFill>
              <a:latin typeface="微软雅黑" panose="020B0503020204020204" pitchFamily="34" charset="-122"/>
              <a:ea typeface="微软雅黑" panose="020B0503020204020204" pitchFamily="34" charset="-122"/>
            </a:endParaRPr>
          </a:p>
          <a:p>
            <a:pPr marL="0" indent="0" algn="just">
              <a:lnSpc>
                <a:spcPct val="130000"/>
              </a:lnSpc>
              <a:buNone/>
            </a:pPr>
            <a:r>
              <a:rPr lang="en-US" altLang="zh-CN" sz="2000" b="1" dirty="0">
                <a:solidFill>
                  <a:prstClr val="white"/>
                </a:solidFill>
                <a:latin typeface="微软雅黑" panose="020B0503020204020204" pitchFamily="34" charset="-122"/>
                <a:ea typeface="微软雅黑" panose="020B0503020204020204" pitchFamily="34" charset="-122"/>
              </a:rPr>
              <a:t>1.</a:t>
            </a:r>
            <a:r>
              <a:rPr lang="zh-CN" altLang="en-US" sz="2000" b="1" dirty="0">
                <a:solidFill>
                  <a:prstClr val="white"/>
                </a:solidFill>
                <a:latin typeface="微软雅黑" panose="020B0503020204020204" pitchFamily="34" charset="-122"/>
                <a:ea typeface="微软雅黑" panose="020B0503020204020204" pitchFamily="34" charset="-122"/>
              </a:rPr>
              <a:t>选教材网址：通过学校主页（</a:t>
            </a:r>
            <a:r>
              <a:rPr lang="en-US" altLang="zh-CN" sz="2000" b="1" dirty="0">
                <a:solidFill>
                  <a:prstClr val="white"/>
                </a:solidFill>
                <a:latin typeface="微软雅黑" panose="020B0503020204020204" pitchFamily="34" charset="-122"/>
                <a:ea typeface="微软雅黑" panose="020B0503020204020204" pitchFamily="34" charset="-122"/>
              </a:rPr>
              <a:t>www.njupt.edu.cn</a:t>
            </a:r>
            <a:r>
              <a:rPr lang="zh-CN" altLang="en-US" sz="2000" b="1" dirty="0">
                <a:solidFill>
                  <a:prstClr val="white"/>
                </a:solidFill>
                <a:latin typeface="微软雅黑" panose="020B0503020204020204" pitchFamily="34" charset="-122"/>
                <a:ea typeface="微软雅黑" panose="020B0503020204020204" pitchFamily="34" charset="-122"/>
              </a:rPr>
              <a:t>）</a:t>
            </a:r>
            <a:r>
              <a:rPr lang="en-US" altLang="zh-CN" sz="2000" b="1" dirty="0">
                <a:solidFill>
                  <a:prstClr val="white"/>
                </a:solidFill>
                <a:latin typeface="微软雅黑" panose="020B0503020204020204" pitchFamily="34" charset="-122"/>
                <a:ea typeface="微软雅黑" panose="020B0503020204020204" pitchFamily="34" charset="-122"/>
              </a:rPr>
              <a:t>-</a:t>
            </a:r>
            <a:r>
              <a:rPr lang="zh-CN" altLang="en-US" sz="2000" b="1" dirty="0">
                <a:solidFill>
                  <a:prstClr val="white"/>
                </a:solidFill>
                <a:latin typeface="微软雅黑" panose="020B0503020204020204" pitchFamily="34" charset="-122"/>
                <a:ea typeface="微软雅黑" panose="020B0503020204020204" pitchFamily="34" charset="-122"/>
              </a:rPr>
              <a:t>快速通道</a:t>
            </a:r>
            <a:r>
              <a:rPr lang="en-US" altLang="zh-CN" sz="2000" b="1" dirty="0">
                <a:solidFill>
                  <a:prstClr val="white"/>
                </a:solidFill>
                <a:latin typeface="微软雅黑" panose="020B0503020204020204" pitchFamily="34" charset="-122"/>
                <a:ea typeface="微软雅黑" panose="020B0503020204020204" pitchFamily="34" charset="-122"/>
              </a:rPr>
              <a:t>-</a:t>
            </a:r>
            <a:r>
              <a:rPr lang="zh-CN" altLang="en-US" sz="2000" b="1" dirty="0">
                <a:solidFill>
                  <a:prstClr val="white"/>
                </a:solidFill>
                <a:latin typeface="微软雅黑" panose="020B0503020204020204" pitchFamily="34" charset="-122"/>
                <a:ea typeface="微软雅黑" panose="020B0503020204020204" pitchFamily="34" charset="-122"/>
              </a:rPr>
              <a:t>教务导航</a:t>
            </a:r>
            <a:r>
              <a:rPr lang="en-US" altLang="zh-CN" sz="2000" b="1" dirty="0">
                <a:solidFill>
                  <a:prstClr val="white"/>
                </a:solidFill>
                <a:latin typeface="微软雅黑" panose="020B0503020204020204" pitchFamily="34" charset="-122"/>
                <a:ea typeface="微软雅黑" panose="020B0503020204020204" pitchFamily="34" charset="-122"/>
              </a:rPr>
              <a:t>-</a:t>
            </a:r>
            <a:r>
              <a:rPr lang="zh-CN" altLang="en-US" sz="2000" b="1" dirty="0">
                <a:solidFill>
                  <a:prstClr val="white"/>
                </a:solidFill>
                <a:latin typeface="微软雅黑" panose="020B0503020204020204" pitchFamily="34" charset="-122"/>
                <a:ea typeface="微软雅黑" panose="020B0503020204020204" pitchFamily="34" charset="-122"/>
              </a:rPr>
              <a:t>网上选课，登录选教材系统。</a:t>
            </a:r>
          </a:p>
          <a:p>
            <a:pPr marL="0" indent="0" algn="just">
              <a:lnSpc>
                <a:spcPct val="130000"/>
              </a:lnSpc>
              <a:buNone/>
            </a:pPr>
            <a:r>
              <a:rPr lang="en-US" altLang="zh-CN" sz="2000" b="1" dirty="0">
                <a:solidFill>
                  <a:prstClr val="white"/>
                </a:solidFill>
                <a:latin typeface="微软雅黑" panose="020B0503020204020204" pitchFamily="34" charset="-122"/>
                <a:ea typeface="微软雅黑" panose="020B0503020204020204" pitchFamily="34" charset="-122"/>
              </a:rPr>
              <a:t>2.</a:t>
            </a:r>
            <a:r>
              <a:rPr lang="zh-CN" altLang="en-US" sz="2000" b="1" dirty="0">
                <a:solidFill>
                  <a:prstClr val="white"/>
                </a:solidFill>
                <a:latin typeface="微软雅黑" panose="020B0503020204020204" pitchFamily="34" charset="-122"/>
                <a:ea typeface="微软雅黑" panose="020B0503020204020204" pitchFamily="34" charset="-122"/>
              </a:rPr>
              <a:t>必修课：学生可以选择必修课是否选用教材，</a:t>
            </a:r>
            <a:r>
              <a:rPr lang="zh-CN" altLang="en-US" sz="2000" b="1" dirty="0">
                <a:solidFill>
                  <a:srgbClr val="FFFF00"/>
                </a:solidFill>
                <a:latin typeface="微软雅黑" panose="020B0503020204020204" pitchFamily="34" charset="-122"/>
                <a:ea typeface="微软雅黑" panose="020B0503020204020204" pitchFamily="34" charset="-122"/>
              </a:rPr>
              <a:t>具体路径为：选课系统</a:t>
            </a:r>
            <a:r>
              <a:rPr lang="en-US" altLang="zh-CN" sz="2000" b="1" dirty="0">
                <a:solidFill>
                  <a:srgbClr val="FFFF00"/>
                </a:solidFill>
                <a:latin typeface="微软雅黑" panose="020B0503020204020204" pitchFamily="34" charset="-122"/>
                <a:ea typeface="微软雅黑" panose="020B0503020204020204" pitchFamily="34" charset="-122"/>
              </a:rPr>
              <a:t>—</a:t>
            </a:r>
            <a:r>
              <a:rPr lang="zh-CN" altLang="en-US" sz="2000" b="1" dirty="0">
                <a:solidFill>
                  <a:srgbClr val="FFFF00"/>
                </a:solidFill>
                <a:latin typeface="微软雅黑" panose="020B0503020204020204" pitchFamily="34" charset="-122"/>
                <a:ea typeface="微软雅黑" panose="020B0503020204020204" pitchFamily="34" charset="-122"/>
              </a:rPr>
              <a:t>网上选课</a:t>
            </a:r>
            <a:r>
              <a:rPr lang="en-US" altLang="zh-CN" sz="2000" b="1" dirty="0">
                <a:solidFill>
                  <a:srgbClr val="FFFF00"/>
                </a:solidFill>
                <a:latin typeface="微软雅黑" panose="020B0503020204020204" pitchFamily="34" charset="-122"/>
                <a:ea typeface="微软雅黑" panose="020B0503020204020204" pitchFamily="34" charset="-122"/>
              </a:rPr>
              <a:t>—</a:t>
            </a:r>
            <a:r>
              <a:rPr lang="zh-CN" altLang="en-US" sz="2000" b="1" dirty="0">
                <a:solidFill>
                  <a:srgbClr val="FFFF00"/>
                </a:solidFill>
                <a:latin typeface="微软雅黑" panose="020B0503020204020204" pitchFamily="34" charset="-122"/>
                <a:ea typeface="微软雅黑" panose="020B0503020204020204" pitchFamily="34" charset="-122"/>
              </a:rPr>
              <a:t>学生预订教材。</a:t>
            </a:r>
            <a:r>
              <a:rPr lang="zh-CN" altLang="en-US" sz="2000" b="1" dirty="0">
                <a:solidFill>
                  <a:prstClr val="white"/>
                </a:solidFill>
                <a:latin typeface="微软雅黑" panose="020B0503020204020204" pitchFamily="34" charset="-122"/>
                <a:ea typeface="微软雅黑" panose="020B0503020204020204" pitchFamily="34" charset="-122"/>
              </a:rPr>
              <a:t>所有必修课教材由系统默认选用，如果不需要教材请选择“删除”，该课程教材信息会变动到“未选列表”中，完成选用程序后，点击“提交”。</a:t>
            </a:r>
          </a:p>
          <a:p>
            <a:pPr marL="0" indent="0" algn="just">
              <a:lnSpc>
                <a:spcPct val="130000"/>
              </a:lnSpc>
              <a:buNone/>
            </a:pPr>
            <a:r>
              <a:rPr lang="en-US" altLang="zh-CN" sz="2000" b="1" dirty="0">
                <a:solidFill>
                  <a:prstClr val="white"/>
                </a:solidFill>
                <a:latin typeface="微软雅黑" panose="020B0503020204020204" pitchFamily="34" charset="-122"/>
                <a:ea typeface="微软雅黑" panose="020B0503020204020204" pitchFamily="34" charset="-122"/>
              </a:rPr>
              <a:t>3.</a:t>
            </a:r>
            <a:r>
              <a:rPr lang="zh-CN" altLang="en-US" sz="2000" b="1" dirty="0">
                <a:solidFill>
                  <a:prstClr val="white"/>
                </a:solidFill>
                <a:latin typeface="微软雅黑" panose="020B0503020204020204" pitchFamily="34" charset="-122"/>
                <a:ea typeface="微软雅黑" panose="020B0503020204020204" pitchFamily="34" charset="-122"/>
              </a:rPr>
              <a:t>限选课、任选课和重修课程：学生在进行选课操作时，需选择是否“预订教材”，选择后会生成教材选用信息。</a:t>
            </a:r>
          </a:p>
          <a:p>
            <a:pPr marL="0" indent="0" algn="just">
              <a:lnSpc>
                <a:spcPct val="130000"/>
              </a:lnSpc>
              <a:buNone/>
            </a:pPr>
            <a:r>
              <a:rPr lang="en-US" altLang="zh-CN" sz="2000" b="1" dirty="0">
                <a:solidFill>
                  <a:srgbClr val="FFFF00"/>
                </a:solidFill>
                <a:latin typeface="微软雅黑" panose="020B0503020204020204" pitchFamily="34" charset="-122"/>
                <a:ea typeface="微软雅黑" panose="020B0503020204020204" pitchFamily="34" charset="-122"/>
              </a:rPr>
              <a:t>4.</a:t>
            </a:r>
            <a:r>
              <a:rPr lang="zh-CN" altLang="en-US" sz="2000" b="1" dirty="0">
                <a:solidFill>
                  <a:srgbClr val="FFFF00"/>
                </a:solidFill>
                <a:latin typeface="微软雅黑" panose="020B0503020204020204" pitchFamily="34" charset="-122"/>
                <a:ea typeface="微软雅黑" panose="020B0503020204020204" pitchFamily="34" charset="-122"/>
              </a:rPr>
              <a:t>网上选教材只在学期末开放一次，选用教材时间截止后，不再进行网上教材选用，开学初课程补改选阶段网上选用教材无效。开学后如需选用教材可于开学一周后使用智慧校园卡到教材库零星购买。</a:t>
            </a:r>
          </a:p>
        </p:txBody>
      </p:sp>
    </p:spTree>
    <p:extLst>
      <p:ext uri="{BB962C8B-B14F-4D97-AF65-F5344CB8AC3E}">
        <p14:creationId xmlns:p14="http://schemas.microsoft.com/office/powerpoint/2010/main" xmlns="" val="399082384"/>
      </p:ext>
    </p:extLst>
  </p:cSld>
  <p:clrMapOvr>
    <a:masterClrMapping/>
  </p:clrMapOvr>
  <p:transition spd="med">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35958">
            <a:off x="412241" y="295131"/>
            <a:ext cx="725236" cy="725236"/>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1374978" y="348518"/>
            <a:ext cx="2646878" cy="584775"/>
          </a:xfrm>
          <a:prstGeom prst="rect">
            <a:avLst/>
          </a:prstGeom>
        </p:spPr>
        <p:txBody>
          <a:bodyPr wrap="none">
            <a:spAutoFit/>
          </a:bodyPr>
          <a:lstStyle/>
          <a:p>
            <a:r>
              <a:rPr lang="zh-CN" altLang="en-US" sz="3200" b="1" kern="1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四、成绩</a:t>
            </a:r>
            <a:r>
              <a:rPr lang="zh-CN" altLang="en-US" sz="32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管理</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1097280" y="1335243"/>
            <a:ext cx="9253728" cy="646331"/>
          </a:xfrm>
          <a:prstGeom prst="rect">
            <a:avLst/>
          </a:prstGeom>
          <a:noFill/>
        </p:spPr>
        <p:txBody>
          <a:bodyPr wrap="square" rtlCol="0">
            <a:spAutoFit/>
          </a:bodyPr>
          <a:lstStyle/>
          <a:p>
            <a:pPr>
              <a:lnSpc>
                <a:spcPct val="150000"/>
              </a:lnSpc>
              <a:spcBef>
                <a:spcPts val="600"/>
              </a:spcBef>
              <a:spcAft>
                <a:spcPts val="600"/>
              </a:spcAft>
            </a:pPr>
            <a:r>
              <a:rPr lang="zh-CN" altLang="en-US" sz="2400" b="1" dirty="0">
                <a:solidFill>
                  <a:srgbClr val="FFC000"/>
                </a:solidFill>
                <a:latin typeface="微软雅黑" panose="020B0503020204020204" pitchFamily="34" charset="-122"/>
                <a:ea typeface="微软雅黑" panose="020B0503020204020204" pitchFamily="34" charset="-122"/>
              </a:rPr>
              <a:t>（一）大学英语分级</a:t>
            </a:r>
            <a:r>
              <a:rPr lang="zh-CN" altLang="en-US" sz="2400" b="1" dirty="0" smtClean="0">
                <a:solidFill>
                  <a:srgbClr val="FFC000"/>
                </a:solidFill>
                <a:latin typeface="微软雅黑" panose="020B0503020204020204" pitchFamily="34" charset="-122"/>
                <a:ea typeface="微软雅黑" panose="020B0503020204020204" pitchFamily="34" charset="-122"/>
              </a:rPr>
              <a:t>教学</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203961" y="2113007"/>
            <a:ext cx="10412307" cy="1052596"/>
          </a:xfrm>
          <a:prstGeom prst="rect">
            <a:avLst/>
          </a:prstGeom>
        </p:spPr>
        <p:txBody>
          <a:bodyPr wrap="square">
            <a:spAutoFit/>
          </a:bodyPr>
          <a:lstStyle/>
          <a:p>
            <a:pPr algn="just">
              <a:lnSpc>
                <a:spcPct val="130000"/>
              </a:lnSpc>
              <a:spcBef>
                <a:spcPts val="600"/>
              </a:spcBef>
              <a:spcAft>
                <a:spcPts val="600"/>
              </a:spcAft>
            </a:pPr>
            <a:r>
              <a:rPr lang="zh-CN" altLang="en-US" sz="1600" b="1" dirty="0">
                <a:solidFill>
                  <a:schemeClr val="bg1"/>
                </a:solidFill>
                <a:latin typeface="微软雅黑" panose="020B0503020204020204" pitchFamily="34" charset="-122"/>
                <a:ea typeface="微软雅黑" panose="020B0503020204020204" pitchFamily="34" charset="-122"/>
              </a:rPr>
              <a:t>１</a:t>
            </a:r>
            <a:r>
              <a:rPr lang="zh-CN" altLang="en-US" sz="1600" b="1" dirty="0" smtClean="0">
                <a:solidFill>
                  <a:schemeClr val="bg1"/>
                </a:solidFill>
                <a:latin typeface="微软雅黑" panose="020B0503020204020204" pitchFamily="34" charset="-122"/>
                <a:ea typeface="微软雅黑" panose="020B0503020204020204" pitchFamily="34" charset="-122"/>
              </a:rPr>
              <a:t>、新生入学后进行英语分级考试，分</a:t>
            </a:r>
            <a:r>
              <a:rPr lang="en-US" altLang="en-US" sz="1600" b="1" dirty="0" smtClean="0">
                <a:solidFill>
                  <a:schemeClr val="bg1"/>
                </a:solidFill>
                <a:latin typeface="微软雅黑" panose="020B0503020204020204" pitchFamily="34" charset="-122"/>
                <a:ea typeface="微软雅黑" panose="020B0503020204020204" pitchFamily="34" charset="-122"/>
              </a:rPr>
              <a:t>A</a:t>
            </a:r>
            <a:r>
              <a:rPr lang="zh-CN" altLang="en-US" sz="1600" b="1" dirty="0" smtClean="0">
                <a:solidFill>
                  <a:schemeClr val="bg1"/>
                </a:solidFill>
                <a:latin typeface="微软雅黑" panose="020B0503020204020204" pitchFamily="34" charset="-122"/>
                <a:ea typeface="微软雅黑" panose="020B0503020204020204" pitchFamily="34" charset="-122"/>
              </a:rPr>
              <a:t>、</a:t>
            </a:r>
            <a:r>
              <a:rPr lang="en-US" altLang="en-US" sz="1600" b="1" dirty="0" smtClean="0">
                <a:solidFill>
                  <a:schemeClr val="bg1"/>
                </a:solidFill>
                <a:latin typeface="微软雅黑" panose="020B0503020204020204" pitchFamily="34" charset="-122"/>
                <a:ea typeface="微软雅黑" panose="020B0503020204020204" pitchFamily="34" charset="-122"/>
              </a:rPr>
              <a:t>B</a:t>
            </a:r>
            <a:r>
              <a:rPr lang="zh-CN" altLang="en-US" sz="1600" b="1" dirty="0" smtClean="0">
                <a:solidFill>
                  <a:schemeClr val="bg1"/>
                </a:solidFill>
                <a:latin typeface="微软雅黑" panose="020B0503020204020204" pitchFamily="34" charset="-122"/>
                <a:ea typeface="微软雅黑" panose="020B0503020204020204" pitchFamily="34" charset="-122"/>
              </a:rPr>
              <a:t>班实施分级教学</a:t>
            </a:r>
            <a:r>
              <a:rPr lang="zh-CN" altLang="en-US" sz="1600" b="1" dirty="0" smtClean="0">
                <a:solidFill>
                  <a:srgbClr val="FFFF00"/>
                </a:solidFill>
                <a:latin typeface="微软雅黑" panose="020B0503020204020204" pitchFamily="34" charset="-122"/>
                <a:ea typeface="微软雅黑" panose="020B0503020204020204" pitchFamily="34" charset="-122"/>
              </a:rPr>
              <a:t>（贝尔英才学院、海外教育学院和外国语学院学生除外）</a:t>
            </a:r>
            <a:r>
              <a:rPr lang="zh-CN" altLang="en-US" sz="1600" b="1" dirty="0" smtClean="0">
                <a:solidFill>
                  <a:schemeClr val="bg1"/>
                </a:solidFill>
                <a:latin typeface="微软雅黑" panose="020B0503020204020204" pitchFamily="34" charset="-122"/>
                <a:ea typeface="微软雅黑" panose="020B0503020204020204" pitchFamily="34" charset="-122"/>
              </a:rPr>
              <a:t>。</a:t>
            </a:r>
            <a:r>
              <a:rPr lang="en-US" altLang="en-US" sz="1600" b="1" dirty="0" smtClean="0">
                <a:solidFill>
                  <a:srgbClr val="FFFF00"/>
                </a:solidFill>
                <a:latin typeface="微软雅黑" panose="020B0503020204020204" pitchFamily="34" charset="-122"/>
                <a:ea typeface="微软雅黑" panose="020B0503020204020204" pitchFamily="34" charset="-122"/>
              </a:rPr>
              <a:t>A</a:t>
            </a:r>
            <a:r>
              <a:rPr lang="zh-CN" altLang="en-US" sz="1600" b="1" dirty="0" smtClean="0">
                <a:solidFill>
                  <a:srgbClr val="FFFF00"/>
                </a:solidFill>
                <a:latin typeface="微软雅黑" panose="020B0503020204020204" pitchFamily="34" charset="-122"/>
                <a:ea typeface="微软雅黑" panose="020B0503020204020204" pitchFamily="34" charset="-122"/>
              </a:rPr>
              <a:t>班英语一级免修</a:t>
            </a:r>
            <a:r>
              <a:rPr lang="zh-CN" altLang="en-US" sz="1600" b="1" dirty="0" smtClean="0">
                <a:solidFill>
                  <a:schemeClr val="bg1"/>
                </a:solidFill>
                <a:latin typeface="微软雅黑" panose="020B0503020204020204" pitchFamily="34" charset="-122"/>
                <a:ea typeface="微软雅黑" panose="020B0503020204020204" pitchFamily="34" charset="-122"/>
              </a:rPr>
              <a:t>，从英语二级开始教学，</a:t>
            </a:r>
            <a:r>
              <a:rPr lang="en-US" altLang="en-US" sz="1600" b="1" dirty="0" smtClean="0">
                <a:solidFill>
                  <a:schemeClr val="bg1"/>
                </a:solidFill>
                <a:latin typeface="微软雅黑" panose="020B0503020204020204" pitchFamily="34" charset="-122"/>
                <a:ea typeface="微软雅黑" panose="020B0503020204020204" pitchFamily="34" charset="-122"/>
              </a:rPr>
              <a:t>B</a:t>
            </a:r>
            <a:r>
              <a:rPr lang="zh-CN" altLang="en-US" sz="1600" b="1" dirty="0" smtClean="0">
                <a:solidFill>
                  <a:schemeClr val="bg1"/>
                </a:solidFill>
                <a:latin typeface="微软雅黑" panose="020B0503020204020204" pitchFamily="34" charset="-122"/>
                <a:ea typeface="微软雅黑" panose="020B0503020204020204" pitchFamily="34" charset="-122"/>
              </a:rPr>
              <a:t>班从英语一级开始教学。</a:t>
            </a:r>
            <a:r>
              <a:rPr lang="zh-CN" altLang="en-US" sz="1600" b="1" dirty="0" smtClean="0">
                <a:solidFill>
                  <a:srgbClr val="FFFF00"/>
                </a:solidFill>
                <a:latin typeface="微软雅黑" panose="020B0503020204020204" pitchFamily="34" charset="-122"/>
                <a:ea typeface="微软雅黑" panose="020B0503020204020204" pitchFamily="34" charset="-122"/>
              </a:rPr>
              <a:t>较高级别的英语课程考试及格者，其低于该级别的英语课程不及格即记为重修成绩</a:t>
            </a:r>
            <a:r>
              <a:rPr lang="en-US" altLang="en-US" sz="1600" b="1" dirty="0" smtClean="0">
                <a:solidFill>
                  <a:srgbClr val="FFFF00"/>
                </a:solidFill>
                <a:latin typeface="微软雅黑" panose="020B0503020204020204" pitchFamily="34" charset="-122"/>
                <a:ea typeface="微软雅黑" panose="020B0503020204020204" pitchFamily="34" charset="-122"/>
              </a:rPr>
              <a:t>60</a:t>
            </a:r>
            <a:r>
              <a:rPr lang="zh-CN" altLang="en-US" sz="1600" b="1" dirty="0" smtClean="0">
                <a:solidFill>
                  <a:srgbClr val="FFFF00"/>
                </a:solidFill>
                <a:latin typeface="微软雅黑" panose="020B0503020204020204" pitchFamily="34" charset="-122"/>
                <a:ea typeface="微软雅黑" panose="020B0503020204020204" pitchFamily="34" charset="-122"/>
              </a:rPr>
              <a:t>分（考试作弊者除外）</a:t>
            </a:r>
            <a:r>
              <a:rPr lang="zh-CN" altLang="en-US" sz="1600" b="1" dirty="0" smtClean="0">
                <a:solidFill>
                  <a:schemeClr val="bg1"/>
                </a:solidFill>
                <a:latin typeface="微软雅黑" panose="020B0503020204020204" pitchFamily="34" charset="-122"/>
                <a:ea typeface="微软雅黑" panose="020B0503020204020204" pitchFamily="34" charset="-122"/>
              </a:rPr>
              <a:t>。</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164561" y="3159594"/>
            <a:ext cx="10383971" cy="1372683"/>
          </a:xfrm>
          <a:prstGeom prst="rect">
            <a:avLst/>
          </a:prstGeom>
        </p:spPr>
        <p:txBody>
          <a:bodyPr wrap="square">
            <a:spAutoFit/>
          </a:bodyPr>
          <a:lstStyle/>
          <a:p>
            <a:pPr algn="just">
              <a:lnSpc>
                <a:spcPct val="130000"/>
              </a:lnSpc>
              <a:spcBef>
                <a:spcPts val="600"/>
              </a:spcBef>
              <a:spcAft>
                <a:spcPts val="600"/>
              </a:spcAft>
            </a:pPr>
            <a:r>
              <a:rPr lang="zh-CN" altLang="en-US" sz="1600" b="1" dirty="0">
                <a:solidFill>
                  <a:schemeClr val="bg1"/>
                </a:solidFill>
                <a:latin typeface="微软雅黑" panose="020B0503020204020204" pitchFamily="34" charset="-122"/>
                <a:ea typeface="微软雅黑" panose="020B0503020204020204" pitchFamily="34" charset="-122"/>
              </a:rPr>
              <a:t>２</a:t>
            </a:r>
            <a:r>
              <a:rPr lang="zh-CN" altLang="en-US" sz="1600" b="1" dirty="0" smtClean="0">
                <a:solidFill>
                  <a:schemeClr val="bg1"/>
                </a:solidFill>
                <a:latin typeface="微软雅黑" panose="020B0503020204020204" pitchFamily="34" charset="-122"/>
                <a:ea typeface="微软雅黑" panose="020B0503020204020204" pitchFamily="34" charset="-122"/>
              </a:rPr>
              <a:t>、</a:t>
            </a:r>
            <a:r>
              <a:rPr lang="en-US" sz="1600" dirty="0" smtClean="0"/>
              <a:t> </a:t>
            </a:r>
            <a:r>
              <a:rPr lang="en-US" altLang="en-US" sz="1600" b="1" dirty="0" smtClean="0">
                <a:solidFill>
                  <a:schemeClr val="bg1"/>
                </a:solidFill>
                <a:latin typeface="微软雅黑" panose="020B0503020204020204" pitchFamily="34" charset="-122"/>
                <a:ea typeface="微软雅黑" panose="020B0503020204020204" pitchFamily="34" charset="-122"/>
              </a:rPr>
              <a:t>B</a:t>
            </a:r>
            <a:r>
              <a:rPr lang="zh-CN" altLang="en-US" sz="1600" b="1" dirty="0" smtClean="0">
                <a:solidFill>
                  <a:schemeClr val="bg1"/>
                </a:solidFill>
                <a:latin typeface="微软雅黑" panose="020B0503020204020204" pitchFamily="34" charset="-122"/>
                <a:ea typeface="微软雅黑" panose="020B0503020204020204" pitchFamily="34" charset="-122"/>
              </a:rPr>
              <a:t>班学生第一学期参加</a:t>
            </a:r>
            <a:r>
              <a:rPr lang="zh-CN" altLang="en-US" sz="1600" b="1" dirty="0" smtClean="0">
                <a:solidFill>
                  <a:srgbClr val="FFFF00"/>
                </a:solidFill>
                <a:latin typeface="微软雅黑" panose="020B0503020204020204" pitchFamily="34" charset="-122"/>
                <a:ea typeface="微软雅黑" panose="020B0503020204020204" pitchFamily="34" charset="-122"/>
              </a:rPr>
              <a:t>全国大学英语四级考试</a:t>
            </a:r>
            <a:r>
              <a:rPr lang="zh-CN" altLang="en-US" sz="1600" b="1" dirty="0" smtClean="0">
                <a:solidFill>
                  <a:schemeClr val="bg1"/>
                </a:solidFill>
                <a:latin typeface="微软雅黑" panose="020B0503020204020204" pitchFamily="34" charset="-122"/>
                <a:ea typeface="微软雅黑" panose="020B0503020204020204" pitchFamily="34" charset="-122"/>
              </a:rPr>
              <a:t>，成绩达</a:t>
            </a:r>
            <a:r>
              <a:rPr lang="en-US" altLang="en-US" sz="1600" b="1" dirty="0" smtClean="0">
                <a:solidFill>
                  <a:schemeClr val="bg1"/>
                </a:solidFill>
                <a:latin typeface="微软雅黑" panose="020B0503020204020204" pitchFamily="34" charset="-122"/>
                <a:ea typeface="微软雅黑" panose="020B0503020204020204" pitchFamily="34" charset="-122"/>
              </a:rPr>
              <a:t>425</a:t>
            </a:r>
            <a:r>
              <a:rPr lang="zh-CN" altLang="en-US" sz="1600" b="1" dirty="0" smtClean="0">
                <a:solidFill>
                  <a:schemeClr val="bg1"/>
                </a:solidFill>
                <a:latin typeface="微软雅黑" panose="020B0503020204020204" pitchFamily="34" charset="-122"/>
                <a:ea typeface="微软雅黑" panose="020B0503020204020204" pitchFamily="34" charset="-122"/>
              </a:rPr>
              <a:t>分，且英语一级考试通过的学生，自愿参加第二学期进行的</a:t>
            </a:r>
            <a:r>
              <a:rPr lang="en-US" altLang="en-US" sz="1600" b="1" dirty="0" smtClean="0">
                <a:solidFill>
                  <a:schemeClr val="bg1"/>
                </a:solidFill>
                <a:latin typeface="微软雅黑" panose="020B0503020204020204" pitchFamily="34" charset="-122"/>
                <a:ea typeface="微软雅黑" panose="020B0503020204020204" pitchFamily="34" charset="-122"/>
              </a:rPr>
              <a:t>B</a:t>
            </a:r>
            <a:r>
              <a:rPr lang="zh-CN" altLang="en-US" sz="1600" b="1" dirty="0" smtClean="0">
                <a:solidFill>
                  <a:schemeClr val="bg1"/>
                </a:solidFill>
                <a:latin typeface="微软雅黑" panose="020B0503020204020204" pitchFamily="34" charset="-122"/>
                <a:ea typeface="微软雅黑" panose="020B0503020204020204" pitchFamily="34" charset="-122"/>
              </a:rPr>
              <a:t>升</a:t>
            </a:r>
            <a:r>
              <a:rPr lang="en-US" altLang="en-US" sz="1600" b="1" dirty="0" smtClean="0">
                <a:solidFill>
                  <a:schemeClr val="bg1"/>
                </a:solidFill>
                <a:latin typeface="微软雅黑" panose="020B0503020204020204" pitchFamily="34" charset="-122"/>
                <a:ea typeface="微软雅黑" panose="020B0503020204020204" pitchFamily="34" charset="-122"/>
              </a:rPr>
              <a:t>A</a:t>
            </a:r>
            <a:r>
              <a:rPr lang="zh-CN" altLang="en-US" sz="1600" b="1" dirty="0" smtClean="0">
                <a:solidFill>
                  <a:schemeClr val="bg1"/>
                </a:solidFill>
                <a:latin typeface="微软雅黑" panose="020B0503020204020204" pitchFamily="34" charset="-122"/>
                <a:ea typeface="微软雅黑" panose="020B0503020204020204" pitchFamily="34" charset="-122"/>
              </a:rPr>
              <a:t>考试（在全国大学英语四级考试成绩出来后进行），成绩达线者，应升入</a:t>
            </a:r>
            <a:r>
              <a:rPr lang="en-US" altLang="en-US" sz="1600" b="1" dirty="0" smtClean="0">
                <a:solidFill>
                  <a:schemeClr val="bg1"/>
                </a:solidFill>
                <a:latin typeface="微软雅黑" panose="020B0503020204020204" pitchFamily="34" charset="-122"/>
                <a:ea typeface="微软雅黑" panose="020B0503020204020204" pitchFamily="34" charset="-122"/>
              </a:rPr>
              <a:t>A</a:t>
            </a:r>
            <a:r>
              <a:rPr lang="zh-CN" altLang="en-US" sz="1600" b="1" dirty="0" smtClean="0">
                <a:solidFill>
                  <a:schemeClr val="bg1"/>
                </a:solidFill>
                <a:latin typeface="微软雅黑" panose="020B0503020204020204" pitchFamily="34" charset="-122"/>
                <a:ea typeface="微软雅黑" panose="020B0503020204020204" pitchFamily="34" charset="-122"/>
              </a:rPr>
              <a:t>班学习英语三级，并</a:t>
            </a:r>
            <a:r>
              <a:rPr lang="zh-CN" altLang="en-US" sz="1600" b="1" dirty="0" smtClean="0">
                <a:solidFill>
                  <a:srgbClr val="FFFF00"/>
                </a:solidFill>
                <a:latin typeface="微软雅黑" panose="020B0503020204020204" pitchFamily="34" charset="-122"/>
                <a:ea typeface="微软雅黑" panose="020B0503020204020204" pitchFamily="34" charset="-122"/>
              </a:rPr>
              <a:t>将英语三级的考试成绩计为英语二级和三级的成绩（成绩记载在第二学期）</a:t>
            </a:r>
            <a:r>
              <a:rPr lang="zh-CN" altLang="en-US" sz="1600" b="1" dirty="0" smtClean="0">
                <a:solidFill>
                  <a:schemeClr val="bg1"/>
                </a:solidFill>
                <a:latin typeface="微软雅黑" panose="020B0503020204020204" pitchFamily="34" charset="-122"/>
                <a:ea typeface="微软雅黑" panose="020B0503020204020204" pitchFamily="34" charset="-122"/>
              </a:rPr>
              <a:t>，取得相应学分。未参加</a:t>
            </a:r>
            <a:r>
              <a:rPr lang="en-US" altLang="en-US" sz="1600" b="1" dirty="0" smtClean="0">
                <a:solidFill>
                  <a:schemeClr val="bg1"/>
                </a:solidFill>
                <a:latin typeface="微软雅黑" panose="020B0503020204020204" pitchFamily="34" charset="-122"/>
                <a:ea typeface="微软雅黑" panose="020B0503020204020204" pitchFamily="34" charset="-122"/>
              </a:rPr>
              <a:t>B</a:t>
            </a:r>
            <a:r>
              <a:rPr lang="zh-CN" altLang="en-US" sz="1600" b="1" dirty="0" smtClean="0">
                <a:solidFill>
                  <a:schemeClr val="bg1"/>
                </a:solidFill>
                <a:latin typeface="微软雅黑" panose="020B0503020204020204" pitchFamily="34" charset="-122"/>
                <a:ea typeface="微软雅黑" panose="020B0503020204020204" pitchFamily="34" charset="-122"/>
              </a:rPr>
              <a:t>升</a:t>
            </a:r>
            <a:r>
              <a:rPr lang="en-US" altLang="en-US" sz="1600" b="1" dirty="0" smtClean="0">
                <a:solidFill>
                  <a:schemeClr val="bg1"/>
                </a:solidFill>
                <a:latin typeface="微软雅黑" panose="020B0503020204020204" pitchFamily="34" charset="-122"/>
                <a:ea typeface="微软雅黑" panose="020B0503020204020204" pitchFamily="34" charset="-122"/>
              </a:rPr>
              <a:t>A</a:t>
            </a:r>
            <a:r>
              <a:rPr lang="zh-CN" altLang="en-US" sz="1600" b="1" dirty="0" smtClean="0">
                <a:solidFill>
                  <a:schemeClr val="bg1"/>
                </a:solidFill>
                <a:latin typeface="微软雅黑" panose="020B0503020204020204" pitchFamily="34" charset="-122"/>
                <a:ea typeface="微软雅黑" panose="020B0503020204020204" pitchFamily="34" charset="-122"/>
              </a:rPr>
              <a:t>考试的学生留在</a:t>
            </a:r>
            <a:r>
              <a:rPr lang="en-US" altLang="en-US" sz="1600" b="1" dirty="0" smtClean="0">
                <a:solidFill>
                  <a:schemeClr val="bg1"/>
                </a:solidFill>
                <a:latin typeface="微软雅黑" panose="020B0503020204020204" pitchFamily="34" charset="-122"/>
                <a:ea typeface="微软雅黑" panose="020B0503020204020204" pitchFamily="34" charset="-122"/>
              </a:rPr>
              <a:t>B</a:t>
            </a:r>
            <a:r>
              <a:rPr lang="zh-CN" altLang="en-US" sz="1600" b="1" dirty="0" smtClean="0">
                <a:solidFill>
                  <a:schemeClr val="bg1"/>
                </a:solidFill>
                <a:latin typeface="微软雅黑" panose="020B0503020204020204" pitchFamily="34" charset="-122"/>
                <a:ea typeface="微软雅黑" panose="020B0503020204020204" pitchFamily="34" charset="-122"/>
              </a:rPr>
              <a:t>班学习。</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243603" y="4453989"/>
            <a:ext cx="10417839" cy="1372683"/>
          </a:xfrm>
          <a:prstGeom prst="rect">
            <a:avLst/>
          </a:prstGeom>
        </p:spPr>
        <p:txBody>
          <a:bodyPr wrap="square">
            <a:spAutoFit/>
          </a:bodyPr>
          <a:lstStyle/>
          <a:p>
            <a:pPr algn="just">
              <a:lnSpc>
                <a:spcPct val="130000"/>
              </a:lnSpc>
              <a:spcBef>
                <a:spcPts val="600"/>
              </a:spcBef>
              <a:spcAft>
                <a:spcPts val="600"/>
              </a:spcAft>
            </a:pPr>
            <a:r>
              <a:rPr lang="zh-CN" altLang="en-US" sz="1600" b="1" dirty="0">
                <a:solidFill>
                  <a:schemeClr val="bg1"/>
                </a:solidFill>
                <a:latin typeface="微软雅黑" panose="020B0503020204020204" pitchFamily="34" charset="-122"/>
                <a:ea typeface="微软雅黑" panose="020B0503020204020204" pitchFamily="34" charset="-122"/>
              </a:rPr>
              <a:t>３</a:t>
            </a:r>
            <a:r>
              <a:rPr lang="zh-CN" altLang="en-US" sz="1600" b="1" dirty="0" smtClean="0">
                <a:solidFill>
                  <a:schemeClr val="bg1"/>
                </a:solidFill>
                <a:latin typeface="微软雅黑" panose="020B0503020204020204" pitchFamily="34" charset="-122"/>
                <a:ea typeface="微软雅黑" panose="020B0503020204020204" pitchFamily="34" charset="-122"/>
              </a:rPr>
              <a:t>、</a:t>
            </a:r>
            <a:r>
              <a:rPr lang="en-US" altLang="en-US" sz="1600" b="1" dirty="0" smtClean="0">
                <a:solidFill>
                  <a:schemeClr val="bg1"/>
                </a:solidFill>
                <a:latin typeface="微软雅黑" panose="020B0503020204020204" pitchFamily="34" charset="-122"/>
                <a:ea typeface="微软雅黑" panose="020B0503020204020204" pitchFamily="34" charset="-122"/>
              </a:rPr>
              <a:t> A</a:t>
            </a:r>
            <a:r>
              <a:rPr lang="zh-CN" altLang="en-US" sz="1600" b="1" dirty="0" smtClean="0">
                <a:solidFill>
                  <a:schemeClr val="bg1"/>
                </a:solidFill>
                <a:latin typeface="微软雅黑" panose="020B0503020204020204" pitchFamily="34" charset="-122"/>
                <a:ea typeface="微软雅黑" panose="020B0503020204020204" pitchFamily="34" charset="-122"/>
              </a:rPr>
              <a:t>班学生大学英语二或大学英语三考试（含补考）未通过者，或第一学期参加</a:t>
            </a:r>
            <a:r>
              <a:rPr lang="zh-CN" altLang="en-US" sz="1600" b="1" dirty="0" smtClean="0">
                <a:solidFill>
                  <a:srgbClr val="FFFF00"/>
                </a:solidFill>
                <a:latin typeface="微软雅黑" panose="020B0503020204020204" pitchFamily="34" charset="-122"/>
                <a:ea typeface="微软雅黑" panose="020B0503020204020204" pitchFamily="34" charset="-122"/>
              </a:rPr>
              <a:t>全国大学英语四级考试</a:t>
            </a:r>
            <a:r>
              <a:rPr lang="zh-CN" altLang="en-US" sz="1600" b="1" dirty="0" smtClean="0">
                <a:solidFill>
                  <a:schemeClr val="bg1"/>
                </a:solidFill>
                <a:latin typeface="微软雅黑" panose="020B0503020204020204" pitchFamily="34" charset="-122"/>
                <a:ea typeface="微软雅黑" panose="020B0503020204020204" pitchFamily="34" charset="-122"/>
              </a:rPr>
              <a:t>成绩未达</a:t>
            </a:r>
            <a:r>
              <a:rPr lang="en-US" altLang="en-US" sz="1600" b="1" dirty="0" smtClean="0">
                <a:solidFill>
                  <a:schemeClr val="bg1"/>
                </a:solidFill>
                <a:latin typeface="微软雅黑" panose="020B0503020204020204" pitchFamily="34" charset="-122"/>
                <a:ea typeface="微软雅黑" panose="020B0503020204020204" pitchFamily="34" charset="-122"/>
              </a:rPr>
              <a:t>425</a:t>
            </a:r>
            <a:r>
              <a:rPr lang="zh-CN" altLang="en-US" sz="1600" b="1" dirty="0" smtClean="0">
                <a:solidFill>
                  <a:schemeClr val="bg1"/>
                </a:solidFill>
                <a:latin typeface="微软雅黑" panose="020B0503020204020204" pitchFamily="34" charset="-122"/>
                <a:ea typeface="微软雅黑" panose="020B0503020204020204" pitchFamily="34" charset="-122"/>
              </a:rPr>
              <a:t>分者，应编入</a:t>
            </a:r>
            <a:r>
              <a:rPr lang="en-US" altLang="en-US" sz="1600" b="1" dirty="0" smtClean="0">
                <a:solidFill>
                  <a:schemeClr val="bg1"/>
                </a:solidFill>
                <a:latin typeface="微软雅黑" panose="020B0503020204020204" pitchFamily="34" charset="-122"/>
                <a:ea typeface="微软雅黑" panose="020B0503020204020204" pitchFamily="34" charset="-122"/>
              </a:rPr>
              <a:t>B</a:t>
            </a:r>
            <a:r>
              <a:rPr lang="zh-CN" altLang="en-US" sz="1600" b="1" dirty="0" smtClean="0">
                <a:solidFill>
                  <a:schemeClr val="bg1"/>
                </a:solidFill>
                <a:latin typeface="微软雅黑" panose="020B0503020204020204" pitchFamily="34" charset="-122"/>
                <a:ea typeface="微软雅黑" panose="020B0503020204020204" pitchFamily="34" charset="-122"/>
              </a:rPr>
              <a:t>班学习；大学英语二或大学英语三考试（含补考）未通过，但全国大学英语四级考试成绩达</a:t>
            </a:r>
            <a:r>
              <a:rPr lang="en-US" altLang="en-US" sz="1600" b="1" dirty="0" smtClean="0">
                <a:solidFill>
                  <a:schemeClr val="bg1"/>
                </a:solidFill>
                <a:latin typeface="微软雅黑" panose="020B0503020204020204" pitchFamily="34" charset="-122"/>
                <a:ea typeface="微软雅黑" panose="020B0503020204020204" pitchFamily="34" charset="-122"/>
              </a:rPr>
              <a:t>425</a:t>
            </a:r>
            <a:r>
              <a:rPr lang="zh-CN" altLang="en-US" sz="1600" b="1" dirty="0" smtClean="0">
                <a:solidFill>
                  <a:schemeClr val="bg1"/>
                </a:solidFill>
                <a:latin typeface="微软雅黑" panose="020B0503020204020204" pitchFamily="34" charset="-122"/>
                <a:ea typeface="微软雅黑" panose="020B0503020204020204" pitchFamily="34" charset="-122"/>
              </a:rPr>
              <a:t>分者，可申请留在</a:t>
            </a:r>
            <a:r>
              <a:rPr lang="en-US" altLang="en-US" sz="1600" b="1" dirty="0" smtClean="0">
                <a:solidFill>
                  <a:schemeClr val="bg1"/>
                </a:solidFill>
                <a:latin typeface="微软雅黑" panose="020B0503020204020204" pitchFamily="34" charset="-122"/>
                <a:ea typeface="微软雅黑" panose="020B0503020204020204" pitchFamily="34" charset="-122"/>
              </a:rPr>
              <a:t>A</a:t>
            </a:r>
            <a:r>
              <a:rPr lang="zh-CN" altLang="en-US" sz="1600" b="1" dirty="0" smtClean="0">
                <a:solidFill>
                  <a:schemeClr val="bg1"/>
                </a:solidFill>
                <a:latin typeface="微软雅黑" panose="020B0503020204020204" pitchFamily="34" charset="-122"/>
                <a:ea typeface="微软雅黑" panose="020B0503020204020204" pitchFamily="34" charset="-122"/>
              </a:rPr>
              <a:t>班学习；大学英语二考试（含补考）通过，但全国大学英语四级考试成绩未达</a:t>
            </a:r>
            <a:r>
              <a:rPr lang="en-US" altLang="en-US" sz="1600" b="1" dirty="0" smtClean="0">
                <a:solidFill>
                  <a:schemeClr val="bg1"/>
                </a:solidFill>
                <a:latin typeface="微软雅黑" panose="020B0503020204020204" pitchFamily="34" charset="-122"/>
                <a:ea typeface="微软雅黑" panose="020B0503020204020204" pitchFamily="34" charset="-122"/>
              </a:rPr>
              <a:t>425</a:t>
            </a:r>
            <a:r>
              <a:rPr lang="zh-CN" altLang="en-US" sz="1600" b="1" dirty="0" smtClean="0">
                <a:solidFill>
                  <a:schemeClr val="bg1"/>
                </a:solidFill>
                <a:latin typeface="微软雅黑" panose="020B0503020204020204" pitchFamily="34" charset="-122"/>
                <a:ea typeface="微软雅黑" panose="020B0503020204020204" pitchFamily="34" charset="-122"/>
              </a:rPr>
              <a:t>分者，可申请编入</a:t>
            </a:r>
            <a:r>
              <a:rPr lang="en-US" altLang="en-US" sz="1600" b="1" dirty="0" smtClean="0">
                <a:solidFill>
                  <a:schemeClr val="bg1"/>
                </a:solidFill>
                <a:latin typeface="微软雅黑" panose="020B0503020204020204" pitchFamily="34" charset="-122"/>
                <a:ea typeface="微软雅黑" panose="020B0503020204020204" pitchFamily="34" charset="-122"/>
              </a:rPr>
              <a:t>B</a:t>
            </a:r>
            <a:r>
              <a:rPr lang="zh-CN" altLang="en-US" sz="1600" b="1" dirty="0" smtClean="0">
                <a:solidFill>
                  <a:schemeClr val="bg1"/>
                </a:solidFill>
                <a:latin typeface="微软雅黑" panose="020B0503020204020204" pitchFamily="34" charset="-122"/>
                <a:ea typeface="微软雅黑" panose="020B0503020204020204" pitchFamily="34" charset="-122"/>
              </a:rPr>
              <a:t>班学习。</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237956" y="5791705"/>
            <a:ext cx="10417839" cy="732508"/>
          </a:xfrm>
          <a:prstGeom prst="rect">
            <a:avLst/>
          </a:prstGeom>
        </p:spPr>
        <p:txBody>
          <a:bodyPr wrap="square">
            <a:spAutoFit/>
          </a:bodyPr>
          <a:lstStyle/>
          <a:p>
            <a:pPr algn="just">
              <a:lnSpc>
                <a:spcPct val="130000"/>
              </a:lnSpc>
              <a:spcBef>
                <a:spcPts val="600"/>
              </a:spcBef>
              <a:spcAft>
                <a:spcPts val="600"/>
              </a:spcAft>
            </a:pPr>
            <a:r>
              <a:rPr lang="en-US" altLang="zh-CN" sz="1600" b="1" dirty="0" smtClean="0">
                <a:solidFill>
                  <a:schemeClr val="bg1"/>
                </a:solidFill>
                <a:latin typeface="微软雅黑" panose="020B0503020204020204" pitchFamily="34" charset="-122"/>
                <a:ea typeface="微软雅黑" panose="020B0503020204020204" pitchFamily="34" charset="-122"/>
              </a:rPr>
              <a:t>4</a:t>
            </a:r>
            <a:r>
              <a:rPr lang="zh-CN" altLang="en-US" sz="1600" b="1" dirty="0" smtClean="0">
                <a:solidFill>
                  <a:schemeClr val="bg1"/>
                </a:solidFill>
                <a:latin typeface="微软雅黑" panose="020B0503020204020204" pitchFamily="34" charset="-122"/>
                <a:ea typeface="微软雅黑" panose="020B0503020204020204" pitchFamily="34" charset="-122"/>
              </a:rPr>
              <a:t>、参加补考者，补考通过成绩按及格记，未通过按不及格记。成绩记入学生学业档案，按对应的成绩记载课程绩点。</a:t>
            </a:r>
          </a:p>
        </p:txBody>
      </p:sp>
    </p:spTree>
    <p:extLst>
      <p:ext uri="{BB962C8B-B14F-4D97-AF65-F5344CB8AC3E}">
        <p14:creationId xmlns:p14="http://schemas.microsoft.com/office/powerpoint/2010/main" xmlns="" val="2256644832"/>
      </p:ext>
    </p:extLst>
  </p:cSld>
  <p:clrMapOvr>
    <a:masterClrMapping/>
  </p:clrMapOvr>
  <p:transition spd="med">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35958">
            <a:off x="412241" y="295131"/>
            <a:ext cx="725236" cy="725236"/>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74978" y="348518"/>
            <a:ext cx="1826141" cy="584775"/>
          </a:xfrm>
          <a:prstGeom prst="rect">
            <a:avLst/>
          </a:prstGeom>
        </p:spPr>
        <p:txBody>
          <a:bodyPr wrap="none">
            <a:spAutoFit/>
          </a:bodyPr>
          <a:lstStyle/>
          <a:p>
            <a:r>
              <a:rPr lang="zh-CN" altLang="en-US" sz="32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成绩管理</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1088136" y="1491339"/>
            <a:ext cx="9253728" cy="646331"/>
          </a:xfrm>
          <a:prstGeom prst="rect">
            <a:avLst/>
          </a:prstGeom>
          <a:noFill/>
        </p:spPr>
        <p:txBody>
          <a:bodyPr wrap="square" rtlCol="0">
            <a:spAutoFit/>
          </a:bodyPr>
          <a:lstStyle/>
          <a:p>
            <a:pPr>
              <a:lnSpc>
                <a:spcPct val="150000"/>
              </a:lnSpc>
              <a:spcBef>
                <a:spcPts val="600"/>
              </a:spcBef>
              <a:spcAft>
                <a:spcPts val="600"/>
              </a:spcAft>
            </a:pPr>
            <a:r>
              <a:rPr lang="zh-CN" altLang="en-US" sz="2400" b="1" dirty="0" smtClean="0">
                <a:solidFill>
                  <a:srgbClr val="FFC000"/>
                </a:solidFill>
                <a:latin typeface="微软雅黑" panose="020B0503020204020204" pitchFamily="34" charset="-122"/>
                <a:ea typeface="微软雅黑" panose="020B0503020204020204" pitchFamily="34" charset="-122"/>
              </a:rPr>
              <a:t>（二）体育课</a:t>
            </a:r>
            <a:r>
              <a:rPr lang="zh-CN" altLang="en-US" sz="2400" b="1" dirty="0">
                <a:solidFill>
                  <a:srgbClr val="FFC000"/>
                </a:solidFill>
                <a:latin typeface="微软雅黑" panose="020B0503020204020204" pitchFamily="34" charset="-122"/>
                <a:ea typeface="微软雅黑" panose="020B0503020204020204" pitchFamily="34" charset="-122"/>
              </a:rPr>
              <a:t>和</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国家学生体质健康标准</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测试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823681" y="2253191"/>
            <a:ext cx="9040368" cy="3200876"/>
          </a:xfrm>
          <a:prstGeom prst="rect">
            <a:avLst/>
          </a:prstGeom>
        </p:spPr>
        <p:txBody>
          <a:bodyPr wrap="square">
            <a:spAutoFit/>
          </a:bodyPr>
          <a:lstStyle/>
          <a:p>
            <a:pPr algn="just">
              <a:lnSpc>
                <a:spcPct val="130000"/>
              </a:lnSpc>
              <a:spcBef>
                <a:spcPts val="600"/>
              </a:spcBef>
              <a:spcAft>
                <a:spcPts val="600"/>
              </a:spcAft>
            </a:pPr>
            <a:r>
              <a:rPr lang="zh-CN" altLang="en-US" sz="2000" b="1" dirty="0">
                <a:solidFill>
                  <a:srgbClr val="FFC000"/>
                </a:solidFill>
                <a:latin typeface="微软雅黑" panose="020B0503020204020204" pitchFamily="34" charset="-122"/>
                <a:ea typeface="微软雅黑" panose="020B0503020204020204" pitchFamily="34" charset="-122"/>
              </a:rPr>
              <a:t>体育课是学生的必修课。</a:t>
            </a:r>
            <a:r>
              <a:rPr lang="zh-CN" altLang="en-US" sz="2000" b="1" dirty="0">
                <a:solidFill>
                  <a:schemeClr val="bg1"/>
                </a:solidFill>
                <a:latin typeface="微软雅黑" panose="020B0503020204020204" pitchFamily="34" charset="-122"/>
                <a:ea typeface="微软雅黑" panose="020B0503020204020204" pitchFamily="34" charset="-122"/>
              </a:rPr>
              <a:t>体育课成绩不及格者不得毕业。</a:t>
            </a:r>
          </a:p>
          <a:p>
            <a:pPr algn="just">
              <a:lnSpc>
                <a:spcPct val="130000"/>
              </a:lnSpc>
              <a:spcBef>
                <a:spcPts val="600"/>
              </a:spcBef>
              <a:spcAft>
                <a:spcPts val="600"/>
              </a:spcAft>
            </a:pPr>
            <a:r>
              <a:rPr lang="zh-CN" altLang="en-US" sz="2000" b="1" dirty="0" smtClean="0">
                <a:solidFill>
                  <a:srgbClr val="FFC000"/>
                </a:solidFill>
                <a:latin typeface="微软雅黑" panose="020B0503020204020204" pitchFamily="34" charset="-122"/>
                <a:ea typeface="微软雅黑" panose="020B0503020204020204" pitchFamily="34" charset="-122"/>
              </a:rPr>
              <a:t>每</a:t>
            </a:r>
            <a:r>
              <a:rPr lang="zh-CN" altLang="en-US" sz="2000" b="1" dirty="0">
                <a:solidFill>
                  <a:srgbClr val="FFC000"/>
                </a:solidFill>
                <a:latin typeface="微软雅黑" panose="020B0503020204020204" pitchFamily="34" charset="-122"/>
                <a:ea typeface="微软雅黑" panose="020B0503020204020204" pitchFamily="34" charset="-122"/>
              </a:rPr>
              <a:t>学年必须参加一次</a:t>
            </a:r>
            <a:r>
              <a:rPr lang="en-US" altLang="zh-CN" sz="2000" b="1" dirty="0">
                <a:solidFill>
                  <a:srgbClr val="FFC000"/>
                </a:solidFill>
                <a:latin typeface="微软雅黑" panose="020B0503020204020204" pitchFamily="34" charset="-122"/>
                <a:ea typeface="微软雅黑" panose="020B0503020204020204" pitchFamily="34" charset="-122"/>
              </a:rPr>
              <a:t>《</a:t>
            </a:r>
            <a:r>
              <a:rPr lang="zh-CN" altLang="en-US" sz="2000" b="1" dirty="0">
                <a:solidFill>
                  <a:srgbClr val="FFC000"/>
                </a:solidFill>
                <a:latin typeface="微软雅黑" panose="020B0503020204020204" pitchFamily="34" charset="-122"/>
                <a:ea typeface="微软雅黑" panose="020B0503020204020204" pitchFamily="34" charset="-122"/>
              </a:rPr>
              <a:t>标准</a:t>
            </a:r>
            <a:r>
              <a:rPr lang="en-US" altLang="zh-CN" sz="2000" b="1" dirty="0">
                <a:solidFill>
                  <a:srgbClr val="FFC000"/>
                </a:solidFill>
                <a:latin typeface="微软雅黑" panose="020B0503020204020204" pitchFamily="34" charset="-122"/>
                <a:ea typeface="微软雅黑" panose="020B0503020204020204" pitchFamily="34" charset="-122"/>
              </a:rPr>
              <a:t>》</a:t>
            </a:r>
            <a:r>
              <a:rPr lang="zh-CN" altLang="en-US" sz="2000" b="1" dirty="0">
                <a:solidFill>
                  <a:srgbClr val="FFC000"/>
                </a:solidFill>
                <a:latin typeface="微软雅黑" panose="020B0503020204020204" pitchFamily="34" charset="-122"/>
                <a:ea typeface="微软雅黑" panose="020B0503020204020204" pitchFamily="34" charset="-122"/>
              </a:rPr>
              <a:t>测试</a:t>
            </a:r>
            <a:r>
              <a:rPr lang="zh-CN" altLang="en-US" sz="2000" b="1" dirty="0">
                <a:solidFill>
                  <a:schemeClr val="bg1"/>
                </a:solidFill>
                <a:latin typeface="微软雅黑" panose="020B0503020204020204" pitchFamily="34" charset="-122"/>
                <a:ea typeface="微软雅黑" panose="020B0503020204020204" pitchFamily="34" charset="-122"/>
              </a:rPr>
              <a:t>，成绩不及格者，准予补测一次，补测仍不及格，则成绩为不及格。毕业时，</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标准</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测试的成绩达不到</a:t>
            </a:r>
            <a:r>
              <a:rPr lang="en-US" altLang="zh-CN" sz="2000" b="1" dirty="0">
                <a:solidFill>
                  <a:schemeClr val="bg1"/>
                </a:solidFill>
                <a:latin typeface="微软雅黑" panose="020B0503020204020204" pitchFamily="34" charset="-122"/>
                <a:ea typeface="微软雅黑" panose="020B0503020204020204" pitchFamily="34" charset="-122"/>
              </a:rPr>
              <a:t>50</a:t>
            </a:r>
            <a:r>
              <a:rPr lang="zh-CN" altLang="en-US" sz="2000" b="1" dirty="0">
                <a:solidFill>
                  <a:schemeClr val="bg1"/>
                </a:solidFill>
                <a:latin typeface="微软雅黑" panose="020B0503020204020204" pitchFamily="34" charset="-122"/>
                <a:ea typeface="微软雅黑" panose="020B0503020204020204" pitchFamily="34" charset="-122"/>
              </a:rPr>
              <a:t>分，按结业处理。</a:t>
            </a:r>
          </a:p>
          <a:p>
            <a:pPr algn="just">
              <a:lnSpc>
                <a:spcPct val="130000"/>
              </a:lnSpc>
              <a:spcBef>
                <a:spcPts val="600"/>
              </a:spcBef>
              <a:spcAft>
                <a:spcPts val="600"/>
              </a:spcAft>
            </a:pPr>
            <a:r>
              <a:rPr lang="zh-CN" altLang="en-US" sz="2000" b="1" dirty="0" smtClean="0">
                <a:solidFill>
                  <a:schemeClr val="bg1"/>
                </a:solidFill>
                <a:latin typeface="微软雅黑" panose="020B0503020204020204" pitchFamily="34" charset="-122"/>
                <a:ea typeface="微软雅黑" panose="020B0503020204020204" pitchFamily="34" charset="-122"/>
              </a:rPr>
              <a:t>体育课</a:t>
            </a:r>
            <a:r>
              <a:rPr lang="zh-CN" altLang="en-US" sz="2000" b="1" dirty="0">
                <a:solidFill>
                  <a:schemeClr val="bg1"/>
                </a:solidFill>
                <a:latin typeface="微软雅黑" panose="020B0503020204020204" pitchFamily="34" charset="-122"/>
                <a:ea typeface="微软雅黑" panose="020B0503020204020204" pitchFamily="34" charset="-122"/>
              </a:rPr>
              <a:t>成绩达到</a:t>
            </a:r>
            <a:r>
              <a:rPr lang="en-US" altLang="zh-CN" sz="2000" b="1" dirty="0">
                <a:solidFill>
                  <a:srgbClr val="FFC000"/>
                </a:solidFill>
                <a:latin typeface="微软雅黑" panose="020B0503020204020204" pitchFamily="34" charset="-122"/>
                <a:ea typeface="微软雅黑" panose="020B0503020204020204" pitchFamily="34" charset="-122"/>
              </a:rPr>
              <a:t>70</a:t>
            </a:r>
            <a:r>
              <a:rPr lang="zh-CN" altLang="en-US" sz="2000" b="1" dirty="0">
                <a:solidFill>
                  <a:srgbClr val="FFC000"/>
                </a:solidFill>
                <a:latin typeface="微软雅黑" panose="020B0503020204020204" pitchFamily="34" charset="-122"/>
                <a:ea typeface="微软雅黑" panose="020B0503020204020204" pitchFamily="34" charset="-122"/>
              </a:rPr>
              <a:t>分</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标准</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测试达到</a:t>
            </a:r>
            <a:r>
              <a:rPr lang="zh-CN" altLang="en-US" sz="2000" b="1" dirty="0">
                <a:solidFill>
                  <a:srgbClr val="FFC000"/>
                </a:solidFill>
                <a:latin typeface="微软雅黑" panose="020B0503020204020204" pitchFamily="34" charset="-122"/>
                <a:ea typeface="微软雅黑" panose="020B0503020204020204" pitchFamily="34" charset="-122"/>
              </a:rPr>
              <a:t>良好等级以上者</a:t>
            </a:r>
            <a:r>
              <a:rPr lang="zh-CN" altLang="en-US" sz="2000" b="1" dirty="0">
                <a:solidFill>
                  <a:schemeClr val="bg1"/>
                </a:solidFill>
                <a:latin typeface="微软雅黑" panose="020B0503020204020204" pitchFamily="34" charset="-122"/>
                <a:ea typeface="微软雅黑" panose="020B0503020204020204" pitchFamily="34" charset="-122"/>
              </a:rPr>
              <a:t>，方可参加三好学生标兵、三好学生、优秀学生干部及奖学金评选。</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标准</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测试达到优秀者，方可获体育奖学分。</a:t>
            </a:r>
          </a:p>
        </p:txBody>
      </p:sp>
      <p:sp>
        <p:nvSpPr>
          <p:cNvPr id="10" name="MH_Other_1"/>
          <p:cNvSpPr/>
          <p:nvPr>
            <p:custDataLst>
              <p:tags r:id="rId1"/>
            </p:custDataLst>
          </p:nvPr>
        </p:nvSpPr>
        <p:spPr>
          <a:xfrm>
            <a:off x="1339720" y="2372583"/>
            <a:ext cx="279437" cy="289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rgbClr val="FFFFFF"/>
                </a:solidFill>
              </a:rPr>
              <a:t>1</a:t>
            </a:r>
            <a:endParaRPr lang="zh-CN" altLang="en-US" dirty="0">
              <a:solidFill>
                <a:srgbClr val="FFFFFF"/>
              </a:solidFill>
            </a:endParaRPr>
          </a:p>
        </p:txBody>
      </p:sp>
      <p:sp>
        <p:nvSpPr>
          <p:cNvPr id="11" name="MH_Other_2"/>
          <p:cNvSpPr/>
          <p:nvPr>
            <p:custDataLst>
              <p:tags r:id="rId2"/>
            </p:custDataLst>
          </p:nvPr>
        </p:nvSpPr>
        <p:spPr>
          <a:xfrm>
            <a:off x="1287592" y="2317229"/>
            <a:ext cx="386429" cy="400275"/>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MH_Other_1"/>
          <p:cNvSpPr/>
          <p:nvPr>
            <p:custDataLst>
              <p:tags r:id="rId3"/>
            </p:custDataLst>
          </p:nvPr>
        </p:nvSpPr>
        <p:spPr>
          <a:xfrm>
            <a:off x="1339720" y="2973649"/>
            <a:ext cx="279437" cy="28950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rgbClr val="FFFFFF"/>
                </a:solidFill>
              </a:rPr>
              <a:t>2</a:t>
            </a:r>
            <a:endParaRPr lang="zh-CN" altLang="en-US" dirty="0">
              <a:solidFill>
                <a:srgbClr val="FFFFFF"/>
              </a:solidFill>
            </a:endParaRPr>
          </a:p>
        </p:txBody>
      </p:sp>
      <p:sp>
        <p:nvSpPr>
          <p:cNvPr id="14" name="MH_Other_2"/>
          <p:cNvSpPr/>
          <p:nvPr>
            <p:custDataLst>
              <p:tags r:id="rId4"/>
            </p:custDataLst>
          </p:nvPr>
        </p:nvSpPr>
        <p:spPr>
          <a:xfrm>
            <a:off x="1287592" y="2918295"/>
            <a:ext cx="386429" cy="400275"/>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MH_Other_1"/>
          <p:cNvSpPr/>
          <p:nvPr>
            <p:custDataLst>
              <p:tags r:id="rId5"/>
            </p:custDataLst>
          </p:nvPr>
        </p:nvSpPr>
        <p:spPr>
          <a:xfrm>
            <a:off x="1356292" y="4326961"/>
            <a:ext cx="279437" cy="28950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rgbClr val="FFFFFF"/>
                </a:solidFill>
              </a:rPr>
              <a:t>3</a:t>
            </a:r>
            <a:endParaRPr lang="zh-CN" altLang="en-US" dirty="0">
              <a:solidFill>
                <a:srgbClr val="FFFFFF"/>
              </a:solidFill>
            </a:endParaRPr>
          </a:p>
        </p:txBody>
      </p:sp>
      <p:sp>
        <p:nvSpPr>
          <p:cNvPr id="16" name="MH_Other_2"/>
          <p:cNvSpPr/>
          <p:nvPr>
            <p:custDataLst>
              <p:tags r:id="rId6"/>
            </p:custDataLst>
          </p:nvPr>
        </p:nvSpPr>
        <p:spPr>
          <a:xfrm>
            <a:off x="1304164" y="4271607"/>
            <a:ext cx="386429" cy="400275"/>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xmlns="" val="3980102786"/>
      </p:ext>
    </p:extLst>
  </p:cSld>
  <p:clrMapOvr>
    <a:masterClrMapping/>
  </p:clrMapOvr>
  <p:transition spd="med">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35958">
            <a:off x="412241" y="295131"/>
            <a:ext cx="725236" cy="725236"/>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74978" y="348518"/>
            <a:ext cx="1826141" cy="584775"/>
          </a:xfrm>
          <a:prstGeom prst="rect">
            <a:avLst/>
          </a:prstGeom>
        </p:spPr>
        <p:txBody>
          <a:bodyPr wrap="none">
            <a:spAutoFit/>
          </a:bodyPr>
          <a:lstStyle/>
          <a:p>
            <a:r>
              <a:rPr lang="zh-CN" altLang="en-US" sz="32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成绩管理</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1097280" y="1150137"/>
            <a:ext cx="9253728" cy="646331"/>
          </a:xfrm>
          <a:prstGeom prst="rect">
            <a:avLst/>
          </a:prstGeom>
          <a:noFill/>
        </p:spPr>
        <p:txBody>
          <a:bodyPr wrap="square" rtlCol="0">
            <a:spAutoFit/>
          </a:bodyPr>
          <a:lstStyle/>
          <a:p>
            <a:pPr>
              <a:lnSpc>
                <a:spcPct val="150000"/>
              </a:lnSpc>
              <a:spcBef>
                <a:spcPts val="600"/>
              </a:spcBef>
              <a:spcAft>
                <a:spcPts val="600"/>
              </a:spcAft>
            </a:pPr>
            <a:r>
              <a:rPr lang="zh-CN" altLang="en-US" sz="2400" b="1" dirty="0" smtClean="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三</a:t>
            </a:r>
            <a:r>
              <a:rPr lang="zh-CN" altLang="en-US" sz="2400" b="1" dirty="0" smtClean="0">
                <a:solidFill>
                  <a:srgbClr val="FFC000"/>
                </a:solidFill>
                <a:latin typeface="微软雅黑" panose="020B0503020204020204" pitchFamily="34" charset="-122"/>
                <a:ea typeface="微软雅黑" panose="020B0503020204020204" pitchFamily="34" charset="-122"/>
              </a:rPr>
              <a:t>）本科生创新拓展（自主）学习</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203960" y="1796464"/>
            <a:ext cx="9040368" cy="4708981"/>
          </a:xfrm>
          <a:prstGeom prst="rect">
            <a:avLst/>
          </a:prstGeom>
        </p:spPr>
        <p:txBody>
          <a:bodyPr wrap="square">
            <a:spAutoFit/>
          </a:bodyPr>
          <a:lstStyle/>
          <a:p>
            <a:pPr algn="just">
              <a:lnSpc>
                <a:spcPct val="130000"/>
              </a:lnSpc>
              <a:spcBef>
                <a:spcPts val="600"/>
              </a:spcBef>
              <a:spcAft>
                <a:spcPts val="600"/>
              </a:spcAft>
            </a:pPr>
            <a:r>
              <a:rPr lang="zh-CN" altLang="en-US" sz="2000" b="1" dirty="0">
                <a:solidFill>
                  <a:srgbClr val="FFC000"/>
                </a:solidFill>
                <a:latin typeface="微软雅黑" panose="020B0503020204020204" pitchFamily="34" charset="-122"/>
                <a:ea typeface="微软雅黑" panose="020B0503020204020204" pitchFamily="34" charset="-122"/>
              </a:rPr>
              <a:t>实施对象和学分要求：</a:t>
            </a:r>
          </a:p>
          <a:p>
            <a:pPr algn="just">
              <a:lnSpc>
                <a:spcPct val="130000"/>
              </a:lnSpc>
              <a:spcBef>
                <a:spcPts val="600"/>
              </a:spcBef>
              <a:spcAft>
                <a:spcPts val="600"/>
              </a:spcAft>
            </a:pPr>
            <a:r>
              <a:rPr lang="zh-CN" altLang="en-US" sz="2000" b="1" dirty="0" smtClean="0">
                <a:solidFill>
                  <a:schemeClr val="bg1"/>
                </a:solidFill>
                <a:latin typeface="微软雅黑" panose="020B0503020204020204" pitchFamily="34" charset="-122"/>
                <a:ea typeface="微软雅黑" panose="020B0503020204020204" pitchFamily="34" charset="-122"/>
              </a:rPr>
              <a:t>      本科生在</a:t>
            </a:r>
            <a:r>
              <a:rPr lang="zh-CN" altLang="en-US" sz="2000" b="1" dirty="0">
                <a:solidFill>
                  <a:schemeClr val="bg1"/>
                </a:solidFill>
                <a:latin typeface="微软雅黑" panose="020B0503020204020204" pitchFamily="34" charset="-122"/>
                <a:ea typeface="微软雅黑" panose="020B0503020204020204" pitchFamily="34" charset="-122"/>
              </a:rPr>
              <a:t>校</a:t>
            </a:r>
            <a:r>
              <a:rPr lang="zh-CN" altLang="en-US" sz="2000" b="1" dirty="0" smtClean="0">
                <a:solidFill>
                  <a:schemeClr val="bg1"/>
                </a:solidFill>
                <a:latin typeface="微软雅黑" panose="020B0503020204020204" pitchFamily="34" charset="-122"/>
                <a:ea typeface="微软雅黑" panose="020B0503020204020204" pitchFamily="34" charset="-122"/>
              </a:rPr>
              <a:t>期间至少获得创新拓展（自主）学习</a:t>
            </a:r>
            <a:r>
              <a:rPr lang="en-US" altLang="zh-CN" sz="2000" b="1" dirty="0" smtClean="0">
                <a:solidFill>
                  <a:schemeClr val="bg1"/>
                </a:solidFill>
                <a:latin typeface="微软雅黑" panose="020B0503020204020204" pitchFamily="34" charset="-122"/>
                <a:ea typeface="微软雅黑" panose="020B0503020204020204" pitchFamily="34" charset="-122"/>
              </a:rPr>
              <a:t>10</a:t>
            </a:r>
            <a:r>
              <a:rPr lang="zh-CN" altLang="en-US" sz="2000" b="1" dirty="0" smtClean="0">
                <a:solidFill>
                  <a:schemeClr val="bg1"/>
                </a:solidFill>
                <a:latin typeface="微软雅黑" panose="020B0503020204020204" pitchFamily="34" charset="-122"/>
                <a:ea typeface="微软雅黑" panose="020B0503020204020204" pitchFamily="34" charset="-122"/>
              </a:rPr>
              <a:t>个学分，其中创新类学分不少于</a:t>
            </a:r>
            <a:r>
              <a:rPr lang="en-US" altLang="zh-CN" sz="2000" b="1" dirty="0" smtClean="0">
                <a:solidFill>
                  <a:schemeClr val="bg1"/>
                </a:solidFill>
                <a:latin typeface="微软雅黑" panose="020B0503020204020204" pitchFamily="34" charset="-122"/>
                <a:ea typeface="微软雅黑" panose="020B0503020204020204" pitchFamily="34" charset="-122"/>
              </a:rPr>
              <a:t>2</a:t>
            </a:r>
            <a:r>
              <a:rPr lang="zh-CN" altLang="en-US" sz="2000" b="1" dirty="0" smtClean="0">
                <a:solidFill>
                  <a:schemeClr val="bg1"/>
                </a:solidFill>
                <a:latin typeface="微软雅黑" panose="020B0503020204020204" pitchFamily="34" charset="-122"/>
                <a:ea typeface="微软雅黑" panose="020B0503020204020204" pitchFamily="34" charset="-122"/>
              </a:rPr>
              <a:t>个学分。</a:t>
            </a:r>
            <a:r>
              <a:rPr lang="zh-CN" altLang="en-US" sz="2000" b="1" dirty="0">
                <a:solidFill>
                  <a:schemeClr val="bg1"/>
                </a:solidFill>
                <a:latin typeface="微软雅黑" panose="020B0503020204020204" pitchFamily="34" charset="-122"/>
                <a:ea typeface="微软雅黑" panose="020B0503020204020204" pitchFamily="34" charset="-122"/>
              </a:rPr>
              <a:t>截止学生毕业设计（论文）资格审查时获得自主个性化学习分</a:t>
            </a:r>
            <a:r>
              <a:rPr lang="en-US" altLang="zh-CN" sz="2000" b="1" dirty="0">
                <a:solidFill>
                  <a:schemeClr val="bg1"/>
                </a:solidFill>
                <a:latin typeface="微软雅黑" panose="020B0503020204020204" pitchFamily="34" charset="-122"/>
                <a:ea typeface="微软雅黑" panose="020B0503020204020204" pitchFamily="34" charset="-122"/>
              </a:rPr>
              <a:t>15</a:t>
            </a:r>
            <a:r>
              <a:rPr lang="zh-CN" altLang="en-US" sz="2000" b="1" dirty="0">
                <a:solidFill>
                  <a:schemeClr val="bg1"/>
                </a:solidFill>
                <a:latin typeface="微软雅黑" panose="020B0503020204020204" pitchFamily="34" charset="-122"/>
                <a:ea typeface="微软雅黑" panose="020B0503020204020204" pitchFamily="34" charset="-122"/>
              </a:rPr>
              <a:t>分以上者为优秀，</a:t>
            </a:r>
            <a:r>
              <a:rPr lang="en-US" altLang="zh-CN" sz="2000" b="1" dirty="0">
                <a:solidFill>
                  <a:schemeClr val="bg1"/>
                </a:solidFill>
                <a:latin typeface="微软雅黑" panose="020B0503020204020204" pitchFamily="34" charset="-122"/>
                <a:ea typeface="微软雅黑" panose="020B0503020204020204" pitchFamily="34" charset="-122"/>
              </a:rPr>
              <a:t>13</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14</a:t>
            </a:r>
            <a:r>
              <a:rPr lang="zh-CN" altLang="en-US" sz="2000" b="1" dirty="0">
                <a:solidFill>
                  <a:schemeClr val="bg1"/>
                </a:solidFill>
                <a:latin typeface="微软雅黑" panose="020B0503020204020204" pitchFamily="34" charset="-122"/>
                <a:ea typeface="微软雅黑" panose="020B0503020204020204" pitchFamily="34" charset="-122"/>
              </a:rPr>
              <a:t>分为良好，</a:t>
            </a:r>
            <a:r>
              <a:rPr lang="en-US" altLang="zh-CN" sz="2000" b="1" dirty="0">
                <a:solidFill>
                  <a:schemeClr val="bg1"/>
                </a:solidFill>
                <a:latin typeface="微软雅黑" panose="020B0503020204020204" pitchFamily="34" charset="-122"/>
                <a:ea typeface="微软雅黑" panose="020B0503020204020204" pitchFamily="34" charset="-122"/>
              </a:rPr>
              <a:t>11</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12</a:t>
            </a:r>
            <a:r>
              <a:rPr lang="zh-CN" altLang="en-US" sz="2000" b="1" dirty="0">
                <a:solidFill>
                  <a:schemeClr val="bg1"/>
                </a:solidFill>
                <a:latin typeface="微软雅黑" panose="020B0503020204020204" pitchFamily="34" charset="-122"/>
                <a:ea typeface="微软雅黑" panose="020B0503020204020204" pitchFamily="34" charset="-122"/>
              </a:rPr>
              <a:t>分为中等，</a:t>
            </a:r>
            <a:r>
              <a:rPr lang="en-US" altLang="zh-CN" sz="2000" b="1" dirty="0">
                <a:solidFill>
                  <a:schemeClr val="bg1"/>
                </a:solidFill>
                <a:latin typeface="微软雅黑" panose="020B0503020204020204" pitchFamily="34" charset="-122"/>
                <a:ea typeface="微软雅黑" panose="020B0503020204020204" pitchFamily="34" charset="-122"/>
              </a:rPr>
              <a:t>10</a:t>
            </a:r>
            <a:r>
              <a:rPr lang="zh-CN" altLang="en-US" sz="2000" b="1" dirty="0">
                <a:solidFill>
                  <a:schemeClr val="bg1"/>
                </a:solidFill>
                <a:latin typeface="微软雅黑" panose="020B0503020204020204" pitchFamily="34" charset="-122"/>
                <a:ea typeface="微软雅黑" panose="020B0503020204020204" pitchFamily="34" charset="-122"/>
              </a:rPr>
              <a:t>分为及格。学生的自主个性化学习分按</a:t>
            </a:r>
            <a:r>
              <a:rPr lang="en-US" altLang="zh-CN" sz="2000" b="1" dirty="0">
                <a:solidFill>
                  <a:schemeClr val="bg1"/>
                </a:solidFill>
                <a:latin typeface="微软雅黑" panose="020B0503020204020204" pitchFamily="34" charset="-122"/>
                <a:ea typeface="微软雅黑" panose="020B0503020204020204" pitchFamily="34" charset="-122"/>
              </a:rPr>
              <a:t>10</a:t>
            </a:r>
            <a:r>
              <a:rPr lang="zh-CN" altLang="en-US" sz="2000" b="1" dirty="0">
                <a:solidFill>
                  <a:schemeClr val="bg1"/>
                </a:solidFill>
                <a:latin typeface="微软雅黑" panose="020B0503020204020204" pitchFamily="34" charset="-122"/>
                <a:ea typeface="微软雅黑" panose="020B0503020204020204" pitchFamily="34" charset="-122"/>
              </a:rPr>
              <a:t>学分的标准记入学生学籍档案，按成绩等级计算学分绩点系数。</a:t>
            </a:r>
          </a:p>
          <a:p>
            <a:pPr algn="just">
              <a:lnSpc>
                <a:spcPct val="130000"/>
              </a:lnSpc>
              <a:spcBef>
                <a:spcPts val="600"/>
              </a:spcBef>
              <a:spcAft>
                <a:spcPts val="600"/>
              </a:spcAft>
            </a:pPr>
            <a:r>
              <a:rPr lang="zh-CN" altLang="en-US" sz="2000" b="1" dirty="0" smtClean="0">
                <a:solidFill>
                  <a:srgbClr val="FFC000"/>
                </a:solidFill>
                <a:latin typeface="微软雅黑" panose="020B0503020204020204" pitchFamily="34" charset="-122"/>
                <a:ea typeface="微软雅黑" panose="020B0503020204020204" pitchFamily="34" charset="-122"/>
              </a:rPr>
              <a:t>活动</a:t>
            </a:r>
            <a:r>
              <a:rPr lang="zh-CN" altLang="en-US" sz="2000" b="1" dirty="0">
                <a:solidFill>
                  <a:srgbClr val="FFC000"/>
                </a:solidFill>
                <a:latin typeface="微软雅黑" panose="020B0503020204020204" pitchFamily="34" charset="-122"/>
                <a:ea typeface="微软雅黑" panose="020B0503020204020204" pitchFamily="34" charset="-122"/>
              </a:rPr>
              <a:t>项目：</a:t>
            </a:r>
          </a:p>
          <a:p>
            <a:pPr algn="just">
              <a:lnSpc>
                <a:spcPct val="130000"/>
              </a:lnSpc>
              <a:spcBef>
                <a:spcPts val="600"/>
              </a:spcBef>
              <a:spcAft>
                <a:spcPts val="600"/>
              </a:spcAft>
            </a:pPr>
            <a:r>
              <a:rPr lang="zh-CN" altLang="en-US" sz="2000" b="1" dirty="0">
                <a:solidFill>
                  <a:schemeClr val="bg1"/>
                </a:solidFill>
                <a:latin typeface="微软雅黑" panose="020B0503020204020204" pitchFamily="34" charset="-122"/>
                <a:ea typeface="微软雅黑" panose="020B0503020204020204" pitchFamily="34" charset="-122"/>
              </a:rPr>
              <a:t>创新拓展（自主）学习学分可通过多种途径获得，包括：</a:t>
            </a:r>
          </a:p>
          <a:p>
            <a:pPr algn="just">
              <a:lnSpc>
                <a:spcPct val="130000"/>
              </a:lnSpc>
              <a:spcBef>
                <a:spcPts val="600"/>
              </a:spcBef>
              <a:spcAft>
                <a:spcPts val="600"/>
              </a:spcAft>
            </a:pPr>
            <a:r>
              <a:rPr lang="en-US" altLang="zh-CN" sz="2000" b="1" dirty="0" smtClean="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．学科竞赛</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en-US" altLang="zh-CN" sz="2000" b="1" dirty="0" smtClean="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．论文发表</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en-US" altLang="zh-CN" sz="2000" b="1" dirty="0" smtClean="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．科技成果</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en-US" altLang="zh-CN" sz="2000" b="1" dirty="0" smtClean="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．科技创新活动</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en-US" altLang="zh-CN" sz="2000" b="1" dirty="0" smtClean="0">
                <a:solidFill>
                  <a:schemeClr val="bg1"/>
                </a:solidFill>
                <a:latin typeface="微软雅黑" panose="020B0503020204020204" pitchFamily="34" charset="-122"/>
                <a:ea typeface="微软雅黑" panose="020B0503020204020204" pitchFamily="34" charset="-122"/>
              </a:rPr>
              <a:t>5</a:t>
            </a:r>
            <a:r>
              <a:rPr lang="zh-CN" altLang="en-US" sz="2000" b="1" dirty="0">
                <a:solidFill>
                  <a:schemeClr val="bg1"/>
                </a:solidFill>
                <a:latin typeface="微软雅黑" panose="020B0503020204020204" pitchFamily="34" charset="-122"/>
                <a:ea typeface="微软雅黑" panose="020B0503020204020204" pitchFamily="34" charset="-122"/>
              </a:rPr>
              <a:t>．证书认证</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en-US" altLang="zh-CN" sz="2000" b="1" dirty="0" smtClean="0">
                <a:solidFill>
                  <a:schemeClr val="bg1"/>
                </a:solidFill>
                <a:latin typeface="微软雅黑" panose="020B0503020204020204" pitchFamily="34" charset="-122"/>
                <a:ea typeface="微软雅黑" panose="020B0503020204020204" pitchFamily="34" charset="-122"/>
              </a:rPr>
              <a:t>6</a:t>
            </a:r>
            <a:r>
              <a:rPr lang="zh-CN" altLang="en-US" sz="2000" b="1" dirty="0">
                <a:solidFill>
                  <a:schemeClr val="bg1"/>
                </a:solidFill>
                <a:latin typeface="微软雅黑" panose="020B0503020204020204" pitchFamily="34" charset="-122"/>
                <a:ea typeface="微软雅黑" panose="020B0503020204020204" pitchFamily="34" charset="-122"/>
              </a:rPr>
              <a:t>．各院（系）规定的活动项目等。</a:t>
            </a:r>
          </a:p>
        </p:txBody>
      </p:sp>
    </p:spTree>
    <p:extLst>
      <p:ext uri="{BB962C8B-B14F-4D97-AF65-F5344CB8AC3E}">
        <p14:creationId xmlns:p14="http://schemas.microsoft.com/office/powerpoint/2010/main" xmlns="" val="951236717"/>
      </p:ext>
    </p:extLst>
  </p:cSld>
  <p:clrMapOvr>
    <a:masterClrMapping/>
  </p:clrMapOvr>
  <p:transition spd="med">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1119885" y="1732641"/>
            <a:ext cx="9505443" cy="477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2000" b="1" dirty="0" smtClean="0">
                <a:solidFill>
                  <a:srgbClr val="FFC000"/>
                </a:solidFill>
                <a:latin typeface="微软雅黑" panose="020B0503020204020204" pitchFamily="34" charset="-122"/>
                <a:ea typeface="微软雅黑" panose="020B0503020204020204" pitchFamily="34" charset="-122"/>
              </a:rPr>
              <a:t>工作流程：</a:t>
            </a:r>
            <a:endParaRPr lang="en-US" altLang="zh-CN" sz="2000" b="1" dirty="0" smtClean="0">
              <a:solidFill>
                <a:srgbClr val="FFC000"/>
              </a:solidFill>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None/>
            </a:pPr>
            <a:r>
              <a:rPr lang="en-US" altLang="zh-CN" sz="1800" b="1" dirty="0" smtClean="0">
                <a:solidFill>
                  <a:schemeClr val="bg1"/>
                </a:solidFill>
                <a:latin typeface="微软雅黑" panose="020B0503020204020204" pitchFamily="34" charset="-122"/>
                <a:ea typeface="微软雅黑" panose="020B0503020204020204" pitchFamily="34" charset="-122"/>
              </a:rPr>
              <a:t>1</a:t>
            </a:r>
            <a:r>
              <a:rPr lang="zh-CN" altLang="en-US" sz="1800" b="1" dirty="0" smtClean="0">
                <a:solidFill>
                  <a:schemeClr val="bg1"/>
                </a:solidFill>
                <a:latin typeface="微软雅黑" panose="020B0503020204020204" pitchFamily="34" charset="-122"/>
                <a:ea typeface="微软雅黑" panose="020B0503020204020204" pitchFamily="34" charset="-122"/>
              </a:rPr>
              <a:t>、教务处（教研科）根据校考核标准和各学院补充标准制定考核标准及代码一览表并上网公布。</a:t>
            </a:r>
            <a:endParaRPr lang="en-US" altLang="zh-CN" sz="1800" b="1" dirty="0" smtClean="0">
              <a:solidFill>
                <a:schemeClr val="bg1"/>
              </a:solidFill>
              <a:latin typeface="微软雅黑" panose="020B0503020204020204" pitchFamily="34" charset="-122"/>
              <a:ea typeface="微软雅黑" panose="020B0503020204020204" pitchFamily="34" charset="-122"/>
            </a:endParaRPr>
          </a:p>
          <a:p>
            <a:pPr fontAlgn="ctr">
              <a:lnSpc>
                <a:spcPct val="130000"/>
              </a:lnSpc>
              <a:buFont typeface="Wingdings" panose="05000000000000000000" pitchFamily="2" charset="2"/>
              <a:buNone/>
            </a:pPr>
            <a:r>
              <a:rPr lang="en-US" altLang="zh-CN" sz="1800" b="1" dirty="0" smtClean="0">
                <a:solidFill>
                  <a:schemeClr val="bg1"/>
                </a:solidFill>
                <a:latin typeface="微软雅黑" panose="020B0503020204020204" pitchFamily="34" charset="-122"/>
                <a:ea typeface="微软雅黑" panose="020B0503020204020204" pitchFamily="34" charset="-122"/>
              </a:rPr>
              <a:t>2</a:t>
            </a:r>
            <a:r>
              <a:rPr lang="zh-CN" altLang="en-US" sz="1800" b="1" dirty="0" smtClean="0">
                <a:solidFill>
                  <a:schemeClr val="bg1"/>
                </a:solidFill>
                <a:latin typeface="微软雅黑" panose="020B0503020204020204" pitchFamily="34" charset="-122"/>
                <a:ea typeface="微软雅黑" panose="020B0503020204020204" pitchFamily="34" charset="-122"/>
              </a:rPr>
              <a:t>、可提供准确全面数据的职能部门或单位（教务处、团委、体育部等）根据标准将结果数据直接导入系统，学分统计表交教务处审核备案。</a:t>
            </a:r>
            <a:endParaRPr lang="en-US" altLang="zh-CN" sz="1800" b="1" dirty="0" smtClean="0">
              <a:solidFill>
                <a:schemeClr val="bg1"/>
              </a:solidFill>
              <a:latin typeface="微软雅黑" panose="020B0503020204020204" pitchFamily="34" charset="-122"/>
              <a:ea typeface="微软雅黑" panose="020B0503020204020204" pitchFamily="34" charset="-122"/>
            </a:endParaRPr>
          </a:p>
          <a:p>
            <a:pPr fontAlgn="ctr">
              <a:lnSpc>
                <a:spcPct val="130000"/>
              </a:lnSpc>
              <a:buFont typeface="Wingdings" panose="05000000000000000000" pitchFamily="2" charset="2"/>
              <a:buNone/>
            </a:pPr>
            <a:r>
              <a:rPr lang="en-US" altLang="zh-CN" sz="1800" b="1" dirty="0" smtClean="0">
                <a:solidFill>
                  <a:schemeClr val="bg1"/>
                </a:solidFill>
                <a:latin typeface="微软雅黑" panose="020B0503020204020204" pitchFamily="34" charset="-122"/>
                <a:ea typeface="微软雅黑" panose="020B0503020204020204" pitchFamily="34" charset="-122"/>
              </a:rPr>
              <a:t>3</a:t>
            </a:r>
            <a:r>
              <a:rPr lang="zh-CN" altLang="en-US" sz="1800" b="1" dirty="0" smtClean="0">
                <a:solidFill>
                  <a:schemeClr val="bg1"/>
                </a:solidFill>
                <a:latin typeface="微软雅黑" panose="020B0503020204020204" pitchFamily="34" charset="-122"/>
                <a:ea typeface="微软雅黑" panose="020B0503020204020204" pitchFamily="34" charset="-122"/>
              </a:rPr>
              <a:t>、可由学生所在学院直接提供的数据，由学院管理员根据标准将结果数据直接导入系统，学分统计表交教务处审核备案。</a:t>
            </a:r>
            <a:endParaRPr lang="en-US" altLang="zh-CN" sz="1800" b="1" dirty="0" smtClean="0">
              <a:solidFill>
                <a:schemeClr val="bg1"/>
              </a:solidFill>
              <a:latin typeface="微软雅黑" panose="020B0503020204020204" pitchFamily="34" charset="-122"/>
              <a:ea typeface="微软雅黑" panose="020B0503020204020204" pitchFamily="34" charset="-122"/>
            </a:endParaRPr>
          </a:p>
          <a:p>
            <a:pPr fontAlgn="ctr">
              <a:lnSpc>
                <a:spcPct val="130000"/>
              </a:lnSpc>
              <a:buFont typeface="Wingdings" panose="05000000000000000000" pitchFamily="2" charset="2"/>
              <a:buNone/>
            </a:pPr>
            <a:r>
              <a:rPr lang="en-US" altLang="zh-CN" sz="1800" b="1" dirty="0" smtClean="0">
                <a:solidFill>
                  <a:schemeClr val="bg1"/>
                </a:solidFill>
                <a:latin typeface="微软雅黑" panose="020B0503020204020204" pitchFamily="34" charset="-122"/>
                <a:ea typeface="微软雅黑" panose="020B0503020204020204" pitchFamily="34" charset="-122"/>
              </a:rPr>
              <a:t>4</a:t>
            </a:r>
            <a:r>
              <a:rPr lang="zh-CN" altLang="en-US" sz="1800" b="1" dirty="0" smtClean="0">
                <a:solidFill>
                  <a:schemeClr val="bg1"/>
                </a:solidFill>
                <a:latin typeface="微软雅黑" panose="020B0503020204020204" pitchFamily="34" charset="-122"/>
                <a:ea typeface="微软雅黑" panose="020B0503020204020204" pitchFamily="34" charset="-122"/>
              </a:rPr>
              <a:t>、无法由职能部门和机构统一提供准确全面数据的，学生填写评定登记表，附规定的详细证明材料，到所在学院指定的统计工作责任人处登记认定。</a:t>
            </a:r>
            <a:endParaRPr lang="en-US" altLang="zh-CN" sz="1800" b="1" dirty="0" smtClean="0">
              <a:solidFill>
                <a:schemeClr val="bg1"/>
              </a:solidFill>
              <a:latin typeface="微软雅黑" panose="020B0503020204020204" pitchFamily="34" charset="-122"/>
              <a:ea typeface="微软雅黑" panose="020B0503020204020204" pitchFamily="34" charset="-122"/>
            </a:endParaRPr>
          </a:p>
          <a:p>
            <a:pPr fontAlgn="ctr">
              <a:lnSpc>
                <a:spcPct val="130000"/>
              </a:lnSpc>
              <a:buFont typeface="Wingdings" panose="05000000000000000000" pitchFamily="2" charset="2"/>
              <a:buNone/>
            </a:pPr>
            <a:r>
              <a:rPr lang="en-US" altLang="zh-CN" sz="1800" b="1" dirty="0" smtClean="0">
                <a:solidFill>
                  <a:schemeClr val="bg1"/>
                </a:solidFill>
                <a:latin typeface="微软雅黑" panose="020B0503020204020204" pitchFamily="34" charset="-122"/>
                <a:ea typeface="微软雅黑" panose="020B0503020204020204" pitchFamily="34" charset="-122"/>
              </a:rPr>
              <a:t>5</a:t>
            </a:r>
            <a:r>
              <a:rPr lang="zh-CN" altLang="en-US" sz="1800" b="1" dirty="0" smtClean="0">
                <a:solidFill>
                  <a:schemeClr val="bg1"/>
                </a:solidFill>
                <a:latin typeface="微软雅黑" panose="020B0503020204020204" pitchFamily="34" charset="-122"/>
                <a:ea typeface="微软雅黑" panose="020B0503020204020204" pitchFamily="34" charset="-122"/>
              </a:rPr>
              <a:t>、教务处（教务科）审核通过。</a:t>
            </a:r>
            <a:endParaRPr lang="en-US" altLang="zh-CN" sz="1800" b="1" dirty="0" smtClean="0">
              <a:solidFill>
                <a:schemeClr val="bg1"/>
              </a:solidFill>
              <a:latin typeface="微软雅黑" panose="020B0503020204020204" pitchFamily="34" charset="-122"/>
              <a:ea typeface="微软雅黑" panose="020B0503020204020204" pitchFamily="34" charset="-122"/>
            </a:endParaRPr>
          </a:p>
          <a:p>
            <a:pPr fontAlgn="ctr">
              <a:lnSpc>
                <a:spcPct val="130000"/>
              </a:lnSpc>
              <a:buFont typeface="Wingdings" panose="05000000000000000000" pitchFamily="2" charset="2"/>
              <a:buNone/>
            </a:pPr>
            <a:r>
              <a:rPr lang="en-US" altLang="zh-CN" sz="1800" b="1" dirty="0" smtClean="0">
                <a:solidFill>
                  <a:schemeClr val="bg1"/>
                </a:solidFill>
                <a:latin typeface="微软雅黑" panose="020B0503020204020204" pitchFamily="34" charset="-122"/>
                <a:ea typeface="微软雅黑" panose="020B0503020204020204" pitchFamily="34" charset="-122"/>
              </a:rPr>
              <a:t>6</a:t>
            </a:r>
            <a:r>
              <a:rPr lang="zh-CN" altLang="en-US" sz="1800" b="1" dirty="0" smtClean="0">
                <a:solidFill>
                  <a:schemeClr val="bg1"/>
                </a:solidFill>
                <a:latin typeface="微软雅黑" panose="020B0503020204020204" pitchFamily="34" charset="-122"/>
                <a:ea typeface="微软雅黑" panose="020B0503020204020204" pitchFamily="34" charset="-122"/>
              </a:rPr>
              <a:t>、学生可上网查询自己所得创新</a:t>
            </a:r>
            <a:r>
              <a:rPr lang="zh-CN" altLang="en-US" sz="1800" b="1" dirty="0">
                <a:solidFill>
                  <a:schemeClr val="bg1"/>
                </a:solidFill>
                <a:latin typeface="微软雅黑" panose="020B0503020204020204" pitchFamily="34" charset="-122"/>
                <a:ea typeface="微软雅黑" panose="020B0503020204020204" pitchFamily="34" charset="-122"/>
              </a:rPr>
              <a:t>拓展（自主</a:t>
            </a:r>
            <a:r>
              <a:rPr lang="zh-CN" altLang="en-US" sz="1800" b="1" dirty="0" smtClean="0">
                <a:solidFill>
                  <a:schemeClr val="bg1"/>
                </a:solidFill>
                <a:latin typeface="微软雅黑" panose="020B0503020204020204" pitchFamily="34" charset="-122"/>
                <a:ea typeface="微软雅黑" panose="020B0503020204020204" pitchFamily="34" charset="-122"/>
              </a:rPr>
              <a:t>）学习分</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2000" dirty="0"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0" y="283493"/>
            <a:ext cx="12192000" cy="714829"/>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74978" y="348518"/>
            <a:ext cx="1826141" cy="584775"/>
          </a:xfrm>
          <a:prstGeom prst="rect">
            <a:avLst/>
          </a:prstGeom>
        </p:spPr>
        <p:txBody>
          <a:bodyPr wrap="none">
            <a:spAutoFit/>
          </a:bodyPr>
          <a:lstStyle/>
          <a:p>
            <a:r>
              <a:rPr lang="zh-CN" altLang="en-US" sz="32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成绩管理</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圆角矩形 14"/>
          <p:cNvSpPr/>
          <p:nvPr/>
        </p:nvSpPr>
        <p:spPr>
          <a:xfrm rot="18835958">
            <a:off x="412241" y="295131"/>
            <a:ext cx="725236" cy="725236"/>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
          <p:cNvSpPr txBox="1"/>
          <p:nvPr/>
        </p:nvSpPr>
        <p:spPr>
          <a:xfrm>
            <a:off x="1097280" y="1150137"/>
            <a:ext cx="9253728" cy="646331"/>
          </a:xfrm>
          <a:prstGeom prst="rect">
            <a:avLst/>
          </a:prstGeom>
          <a:noFill/>
        </p:spPr>
        <p:txBody>
          <a:bodyPr wrap="square" rtlCol="0">
            <a:spAutoFit/>
          </a:bodyPr>
          <a:lstStyle/>
          <a:p>
            <a:pPr>
              <a:lnSpc>
                <a:spcPct val="150000"/>
              </a:lnSpc>
              <a:spcBef>
                <a:spcPts val="600"/>
              </a:spcBef>
              <a:spcAft>
                <a:spcPts val="600"/>
              </a:spcAft>
            </a:pPr>
            <a:r>
              <a:rPr lang="zh-CN" altLang="en-US" sz="2400" b="1" dirty="0" smtClean="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三</a:t>
            </a:r>
            <a:r>
              <a:rPr lang="zh-CN" altLang="en-US" sz="2400" b="1" dirty="0" smtClean="0">
                <a:solidFill>
                  <a:srgbClr val="FFC000"/>
                </a:solidFill>
                <a:latin typeface="微软雅黑" panose="020B0503020204020204" pitchFamily="34" charset="-122"/>
                <a:ea typeface="微软雅黑" panose="020B0503020204020204" pitchFamily="34" charset="-122"/>
              </a:rPr>
              <a:t>）本科生创新拓展（自主）学习</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246842"/>
      </p:ext>
    </p:extLst>
  </p:cSld>
  <p:clrMapOvr>
    <a:masterClrMapping/>
  </p:clrMapOvr>
  <p:transition spd="med">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35958">
            <a:off x="412241" y="295131"/>
            <a:ext cx="725236" cy="725236"/>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74978" y="348518"/>
            <a:ext cx="1826141" cy="584775"/>
          </a:xfrm>
          <a:prstGeom prst="rect">
            <a:avLst/>
          </a:prstGeom>
        </p:spPr>
        <p:txBody>
          <a:bodyPr wrap="none">
            <a:spAutoFit/>
          </a:bodyPr>
          <a:lstStyle/>
          <a:p>
            <a:r>
              <a:rPr lang="zh-CN" altLang="en-US" sz="3200" b="1" kern="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成绩管理</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8" name="Group 51"/>
          <p:cNvGraphicFramePr>
            <a:graphicFrameLocks/>
          </p:cNvGraphicFramePr>
          <p:nvPr>
            <p:extLst>
              <p:ext uri="{D42A27DB-BD31-4B8C-83A1-F6EECF244321}">
                <p14:modId xmlns:p14="http://schemas.microsoft.com/office/powerpoint/2010/main" xmlns="" val="4075915193"/>
              </p:ext>
            </p:extLst>
          </p:nvPr>
        </p:nvGraphicFramePr>
        <p:xfrm>
          <a:off x="1287610" y="2762542"/>
          <a:ext cx="7715252" cy="2403825"/>
        </p:xfrm>
        <a:graphic>
          <a:graphicData uri="http://schemas.openxmlformats.org/drawingml/2006/table">
            <a:tbl>
              <a:tblPr/>
              <a:tblGrid>
                <a:gridCol w="1447101"/>
                <a:gridCol w="1253631"/>
                <a:gridCol w="1253629"/>
                <a:gridCol w="1253631"/>
                <a:gridCol w="1253629"/>
                <a:gridCol w="1253631"/>
              </a:tblGrid>
              <a:tr h="582004">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百分制</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90-100</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80-89</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70-79</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60-69</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0-59</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91377">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绩点系数</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4.0-5.0</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3.0-3.9</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2.0-2.9</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1.0-1.9</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0</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23242">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五级制</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优秀</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良好</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中等</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及格</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不及格</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07202">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绩点系数</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4</a:t>
                      </a:r>
                      <a:r>
                        <a:rPr kumimoji="0" lang="en-US" altLang="zh-CN"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.5</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3</a:t>
                      </a:r>
                      <a:r>
                        <a:rPr kumimoji="0" lang="en-US" altLang="zh-CN"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.5</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2</a:t>
                      </a:r>
                      <a:r>
                        <a:rPr kumimoji="0" lang="en-US" altLang="zh-CN"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.5</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1</a:t>
                      </a:r>
                      <a:r>
                        <a:rPr kumimoji="0" lang="en-US" altLang="zh-CN"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.5</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70000"/>
                        <a:buFont typeface="Wingdings" pitchFamily="2" charset="2"/>
                        <a:defRPr sz="2600">
                          <a:solidFill>
                            <a:schemeClr val="tx1"/>
                          </a:solidFill>
                          <a:latin typeface="Arial" charset="0"/>
                          <a:ea typeface="宋体" pitchFamily="2" charset="-122"/>
                        </a:defRPr>
                      </a:lvl1pPr>
                      <a:lvl2pPr marL="742950" indent="-285750" eaLnBrk="0" hangingPunct="0">
                        <a:spcBef>
                          <a:spcPct val="20000"/>
                        </a:spcBef>
                        <a:buClr>
                          <a:schemeClr val="accent2"/>
                        </a:buClr>
                        <a:buSzPct val="70000"/>
                        <a:buFont typeface="Wingdings" pitchFamily="2" charset="2"/>
                        <a:defRPr sz="2200">
                          <a:solidFill>
                            <a:schemeClr val="tx1"/>
                          </a:solidFill>
                          <a:latin typeface="Arial" charset="0"/>
                          <a:ea typeface="宋体" pitchFamily="2" charset="-122"/>
                        </a:defRPr>
                      </a:lvl2pPr>
                      <a:lvl3pPr marL="1143000" indent="-228600" eaLnBrk="0" hangingPunct="0">
                        <a:spcBef>
                          <a:spcPct val="20000"/>
                        </a:spcBef>
                        <a:buClr>
                          <a:schemeClr val="accent1"/>
                        </a:buClr>
                        <a:buSzPct val="70000"/>
                        <a:buFont typeface="Wingdings" pitchFamily="2" charset="2"/>
                        <a:defRPr sz="2100">
                          <a:solidFill>
                            <a:schemeClr val="tx1"/>
                          </a:solidFill>
                          <a:latin typeface="Arial" charset="0"/>
                          <a:ea typeface="宋体" pitchFamily="2" charset="-122"/>
                        </a:defRPr>
                      </a:lvl3pPr>
                      <a:lvl4pPr marL="1600200" indent="-228600" eaLnBrk="0" hangingPunct="0">
                        <a:spcBef>
                          <a:spcPct val="20000"/>
                        </a:spcBef>
                        <a:buClr>
                          <a:schemeClr val="tx2"/>
                        </a:buClr>
                        <a:buSzPct val="75000"/>
                        <a:buFont typeface="Wingdings" pitchFamily="2" charset="2"/>
                        <a:defRPr>
                          <a:solidFill>
                            <a:schemeClr val="tx1"/>
                          </a:solidFill>
                          <a:latin typeface="Arial" charset="0"/>
                          <a:ea typeface="宋体" pitchFamily="2" charset="-122"/>
                        </a:defRPr>
                      </a:lvl4pPr>
                      <a:lvl5pPr marL="2057400" indent="-228600" eaLnBrk="0" hangingPunct="0">
                        <a:spcBef>
                          <a:spcPct val="20000"/>
                        </a:spcBef>
                        <a:buClr>
                          <a:schemeClr val="folHlink"/>
                        </a:buClr>
                        <a:buSzPct val="80000"/>
                        <a:buFont typeface="Wingdings" pitchFamily="2" charset="2"/>
                        <a:defRPr>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SzPct val="80000"/>
                        <a:buFont typeface="Wingdings" pitchFamily="2" charset="2"/>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zh-CN" altLang="en-US" sz="2400" b="0" i="0" u="none" strike="noStrike" cap="none" normalizeH="0" baseline="0" dirty="0" smtClean="0">
                          <a:ln>
                            <a:noFill/>
                          </a:ln>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0</a:t>
                      </a: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9" name="矩形 6"/>
          <p:cNvSpPr>
            <a:spLocks noChangeArrowheads="1"/>
          </p:cNvSpPr>
          <p:nvPr/>
        </p:nvSpPr>
        <p:spPr bwMode="auto">
          <a:xfrm>
            <a:off x="773320" y="2120232"/>
            <a:ext cx="5500687"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eaLnBrk="1" hangingPunct="1">
              <a:lnSpc>
                <a:spcPct val="90000"/>
              </a:lnSpc>
            </a:pPr>
            <a:r>
              <a:rPr lang="zh-CN" altLang="en-US" sz="2400" b="1" dirty="0">
                <a:solidFill>
                  <a:schemeClr val="bg1"/>
                </a:solidFill>
                <a:latin typeface="微软雅黑" panose="020B0503020204020204" pitchFamily="34" charset="-122"/>
                <a:ea typeface="微软雅黑" panose="020B0503020204020204" pitchFamily="34" charset="-122"/>
              </a:rPr>
              <a:t>绩点系数采用如下标准：</a:t>
            </a:r>
          </a:p>
        </p:txBody>
      </p:sp>
      <p:sp>
        <p:nvSpPr>
          <p:cNvPr id="10" name="矩形 7"/>
          <p:cNvSpPr>
            <a:spLocks noChangeArrowheads="1"/>
          </p:cNvSpPr>
          <p:nvPr/>
        </p:nvSpPr>
        <p:spPr bwMode="auto">
          <a:xfrm>
            <a:off x="1196551" y="1515780"/>
            <a:ext cx="58849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Aft>
                <a:spcPct val="50000"/>
              </a:spcAft>
              <a:buFont typeface="Wingdings" pitchFamily="2" charset="2"/>
              <a:buNone/>
              <a:defRPr/>
            </a:pPr>
            <a:r>
              <a:rPr lang="zh-CN" altLang="en-US" sz="2400" b="1" dirty="0" smtClean="0">
                <a:solidFill>
                  <a:srgbClr val="FFFF00"/>
                </a:solidFill>
                <a:latin typeface="微软雅黑" panose="020B0503020204020204" pitchFamily="34" charset="-122"/>
                <a:ea typeface="微软雅黑" panose="020B0503020204020204" pitchFamily="34" charset="-122"/>
              </a:rPr>
              <a:t>（四）课程</a:t>
            </a:r>
            <a:r>
              <a:rPr lang="zh-CN" altLang="en-US" sz="2400" b="1" dirty="0">
                <a:solidFill>
                  <a:srgbClr val="FFFF00"/>
                </a:solidFill>
                <a:latin typeface="微软雅黑" panose="020B0503020204020204" pitchFamily="34" charset="-122"/>
                <a:ea typeface="微软雅黑" panose="020B0503020204020204" pitchFamily="34" charset="-122"/>
              </a:rPr>
              <a:t>学分绩点=课程学分</a:t>
            </a:r>
            <a:r>
              <a:rPr lang="en-US" altLang="zh-CN" sz="2400" b="1" dirty="0">
                <a:solidFill>
                  <a:srgbClr val="FFFF00"/>
                </a:solidFill>
                <a:latin typeface="微软雅黑" panose="020B0503020204020204" pitchFamily="34" charset="-122"/>
                <a:ea typeface="微软雅黑" panose="020B0503020204020204" pitchFamily="34" charset="-122"/>
                <a:cs typeface="Times New Roman" pitchFamily="18" charset="0"/>
              </a:rPr>
              <a:t>×</a:t>
            </a:r>
            <a:r>
              <a:rPr lang="zh-CN" altLang="en-US" sz="2400" b="1" dirty="0">
                <a:solidFill>
                  <a:srgbClr val="FFFF00"/>
                </a:solidFill>
                <a:latin typeface="微软雅黑" panose="020B0503020204020204" pitchFamily="34" charset="-122"/>
                <a:ea typeface="微软雅黑" panose="020B0503020204020204" pitchFamily="34" charset="-122"/>
              </a:rPr>
              <a:t>绩点系数</a:t>
            </a:r>
          </a:p>
        </p:txBody>
      </p:sp>
      <p:graphicFrame>
        <p:nvGraphicFramePr>
          <p:cNvPr id="11" name="Object 45"/>
          <p:cNvGraphicFramePr>
            <a:graphicFrameLocks noChangeAspect="1"/>
          </p:cNvGraphicFramePr>
          <p:nvPr>
            <p:extLst>
              <p:ext uri="{D42A27DB-BD31-4B8C-83A1-F6EECF244321}">
                <p14:modId xmlns:p14="http://schemas.microsoft.com/office/powerpoint/2010/main" xmlns="" val="2467041958"/>
              </p:ext>
            </p:extLst>
          </p:nvPr>
        </p:nvGraphicFramePr>
        <p:xfrm>
          <a:off x="3360737" y="5595968"/>
          <a:ext cx="3067051" cy="1000125"/>
        </p:xfrm>
        <a:graphic>
          <a:graphicData uri="http://schemas.openxmlformats.org/presentationml/2006/ole">
            <p:oleObj spid="_x0000_s2259" name="公式" r:id="rId3" imgW="1485900" imgH="482600" progId="Equation.3">
              <p:embed/>
            </p:oleObj>
          </a:graphicData>
        </a:graphic>
      </p:graphicFrame>
      <p:sp>
        <p:nvSpPr>
          <p:cNvPr id="12" name="矩形 12"/>
          <p:cNvSpPr>
            <a:spLocks noChangeArrowheads="1"/>
          </p:cNvSpPr>
          <p:nvPr/>
        </p:nvSpPr>
        <p:spPr bwMode="auto">
          <a:xfrm>
            <a:off x="801055" y="5880955"/>
            <a:ext cx="25731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indent="3048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平均学分绩点</a:t>
            </a:r>
            <a:r>
              <a:rPr lang="en-US" altLang="zh-CN" sz="2400" b="1">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400" b="1">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56121430"/>
      </p:ext>
    </p:extLst>
  </p:cSld>
  <p:clrMapOvr>
    <a:masterClrMapping/>
  </p:clrMapOvr>
  <p:transition spd="med">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6278348" y="1248275"/>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 name="Freeform 6"/>
          <p:cNvSpPr>
            <a:spLocks noEditPoints="1"/>
          </p:cNvSpPr>
          <p:nvPr/>
        </p:nvSpPr>
        <p:spPr bwMode="auto">
          <a:xfrm>
            <a:off x="6271961" y="1241886"/>
            <a:ext cx="874227"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Freeform 7"/>
          <p:cNvSpPr>
            <a:spLocks/>
          </p:cNvSpPr>
          <p:nvPr/>
        </p:nvSpPr>
        <p:spPr bwMode="auto">
          <a:xfrm>
            <a:off x="6278351" y="1479343"/>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 name="Freeform 8"/>
          <p:cNvSpPr>
            <a:spLocks noEditPoints="1"/>
          </p:cNvSpPr>
          <p:nvPr/>
        </p:nvSpPr>
        <p:spPr bwMode="auto">
          <a:xfrm>
            <a:off x="6271978" y="1472954"/>
            <a:ext cx="1505671"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 name="Freeform 9"/>
          <p:cNvSpPr>
            <a:spLocks/>
          </p:cNvSpPr>
          <p:nvPr/>
        </p:nvSpPr>
        <p:spPr bwMode="auto">
          <a:xfrm>
            <a:off x="6278348" y="2109723"/>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 name="Freeform 10"/>
          <p:cNvSpPr>
            <a:spLocks noEditPoints="1"/>
          </p:cNvSpPr>
          <p:nvPr/>
        </p:nvSpPr>
        <p:spPr bwMode="auto">
          <a:xfrm>
            <a:off x="6271961" y="2104398"/>
            <a:ext cx="1736739"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 name="Freeform 23"/>
          <p:cNvSpPr>
            <a:spLocks/>
          </p:cNvSpPr>
          <p:nvPr/>
        </p:nvSpPr>
        <p:spPr bwMode="auto">
          <a:xfrm>
            <a:off x="4554388" y="2109723"/>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Freeform 24"/>
          <p:cNvSpPr>
            <a:spLocks noEditPoints="1"/>
          </p:cNvSpPr>
          <p:nvPr/>
        </p:nvSpPr>
        <p:spPr bwMode="auto">
          <a:xfrm>
            <a:off x="4549084" y="2104398"/>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25"/>
          <p:cNvSpPr>
            <a:spLocks/>
          </p:cNvSpPr>
          <p:nvPr/>
        </p:nvSpPr>
        <p:spPr bwMode="auto">
          <a:xfrm>
            <a:off x="4785459" y="1479343"/>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Freeform 26"/>
          <p:cNvSpPr>
            <a:spLocks noEditPoints="1"/>
          </p:cNvSpPr>
          <p:nvPr/>
        </p:nvSpPr>
        <p:spPr bwMode="auto">
          <a:xfrm>
            <a:off x="4779086" y="1472954"/>
            <a:ext cx="1505671"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 name="Freeform 27"/>
          <p:cNvSpPr>
            <a:spLocks/>
          </p:cNvSpPr>
          <p:nvPr/>
        </p:nvSpPr>
        <p:spPr bwMode="auto">
          <a:xfrm>
            <a:off x="5416901" y="1248275"/>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Freeform 28"/>
          <p:cNvSpPr>
            <a:spLocks noEditPoints="1"/>
          </p:cNvSpPr>
          <p:nvPr/>
        </p:nvSpPr>
        <p:spPr bwMode="auto">
          <a:xfrm>
            <a:off x="5410513" y="1241886"/>
            <a:ext cx="874227"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文本框 13"/>
          <p:cNvSpPr txBox="1"/>
          <p:nvPr/>
        </p:nvSpPr>
        <p:spPr>
          <a:xfrm>
            <a:off x="3217353" y="5118683"/>
            <a:ext cx="6738272" cy="646331"/>
          </a:xfrm>
          <a:prstGeom prst="rect">
            <a:avLst/>
          </a:prstGeom>
          <a:noFill/>
        </p:spPr>
        <p:txBody>
          <a:bodyPr wrap="square" rtlCol="0">
            <a:spAutoFit/>
          </a:bodyPr>
          <a:lstStyle/>
          <a:p>
            <a:r>
              <a:rPr lang="zh-CN" altLang="en-US" sz="3600" b="1" dirty="0" smtClean="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学籍注册、</a:t>
            </a:r>
            <a:r>
              <a:rPr lang="zh-CN" altLang="en-US" sz="3600" b="1" dirty="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学业</a:t>
            </a:r>
            <a:r>
              <a:rPr lang="zh-CN" altLang="en-US" sz="3600" b="1" dirty="0" smtClean="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预警与</a:t>
            </a:r>
            <a:r>
              <a:rPr lang="zh-CN" altLang="en-US" sz="3600" b="1" dirty="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学位授予</a:t>
            </a:r>
          </a:p>
        </p:txBody>
      </p:sp>
      <p:sp>
        <p:nvSpPr>
          <p:cNvPr id="15" name="文本框 14"/>
          <p:cNvSpPr txBox="1"/>
          <p:nvPr/>
        </p:nvSpPr>
        <p:spPr>
          <a:xfrm>
            <a:off x="5653795" y="3348458"/>
            <a:ext cx="1261884" cy="523220"/>
          </a:xfrm>
          <a:prstGeom prst="rect">
            <a:avLst/>
          </a:prstGeom>
          <a:noFill/>
        </p:spPr>
        <p:txBody>
          <a:bodyPr wrap="none" rtlCol="0">
            <a:spAutoFit/>
          </a:bodyPr>
          <a:lstStyle/>
          <a:p>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a:t>
            </a:r>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章</a:t>
            </a:r>
          </a:p>
        </p:txBody>
      </p:sp>
    </p:spTree>
    <p:extLst>
      <p:ext uri="{BB962C8B-B14F-4D97-AF65-F5344CB8AC3E}">
        <p14:creationId xmlns:p14="http://schemas.microsoft.com/office/powerpoint/2010/main" xmlns="" val="3960495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bwMode="auto">
          <a:xfrm>
            <a:off x="2046900" y="339837"/>
            <a:ext cx="8229600" cy="642938"/>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130000"/>
              </a:lnSpc>
              <a:defRPr/>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一、学籍注册</a:t>
            </a:r>
          </a:p>
        </p:txBody>
      </p:sp>
      <p:sp>
        <p:nvSpPr>
          <p:cNvPr id="56325" name="Rectangle 3"/>
          <p:cNvSpPr>
            <a:spLocks noGrp="1" noChangeArrowheads="1"/>
          </p:cNvSpPr>
          <p:nvPr>
            <p:ph type="body" idx="4294967295"/>
          </p:nvPr>
        </p:nvSpPr>
        <p:spPr bwMode="auto">
          <a:xfrm>
            <a:off x="1175656" y="1609520"/>
            <a:ext cx="9470573" cy="5000625"/>
          </a:xfrm>
          <a:prstGeom prst="rect">
            <a:avLst/>
          </a:prstGeom>
          <a:ln>
            <a:miter lim="800000"/>
            <a:headEnd/>
            <a:tailEnd/>
          </a:ln>
        </p:spPr>
        <p:txBody>
          <a:bodyPr>
            <a:normAutofit fontScale="77500" lnSpcReduction="20000"/>
          </a:bodyPr>
          <a:lstStyle/>
          <a:p>
            <a:pPr marL="0" indent="0" algn="just" eaLnBrk="1" hangingPunct="1">
              <a:lnSpc>
                <a:spcPct val="140000"/>
              </a:lnSpc>
              <a:buFont typeface="Wingdings" panose="05000000000000000000" pitchFamily="2" charset="2"/>
              <a:buNone/>
              <a:defRPr/>
            </a:pPr>
            <a:r>
              <a:rPr lang="zh-CN" altLang="en-US" sz="2800" b="1" dirty="0" smtClean="0">
                <a:solidFill>
                  <a:srgbClr val="FFFF00"/>
                </a:solidFill>
                <a:latin typeface="微软雅黑" panose="020B0503020204020204" pitchFamily="34" charset="-122"/>
                <a:ea typeface="微软雅黑" panose="020B0503020204020204" pitchFamily="34" charset="-122"/>
              </a:rPr>
              <a:t>学籍</a:t>
            </a:r>
            <a:r>
              <a:rPr lang="zh-CN" altLang="en-US" sz="2800" b="1" dirty="0">
                <a:solidFill>
                  <a:srgbClr val="FFFF00"/>
                </a:solidFill>
                <a:latin typeface="微软雅黑" panose="020B0503020204020204" pitchFamily="34" charset="-122"/>
                <a:ea typeface="微软雅黑" panose="020B0503020204020204" pitchFamily="34" charset="-122"/>
              </a:rPr>
              <a:t>学历电子注册：</a:t>
            </a:r>
            <a:r>
              <a:rPr lang="zh-CN" altLang="en-US" sz="2800" b="1" dirty="0">
                <a:solidFill>
                  <a:schemeClr val="bg1"/>
                </a:solidFill>
                <a:latin typeface="微软雅黑" panose="020B0503020204020204" pitchFamily="34" charset="-122"/>
                <a:ea typeface="微软雅黑" panose="020B0503020204020204" pitchFamily="34" charset="-122"/>
              </a:rPr>
              <a:t>学籍信息核对必须要认真仔细，避免出现错误，影响毕业证书和学位证书</a:t>
            </a:r>
            <a:r>
              <a:rPr lang="zh-CN" altLang="en-US" sz="3200" b="1" dirty="0">
                <a:solidFill>
                  <a:schemeClr val="bg1"/>
                </a:solidFill>
                <a:latin typeface="微软雅黑" panose="020B0503020204020204" pitchFamily="34" charset="-122"/>
                <a:ea typeface="微软雅黑" panose="020B0503020204020204" pitchFamily="34" charset="-122"/>
              </a:rPr>
              <a:t>。</a:t>
            </a:r>
          </a:p>
          <a:p>
            <a:pPr algn="just" eaLnBrk="1" hangingPunct="1">
              <a:lnSpc>
                <a:spcPct val="140000"/>
              </a:lnSpc>
              <a:buFont typeface="Wingdings" panose="05000000000000000000" pitchFamily="2" charset="2"/>
              <a:buNone/>
              <a:defRPr/>
            </a:pP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入学：新生入学后需核对本人学籍信息，经过学籍电子注册后才能获得学籍。我国从</a:t>
            </a:r>
            <a:r>
              <a:rPr lang="en-US" altLang="zh-CN" sz="2400" b="1" dirty="0">
                <a:solidFill>
                  <a:srgbClr val="FFFF00"/>
                </a:solidFill>
                <a:latin typeface="微软雅黑" panose="020B0503020204020204" pitchFamily="34" charset="-122"/>
                <a:ea typeface="微软雅黑" panose="020B0503020204020204" pitchFamily="34" charset="-122"/>
              </a:rPr>
              <a:t>2011</a:t>
            </a:r>
            <a:r>
              <a:rPr lang="zh-CN" altLang="en-US" sz="2400" b="1" dirty="0">
                <a:solidFill>
                  <a:srgbClr val="FFFF00"/>
                </a:solidFill>
                <a:latin typeface="微软雅黑" panose="020B0503020204020204" pitchFamily="34" charset="-122"/>
                <a:ea typeface="微软雅黑" panose="020B0503020204020204" pitchFamily="34" charset="-122"/>
              </a:rPr>
              <a:t>级开始</a:t>
            </a:r>
            <a:r>
              <a:rPr lang="zh-CN" altLang="en-US" sz="2400" b="1" dirty="0">
                <a:solidFill>
                  <a:schemeClr val="bg1"/>
                </a:solidFill>
                <a:latin typeface="微软雅黑" panose="020B0503020204020204" pitchFamily="34" charset="-122"/>
                <a:ea typeface="微软雅黑" panose="020B0503020204020204" pitchFamily="34" charset="-122"/>
              </a:rPr>
              <a:t>，要求每位新生在</a:t>
            </a:r>
            <a:r>
              <a:rPr lang="en-US" altLang="zh-CN" sz="2400" b="1" dirty="0">
                <a:solidFill>
                  <a:schemeClr val="bg1"/>
                </a:solidFill>
                <a:latin typeface="微软雅黑" panose="020B0503020204020204" pitchFamily="34" charset="-122"/>
                <a:ea typeface="微软雅黑" panose="020B0503020204020204" pitchFamily="34" charset="-122"/>
              </a:rPr>
              <a:t>10</a:t>
            </a:r>
            <a:r>
              <a:rPr lang="zh-CN" altLang="en-US" sz="2400" b="1" dirty="0">
                <a:solidFill>
                  <a:schemeClr val="bg1"/>
                </a:solidFill>
                <a:latin typeface="微软雅黑" panose="020B0503020204020204" pitchFamily="34" charset="-122"/>
                <a:ea typeface="微软雅黑" panose="020B0503020204020204" pitchFamily="34" charset="-122"/>
              </a:rPr>
              <a:t>月</a:t>
            </a: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日后上网查询、核对并确认本人信息。</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just" eaLnBrk="1" hangingPunct="1">
              <a:lnSpc>
                <a:spcPct val="140000"/>
              </a:lnSpc>
              <a:buFont typeface="Wingdings" panose="05000000000000000000" pitchFamily="2" charset="2"/>
              <a:buNone/>
              <a:defRPr/>
            </a:pPr>
            <a:r>
              <a:rPr lang="zh-CN" altLang="en-US"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rgbClr val="FFFF00"/>
                </a:solidFill>
                <a:latin typeface="微软雅黑" panose="020B0503020204020204" pitchFamily="34" charset="-122"/>
                <a:ea typeface="微软雅黑" panose="020B0503020204020204" pitchFamily="34" charset="-122"/>
              </a:rPr>
              <a:t>网址：</a:t>
            </a:r>
            <a:r>
              <a:rPr lang="en-US" altLang="zh-CN" sz="2400" b="1" dirty="0">
                <a:solidFill>
                  <a:srgbClr val="FFFF00"/>
                </a:solidFill>
                <a:latin typeface="微软雅黑" panose="020B0503020204020204" pitchFamily="34" charset="-122"/>
                <a:ea typeface="微软雅黑" panose="020B0503020204020204" pitchFamily="34" charset="-122"/>
              </a:rPr>
              <a:t>http://www.jsbys.com.cn </a:t>
            </a:r>
            <a:r>
              <a:rPr lang="zh-CN" altLang="en-US" sz="2400" b="1" dirty="0">
                <a:solidFill>
                  <a:srgbClr val="FFFF00"/>
                </a:solidFill>
                <a:latin typeface="微软雅黑" panose="020B0503020204020204" pitchFamily="34" charset="-122"/>
                <a:ea typeface="微软雅黑" panose="020B0503020204020204" pitchFamily="34" charset="-122"/>
              </a:rPr>
              <a:t> </a:t>
            </a:r>
          </a:p>
          <a:p>
            <a:pPr algn="just" eaLnBrk="1" hangingPunct="1">
              <a:lnSpc>
                <a:spcPct val="140000"/>
              </a:lnSpc>
              <a:buFont typeface="Wingdings" panose="05000000000000000000" pitchFamily="2" charset="2"/>
              <a:buNone/>
              <a:defRPr/>
            </a:pP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信息更改：学生在校期间需要更改学籍信息的，应提供合法的证明材料原件。</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just" eaLnBrk="1" hangingPunct="1">
              <a:lnSpc>
                <a:spcPct val="140000"/>
              </a:lnSpc>
              <a:buFont typeface="Wingdings" panose="05000000000000000000" pitchFamily="2" charset="2"/>
              <a:buNone/>
              <a:defRPr/>
            </a:pPr>
            <a:r>
              <a:rPr lang="en-US" altLang="zh-CN" sz="2400" b="1" dirty="0">
                <a:solidFill>
                  <a:schemeClr val="bg1"/>
                </a:solidFill>
                <a:latin typeface="微软雅黑" panose="020B0503020204020204" pitchFamily="34" charset="-122"/>
                <a:ea typeface="微软雅黑" panose="020B0503020204020204" pitchFamily="34" charset="-122"/>
              </a:rPr>
              <a:t>3.</a:t>
            </a:r>
            <a:r>
              <a:rPr lang="zh-CN" altLang="en-US" sz="2400" b="1" dirty="0">
                <a:solidFill>
                  <a:schemeClr val="bg1"/>
                </a:solidFill>
                <a:latin typeface="微软雅黑" panose="020B0503020204020204" pitchFamily="34" charset="-122"/>
                <a:ea typeface="微软雅黑" panose="020B0503020204020204" pitchFamily="34" charset="-122"/>
              </a:rPr>
              <a:t>毕业学历证书电子注册：</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just" eaLnBrk="1" hangingPunct="1">
              <a:lnSpc>
                <a:spcPct val="140000"/>
              </a:lnSpc>
              <a:buFont typeface="Wingdings" panose="05000000000000000000" pitchFamily="2" charset="2"/>
              <a:buNone/>
              <a:defRPr/>
            </a:pPr>
            <a:r>
              <a:rPr lang="zh-CN" altLang="en-US" sz="2400" b="1" dirty="0">
                <a:solidFill>
                  <a:schemeClr val="bg1"/>
                </a:solidFill>
                <a:latin typeface="微软雅黑" panose="020B0503020204020204" pitchFamily="34" charset="-122"/>
                <a:ea typeface="微软雅黑" panose="020B0503020204020204" pitchFamily="34" charset="-122"/>
              </a:rPr>
              <a:t>　第一阶段：每年的</a:t>
            </a:r>
            <a:r>
              <a:rPr lang="en-US" altLang="zh-CN" sz="2400" b="1" dirty="0">
                <a:solidFill>
                  <a:schemeClr val="bg1"/>
                </a:solidFill>
                <a:latin typeface="微软雅黑" panose="020B0503020204020204" pitchFamily="34" charset="-122"/>
                <a:ea typeface="微软雅黑" panose="020B0503020204020204" pitchFamily="34" charset="-122"/>
              </a:rPr>
              <a:t>4</a:t>
            </a:r>
            <a:r>
              <a:rPr lang="zh-CN" altLang="en-US" sz="2400" b="1" dirty="0">
                <a:solidFill>
                  <a:schemeClr val="bg1"/>
                </a:solidFill>
                <a:latin typeface="微软雅黑" panose="020B0503020204020204" pitchFamily="34" charset="-122"/>
                <a:ea typeface="微软雅黑" panose="020B0503020204020204" pitchFamily="34" charset="-122"/>
              </a:rPr>
              <a:t>月份毕业生学历证书预注册。</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just" eaLnBrk="1" hangingPunct="1">
              <a:lnSpc>
                <a:spcPct val="140000"/>
              </a:lnSpc>
              <a:buFont typeface="Wingdings" panose="05000000000000000000" pitchFamily="2" charset="2"/>
              <a:buNone/>
              <a:defRPr/>
            </a:pPr>
            <a:r>
              <a:rPr lang="zh-CN" altLang="en-US" sz="2400" b="1" dirty="0">
                <a:solidFill>
                  <a:schemeClr val="bg1"/>
                </a:solidFill>
                <a:latin typeface="微软雅黑" panose="020B0503020204020204" pitchFamily="34" charset="-122"/>
                <a:ea typeface="微软雅黑" panose="020B0503020204020204" pitchFamily="34" charset="-122"/>
              </a:rPr>
              <a:t>　第二阶段：每年的</a:t>
            </a:r>
            <a:r>
              <a:rPr lang="en-US" altLang="zh-CN" sz="2400" b="1" dirty="0">
                <a:solidFill>
                  <a:schemeClr val="bg1"/>
                </a:solidFill>
                <a:latin typeface="微软雅黑" panose="020B0503020204020204" pitchFamily="34" charset="-122"/>
                <a:ea typeface="微软雅黑" panose="020B0503020204020204" pitchFamily="34" charset="-122"/>
              </a:rPr>
              <a:t>7</a:t>
            </a:r>
            <a:r>
              <a:rPr lang="zh-CN" altLang="en-US" sz="2400" b="1" dirty="0">
                <a:solidFill>
                  <a:schemeClr val="bg1"/>
                </a:solidFill>
                <a:latin typeface="微软雅黑" panose="020B0503020204020204" pitchFamily="34" charset="-122"/>
                <a:ea typeface="微软雅黑" panose="020B0503020204020204" pitchFamily="34" charset="-122"/>
              </a:rPr>
              <a:t>月份进行学历证书电子注册数据审核上报。只有在教育部平台上完成电子注册的学历证书，个人和用人单位才能查询。</a:t>
            </a:r>
            <a:endParaRPr lang="en-US" altLang="zh-CN" sz="2400" b="1" dirty="0">
              <a:solidFill>
                <a:schemeClr val="bg1"/>
              </a:solidFill>
              <a:latin typeface="微软雅黑" panose="020B0503020204020204" pitchFamily="34" charset="-122"/>
              <a:ea typeface="微软雅黑" panose="020B0503020204020204" pitchFamily="34" charset="-122"/>
            </a:endParaRPr>
          </a:p>
          <a:p>
            <a:pPr eaLnBrk="1" hangingPunct="1">
              <a:lnSpc>
                <a:spcPct val="140000"/>
              </a:lnSpc>
              <a:buFont typeface="Wingdings" panose="05000000000000000000" pitchFamily="2" charset="2"/>
              <a:buNone/>
              <a:defRPr/>
            </a:pPr>
            <a:r>
              <a:rPr lang="zh-CN" altLang="en-US" sz="2400" b="1" dirty="0">
                <a:solidFill>
                  <a:schemeClr val="bg1"/>
                </a:solidFill>
                <a:latin typeface="微软雅黑" panose="020B0503020204020204" pitchFamily="34" charset="-122"/>
                <a:ea typeface="微软雅黑" panose="020B0503020204020204" pitchFamily="34" charset="-122"/>
              </a:rPr>
              <a:t>　　　</a:t>
            </a:r>
          </a:p>
        </p:txBody>
      </p:sp>
      <p:sp>
        <p:nvSpPr>
          <p:cNvPr id="6" name="矩形 5"/>
          <p:cNvSpPr/>
          <p:nvPr/>
        </p:nvSpPr>
        <p:spPr>
          <a:xfrm>
            <a:off x="0" y="982779"/>
            <a:ext cx="12192000" cy="6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rot="18835958">
            <a:off x="1121040" y="795443"/>
            <a:ext cx="443249" cy="443249"/>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rot="19278167">
            <a:off x="1488628" y="836762"/>
            <a:ext cx="337557" cy="337557"/>
          </a:xfrm>
          <a:prstGeom prst="roundRect">
            <a:avLst>
              <a:gd name="adj" fmla="val 13606"/>
            </a:avLst>
          </a:prstGeom>
          <a:solidFill>
            <a:srgbClr val="FF93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圆角矩形 8"/>
          <p:cNvSpPr/>
          <p:nvPr/>
        </p:nvSpPr>
        <p:spPr>
          <a:xfrm rot="18087302">
            <a:off x="1805839" y="917557"/>
            <a:ext cx="153458" cy="153459"/>
          </a:xfrm>
          <a:prstGeom prst="roundRect">
            <a:avLst>
              <a:gd name="adj" fmla="val 13606"/>
            </a:avLst>
          </a:prstGeom>
          <a:solidFill>
            <a:srgbClr val="2E75B6"/>
          </a:solidFill>
          <a:ln w="28575">
            <a:solidFill>
              <a:schemeClr val="bg1"/>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2794169307"/>
      </p:ext>
    </p:extLst>
  </p:cSld>
  <p:clrMapOvr>
    <a:masterClrMapping/>
  </p:clrMapOvr>
  <p:transition spd="med">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6278348" y="1248275"/>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 name="Freeform 6"/>
          <p:cNvSpPr>
            <a:spLocks noEditPoints="1"/>
          </p:cNvSpPr>
          <p:nvPr/>
        </p:nvSpPr>
        <p:spPr bwMode="auto">
          <a:xfrm>
            <a:off x="6271961" y="1241886"/>
            <a:ext cx="874227"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Freeform 7"/>
          <p:cNvSpPr>
            <a:spLocks/>
          </p:cNvSpPr>
          <p:nvPr/>
        </p:nvSpPr>
        <p:spPr bwMode="auto">
          <a:xfrm>
            <a:off x="6278351" y="1479343"/>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 name="Freeform 8"/>
          <p:cNvSpPr>
            <a:spLocks noEditPoints="1"/>
          </p:cNvSpPr>
          <p:nvPr/>
        </p:nvSpPr>
        <p:spPr bwMode="auto">
          <a:xfrm>
            <a:off x="6271978" y="1472954"/>
            <a:ext cx="1505671"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 name="Freeform 9"/>
          <p:cNvSpPr>
            <a:spLocks/>
          </p:cNvSpPr>
          <p:nvPr/>
        </p:nvSpPr>
        <p:spPr bwMode="auto">
          <a:xfrm>
            <a:off x="6278348" y="2109723"/>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10"/>
          <p:cNvSpPr>
            <a:spLocks noEditPoints="1"/>
          </p:cNvSpPr>
          <p:nvPr/>
        </p:nvSpPr>
        <p:spPr bwMode="auto">
          <a:xfrm>
            <a:off x="6271961" y="2104398"/>
            <a:ext cx="1736739"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Freeform 23"/>
          <p:cNvSpPr>
            <a:spLocks/>
          </p:cNvSpPr>
          <p:nvPr/>
        </p:nvSpPr>
        <p:spPr bwMode="auto">
          <a:xfrm>
            <a:off x="4554388" y="2109723"/>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24"/>
          <p:cNvSpPr>
            <a:spLocks noEditPoints="1"/>
          </p:cNvSpPr>
          <p:nvPr/>
        </p:nvSpPr>
        <p:spPr bwMode="auto">
          <a:xfrm>
            <a:off x="4549084" y="2104398"/>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25"/>
          <p:cNvSpPr>
            <a:spLocks/>
          </p:cNvSpPr>
          <p:nvPr/>
        </p:nvSpPr>
        <p:spPr bwMode="auto">
          <a:xfrm>
            <a:off x="4785459" y="1479343"/>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26"/>
          <p:cNvSpPr>
            <a:spLocks noEditPoints="1"/>
          </p:cNvSpPr>
          <p:nvPr/>
        </p:nvSpPr>
        <p:spPr bwMode="auto">
          <a:xfrm>
            <a:off x="4779086" y="1472954"/>
            <a:ext cx="1505671"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27"/>
          <p:cNvSpPr>
            <a:spLocks/>
          </p:cNvSpPr>
          <p:nvPr/>
        </p:nvSpPr>
        <p:spPr bwMode="auto">
          <a:xfrm>
            <a:off x="5416901" y="1248275"/>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28"/>
          <p:cNvSpPr>
            <a:spLocks noEditPoints="1"/>
          </p:cNvSpPr>
          <p:nvPr/>
        </p:nvSpPr>
        <p:spPr bwMode="auto">
          <a:xfrm>
            <a:off x="5410513" y="1241886"/>
            <a:ext cx="874227"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文本框 13"/>
          <p:cNvSpPr txBox="1"/>
          <p:nvPr/>
        </p:nvSpPr>
        <p:spPr>
          <a:xfrm>
            <a:off x="4417409" y="5091251"/>
            <a:ext cx="4342771" cy="646331"/>
          </a:xfrm>
          <a:prstGeom prst="rect">
            <a:avLst/>
          </a:prstGeom>
          <a:noFill/>
        </p:spPr>
        <p:txBody>
          <a:bodyPr wrap="square" rtlCol="0">
            <a:spAutoFit/>
          </a:bodyPr>
          <a:lstStyle/>
          <a:p>
            <a:r>
              <a:rPr lang="zh-CN" altLang="en-US" sz="3600" b="1" dirty="0" smtClean="0">
                <a:solidFill>
                  <a:schemeClr val="bg1"/>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选读课程与成绩管理</a:t>
            </a:r>
          </a:p>
        </p:txBody>
      </p:sp>
      <p:sp>
        <p:nvSpPr>
          <p:cNvPr id="15" name="文本框 14"/>
          <p:cNvSpPr txBox="1"/>
          <p:nvPr/>
        </p:nvSpPr>
        <p:spPr>
          <a:xfrm>
            <a:off x="5653795" y="3348458"/>
            <a:ext cx="1261884" cy="523220"/>
          </a:xfrm>
          <a:prstGeom prst="rect">
            <a:avLst/>
          </a:prstGeom>
          <a:noFill/>
        </p:spPr>
        <p:txBody>
          <a:bodyPr wrap="none" rtlCol="0">
            <a:spAutoFit/>
          </a:bodyPr>
          <a:lstStyle/>
          <a:p>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第一章</a:t>
            </a:r>
          </a:p>
        </p:txBody>
      </p:sp>
    </p:spTree>
    <p:extLst>
      <p:ext uri="{BB962C8B-B14F-4D97-AF65-F5344CB8AC3E}">
        <p14:creationId xmlns:p14="http://schemas.microsoft.com/office/powerpoint/2010/main" xmlns="" val="4110010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bwMode="auto">
          <a:xfrm>
            <a:off x="2046900" y="339837"/>
            <a:ext cx="8229600" cy="642938"/>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130000"/>
              </a:lnSpc>
              <a:defRPr/>
            </a:pP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一、学籍注册</a:t>
            </a:r>
          </a:p>
        </p:txBody>
      </p:sp>
      <p:sp>
        <p:nvSpPr>
          <p:cNvPr id="6" name="矩形 5"/>
          <p:cNvSpPr/>
          <p:nvPr/>
        </p:nvSpPr>
        <p:spPr>
          <a:xfrm>
            <a:off x="0" y="982779"/>
            <a:ext cx="12192000" cy="6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rot="18835958">
            <a:off x="1121040" y="795443"/>
            <a:ext cx="443249" cy="443249"/>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rot="19278167">
            <a:off x="1488628" y="836762"/>
            <a:ext cx="337557" cy="337557"/>
          </a:xfrm>
          <a:prstGeom prst="roundRect">
            <a:avLst>
              <a:gd name="adj" fmla="val 13606"/>
            </a:avLst>
          </a:prstGeom>
          <a:solidFill>
            <a:srgbClr val="FF93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圆角矩形 8"/>
          <p:cNvSpPr/>
          <p:nvPr/>
        </p:nvSpPr>
        <p:spPr>
          <a:xfrm rot="18087302">
            <a:off x="1805839" y="917557"/>
            <a:ext cx="153458" cy="153459"/>
          </a:xfrm>
          <a:prstGeom prst="roundRect">
            <a:avLst>
              <a:gd name="adj" fmla="val 13606"/>
            </a:avLst>
          </a:prstGeom>
          <a:solidFill>
            <a:srgbClr val="2E75B6"/>
          </a:solidFill>
          <a:ln w="28575">
            <a:solidFill>
              <a:schemeClr val="bg1"/>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Rectangle 3"/>
          <p:cNvSpPr txBox="1">
            <a:spLocks noChangeArrowheads="1"/>
          </p:cNvSpPr>
          <p:nvPr/>
        </p:nvSpPr>
        <p:spPr bwMode="auto">
          <a:xfrm>
            <a:off x="822633" y="1510173"/>
            <a:ext cx="10546739" cy="5184775"/>
          </a:xfrm>
          <a:prstGeom prst="rect">
            <a:avLst/>
          </a:prstGeom>
          <a:ln>
            <a:miter lim="800000"/>
            <a:headEnd/>
            <a:tailEn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40000"/>
              </a:lnSpc>
              <a:buFont typeface="Arial" panose="020B0604020202020204" pitchFamily="34" charset="0"/>
              <a:buNone/>
              <a:defRPr/>
            </a:pPr>
            <a:r>
              <a:rPr lang="zh-CN" altLang="en-US" sz="2400" b="1" dirty="0">
                <a:solidFill>
                  <a:srgbClr val="FFFF00"/>
                </a:solidFill>
                <a:latin typeface="微软雅黑" panose="020B0503020204020204" pitchFamily="34" charset="-122"/>
                <a:ea typeface="微软雅黑" panose="020B0503020204020204" pitchFamily="34" charset="-122"/>
              </a:rPr>
              <a:t>弹性学制、学习年限与学分</a:t>
            </a:r>
          </a:p>
          <a:p>
            <a:pPr indent="0" algn="just">
              <a:lnSpc>
                <a:spcPct val="140000"/>
              </a:lnSpc>
              <a:buFont typeface="Arial" panose="020B0604020202020204" pitchFamily="34" charset="0"/>
              <a:buNone/>
              <a:defRPr/>
            </a:pPr>
            <a:r>
              <a:rPr lang="zh-CN" altLang="en-US" sz="2000" b="1" dirty="0" smtClean="0">
                <a:solidFill>
                  <a:prstClr val="white"/>
                </a:solidFill>
                <a:latin typeface="微软雅黑" panose="020B0503020204020204" pitchFamily="34" charset="-122"/>
                <a:ea typeface="微软雅黑" panose="020B0503020204020204" pitchFamily="34" charset="-122"/>
              </a:rPr>
              <a:t>我校本科生标准学制为</a:t>
            </a:r>
            <a:r>
              <a:rPr lang="en-US" altLang="zh-CN" sz="2000" b="1" dirty="0" smtClean="0">
                <a:solidFill>
                  <a:srgbClr val="FFC000"/>
                </a:solidFill>
                <a:latin typeface="微软雅黑" panose="020B0503020204020204" pitchFamily="34" charset="-122"/>
                <a:ea typeface="微软雅黑" panose="020B0503020204020204" pitchFamily="34" charset="-122"/>
              </a:rPr>
              <a:t>4</a:t>
            </a:r>
            <a:r>
              <a:rPr lang="zh-CN" altLang="en-US" sz="2000" b="1" dirty="0" smtClean="0">
                <a:solidFill>
                  <a:srgbClr val="FFC000"/>
                </a:solidFill>
                <a:latin typeface="微软雅黑" panose="020B0503020204020204" pitchFamily="34" charset="-122"/>
                <a:ea typeface="微软雅黑" panose="020B0503020204020204" pitchFamily="34" charset="-122"/>
              </a:rPr>
              <a:t>年</a:t>
            </a:r>
            <a:r>
              <a:rPr lang="zh-CN" altLang="en-US" sz="2000" b="1" dirty="0" smtClean="0">
                <a:solidFill>
                  <a:prstClr val="white"/>
                </a:solidFill>
                <a:latin typeface="微软雅黑" panose="020B0503020204020204" pitchFamily="34" charset="-122"/>
                <a:ea typeface="微软雅黑" panose="020B0503020204020204" pitchFamily="34" charset="-122"/>
              </a:rPr>
              <a:t>，在籍年限最长不得超过</a:t>
            </a:r>
            <a:r>
              <a:rPr lang="en-US" altLang="zh-CN" sz="2000" b="1" dirty="0" smtClean="0">
                <a:solidFill>
                  <a:srgbClr val="FFC000"/>
                </a:solidFill>
                <a:latin typeface="微软雅黑" panose="020B0503020204020204" pitchFamily="34" charset="-122"/>
                <a:ea typeface="微软雅黑" panose="020B0503020204020204" pitchFamily="34" charset="-122"/>
              </a:rPr>
              <a:t>6</a:t>
            </a:r>
            <a:r>
              <a:rPr lang="zh-CN" altLang="en-US" sz="2000" b="1" dirty="0" smtClean="0">
                <a:solidFill>
                  <a:srgbClr val="FFC000"/>
                </a:solidFill>
                <a:latin typeface="微软雅黑" panose="020B0503020204020204" pitchFamily="34" charset="-122"/>
                <a:ea typeface="微软雅黑" panose="020B0503020204020204" pitchFamily="34" charset="-122"/>
              </a:rPr>
              <a:t>年</a:t>
            </a:r>
            <a:r>
              <a:rPr lang="zh-CN" altLang="en-US" sz="2000" b="1" dirty="0" smtClean="0">
                <a:solidFill>
                  <a:prstClr val="white"/>
                </a:solidFill>
                <a:latin typeface="微软雅黑" panose="020B0503020204020204" pitchFamily="34" charset="-122"/>
                <a:ea typeface="微软雅黑" panose="020B0503020204020204" pitchFamily="34" charset="-122"/>
              </a:rPr>
              <a:t>（含休学期限）</a:t>
            </a: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indent="0" algn="just">
              <a:lnSpc>
                <a:spcPct val="130000"/>
              </a:lnSpc>
              <a:buFont typeface="Arial" panose="020B0604020202020204" pitchFamily="34" charset="0"/>
              <a:buNone/>
              <a:defRPr/>
            </a:pPr>
            <a:r>
              <a:rPr lang="zh-CN" altLang="en-US" sz="2000" b="1" dirty="0" smtClean="0">
                <a:solidFill>
                  <a:prstClr val="white"/>
                </a:solidFill>
                <a:latin typeface="微软雅黑" panose="020B0503020204020204" pitchFamily="34" charset="-122"/>
                <a:ea typeface="微软雅黑" panose="020B0503020204020204" pitchFamily="34" charset="-122"/>
              </a:rPr>
              <a:t>在籍学生按照本专业培养方案要求和</a:t>
            </a:r>
            <a:r>
              <a:rPr lang="en-US" altLang="zh-CN" sz="2000" b="1" dirty="0" smtClean="0">
                <a:solidFill>
                  <a:prstClr val="white"/>
                </a:solidFill>
                <a:latin typeface="微软雅黑" panose="020B0503020204020204" pitchFamily="34" charset="-122"/>
                <a:ea typeface="微软雅黑" panose="020B0503020204020204" pitchFamily="34" charset="-122"/>
              </a:rPr>
              <a:t>《</a:t>
            </a:r>
            <a:r>
              <a:rPr lang="zh-CN" altLang="en-US" sz="2000" b="1" dirty="0" smtClean="0">
                <a:solidFill>
                  <a:prstClr val="white"/>
                </a:solidFill>
                <a:latin typeface="微软雅黑" panose="020B0503020204020204" pitchFamily="34" charset="-122"/>
                <a:ea typeface="微软雅黑" panose="020B0503020204020204" pitchFamily="34" charset="-122"/>
              </a:rPr>
              <a:t>南京邮电大学学生选读课程实施细则</a:t>
            </a:r>
            <a:r>
              <a:rPr lang="en-US" altLang="zh-CN" sz="2000" b="1" dirty="0" smtClean="0">
                <a:solidFill>
                  <a:prstClr val="white"/>
                </a:solidFill>
                <a:latin typeface="微软雅黑" panose="020B0503020204020204" pitchFamily="34" charset="-122"/>
                <a:ea typeface="微软雅黑" panose="020B0503020204020204" pitchFamily="34" charset="-122"/>
              </a:rPr>
              <a:t>》</a:t>
            </a:r>
            <a:r>
              <a:rPr lang="zh-CN" altLang="en-US" sz="2000" b="1" dirty="0" smtClean="0">
                <a:solidFill>
                  <a:prstClr val="white"/>
                </a:solidFill>
                <a:latin typeface="微软雅黑" panose="020B0503020204020204" pitchFamily="34" charset="-122"/>
                <a:ea typeface="微软雅黑" panose="020B0503020204020204" pitchFamily="34" charset="-122"/>
              </a:rPr>
              <a:t>，在规定时间内自主选定修读课程。每学期修读课程的总学分不得低于毕业学分的</a:t>
            </a:r>
            <a:r>
              <a:rPr lang="en-US" altLang="zh-CN" sz="2000" b="1" dirty="0" smtClean="0">
                <a:solidFill>
                  <a:prstClr val="white"/>
                </a:solidFill>
                <a:latin typeface="微软雅黑" panose="020B0503020204020204" pitchFamily="34" charset="-122"/>
                <a:ea typeface="微软雅黑" panose="020B0503020204020204" pitchFamily="34" charset="-122"/>
              </a:rPr>
              <a:t>1/12</a:t>
            </a:r>
            <a:r>
              <a:rPr lang="zh-CN" altLang="en-US" sz="2000" b="1" dirty="0" smtClean="0">
                <a:solidFill>
                  <a:prstClr val="white"/>
                </a:solidFill>
                <a:latin typeface="微软雅黑" panose="020B0503020204020204" pitchFamily="34" charset="-122"/>
                <a:ea typeface="微软雅黑" panose="020B0503020204020204" pitchFamily="34" charset="-122"/>
              </a:rPr>
              <a:t>（</a:t>
            </a:r>
            <a:r>
              <a:rPr lang="zh-CN" altLang="en-US" sz="2000" b="1" dirty="0" smtClean="0">
                <a:solidFill>
                  <a:srgbClr val="FFFF00"/>
                </a:solidFill>
                <a:latin typeface="微软雅黑" panose="020B0503020204020204" pitchFamily="34" charset="-122"/>
                <a:ea typeface="微软雅黑" panose="020B0503020204020204" pitchFamily="34" charset="-122"/>
              </a:rPr>
              <a:t>约</a:t>
            </a:r>
            <a:r>
              <a:rPr lang="en-US" altLang="zh-CN" sz="2000" b="1" dirty="0" smtClean="0">
                <a:solidFill>
                  <a:srgbClr val="FFFF00"/>
                </a:solidFill>
                <a:latin typeface="微软雅黑" panose="020B0503020204020204" pitchFamily="34" charset="-122"/>
                <a:ea typeface="微软雅黑" panose="020B0503020204020204" pitchFamily="34" charset="-122"/>
              </a:rPr>
              <a:t>15</a:t>
            </a:r>
            <a:r>
              <a:rPr lang="zh-CN" altLang="en-US" sz="2000" b="1" dirty="0" smtClean="0">
                <a:solidFill>
                  <a:srgbClr val="FFFF00"/>
                </a:solidFill>
                <a:latin typeface="微软雅黑" panose="020B0503020204020204" pitchFamily="34" charset="-122"/>
                <a:ea typeface="微软雅黑" panose="020B0503020204020204" pitchFamily="34" charset="-122"/>
              </a:rPr>
              <a:t>学分</a:t>
            </a:r>
            <a:r>
              <a:rPr lang="zh-CN" altLang="en-US" sz="2000" b="1" dirty="0" smtClean="0">
                <a:solidFill>
                  <a:prstClr val="white"/>
                </a:solidFill>
                <a:latin typeface="微软雅黑" panose="020B0503020204020204" pitchFamily="34" charset="-122"/>
                <a:ea typeface="微软雅黑" panose="020B0503020204020204" pitchFamily="34" charset="-122"/>
              </a:rPr>
              <a:t>），低于该学分者</a:t>
            </a:r>
            <a:r>
              <a:rPr lang="zh-CN" altLang="en-US" sz="2000" b="1" dirty="0" smtClean="0">
                <a:solidFill>
                  <a:srgbClr val="FFFF00"/>
                </a:solidFill>
                <a:latin typeface="微软雅黑" panose="020B0503020204020204" pitchFamily="34" charset="-122"/>
                <a:ea typeface="微软雅黑" panose="020B0503020204020204" pitchFamily="34" charset="-122"/>
              </a:rPr>
              <a:t>取消注册</a:t>
            </a:r>
            <a:r>
              <a:rPr lang="zh-CN" altLang="en-US" sz="2000" b="1" dirty="0" smtClean="0">
                <a:solidFill>
                  <a:prstClr val="white"/>
                </a:solidFill>
                <a:latin typeface="微软雅黑" panose="020B0503020204020204" pitchFamily="34" charset="-122"/>
                <a:ea typeface="微软雅黑" panose="020B0503020204020204" pitchFamily="34" charset="-122"/>
              </a:rPr>
              <a:t>；每学期修读课程的总学分不得超过毕业学分的</a:t>
            </a:r>
            <a:r>
              <a:rPr lang="en-US" altLang="zh-CN" sz="2000" b="1" dirty="0" smtClean="0">
                <a:solidFill>
                  <a:prstClr val="white"/>
                </a:solidFill>
                <a:latin typeface="微软雅黑" panose="020B0503020204020204" pitchFamily="34" charset="-122"/>
                <a:ea typeface="微软雅黑" panose="020B0503020204020204" pitchFamily="34" charset="-122"/>
              </a:rPr>
              <a:t>1/5</a:t>
            </a:r>
            <a:r>
              <a:rPr lang="zh-CN" altLang="en-US" sz="2000" b="1" dirty="0" smtClean="0">
                <a:solidFill>
                  <a:prstClr val="white"/>
                </a:solidFill>
                <a:latin typeface="微软雅黑" panose="020B0503020204020204" pitchFamily="34" charset="-122"/>
                <a:ea typeface="微软雅黑" panose="020B0503020204020204" pitchFamily="34" charset="-122"/>
              </a:rPr>
              <a:t>。</a:t>
            </a: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indent="0" algn="just">
              <a:lnSpc>
                <a:spcPct val="130000"/>
              </a:lnSpc>
              <a:buFont typeface="Arial" panose="020B0604020202020204" pitchFamily="34" charset="0"/>
              <a:buNone/>
              <a:defRPr/>
            </a:pPr>
            <a:r>
              <a:rPr lang="zh-CN" altLang="en-US" sz="2400" b="1" dirty="0" smtClean="0">
                <a:solidFill>
                  <a:prstClr val="white"/>
                </a:solidFill>
                <a:latin typeface="微软雅黑" panose="020B0503020204020204" pitchFamily="34" charset="-122"/>
                <a:ea typeface="微软雅黑" panose="020B0503020204020204" pitchFamily="34" charset="-122"/>
              </a:rPr>
              <a:t>我校实行学分制收费方式，按学生修读的学分数计收学费的教育收费管理制度。在校超过四年不再收取专业学费 。</a:t>
            </a:r>
          </a:p>
          <a:p>
            <a:pPr marL="0" indent="0" algn="just">
              <a:lnSpc>
                <a:spcPct val="140000"/>
              </a:lnSpc>
              <a:buFont typeface="Arial" panose="020B0604020202020204" pitchFamily="34" charset="0"/>
              <a:buNone/>
              <a:defRPr/>
            </a:pPr>
            <a:r>
              <a:rPr lang="zh-CN" altLang="en-US" sz="2400" b="1" dirty="0" smtClean="0">
                <a:solidFill>
                  <a:srgbClr val="FFFF00"/>
                </a:solidFill>
                <a:latin typeface="微软雅黑" panose="020B0503020204020204" pitchFamily="34" charset="-122"/>
                <a:ea typeface="微软雅黑" panose="020B0503020204020204" pitchFamily="34" charset="-122"/>
              </a:rPr>
              <a:t> （</a:t>
            </a:r>
            <a:r>
              <a:rPr lang="zh-CN" altLang="en-US" sz="2400" b="1" dirty="0">
                <a:solidFill>
                  <a:srgbClr val="FFFF00"/>
                </a:solidFill>
                <a:latin typeface="微软雅黑" panose="020B0503020204020204" pitchFamily="34" charset="-122"/>
                <a:ea typeface="微软雅黑" panose="020B0503020204020204" pitchFamily="34" charset="-122"/>
              </a:rPr>
              <a:t>具体收费规定及标准由财务处负责解释</a:t>
            </a:r>
            <a:r>
              <a:rPr lang="zh-CN" altLang="en-US" sz="2400" b="1" dirty="0" smtClean="0">
                <a:solidFill>
                  <a:srgbClr val="FFFF00"/>
                </a:solidFill>
                <a:latin typeface="微软雅黑" panose="020B0503020204020204" pitchFamily="34" charset="-122"/>
                <a:ea typeface="微软雅黑" panose="020B0503020204020204" pitchFamily="34" charset="-122"/>
              </a:rPr>
              <a:t>）</a:t>
            </a:r>
            <a:endParaRPr lang="en-US" altLang="zh-CN" sz="2400" b="1" dirty="0" smtClean="0">
              <a:solidFill>
                <a:srgbClr val="FFFF00"/>
              </a:solidFill>
              <a:latin typeface="微软雅黑" panose="020B0503020204020204" pitchFamily="34" charset="-122"/>
              <a:ea typeface="微软雅黑" panose="020B0503020204020204" pitchFamily="34" charset="-122"/>
            </a:endParaRPr>
          </a:p>
          <a:p>
            <a:pPr algn="just">
              <a:lnSpc>
                <a:spcPct val="140000"/>
              </a:lnSpc>
              <a:buFont typeface="Wingdings" panose="05000000000000000000" pitchFamily="2" charset="2"/>
              <a:buNone/>
              <a:defRPr/>
            </a:pPr>
            <a:endParaRPr lang="en-US" altLang="zh-CN" sz="2400" b="1" dirty="0" smtClean="0">
              <a:solidFill>
                <a:prstClr val="white"/>
              </a:solidFill>
              <a:latin typeface="微软雅黑" panose="020B0503020204020204" pitchFamily="34" charset="-122"/>
              <a:ea typeface="微软雅黑" panose="020B0503020204020204" pitchFamily="34" charset="-122"/>
            </a:endParaRPr>
          </a:p>
          <a:p>
            <a:pPr algn="just">
              <a:lnSpc>
                <a:spcPct val="140000"/>
              </a:lnSpc>
              <a:buFont typeface="Wingdings" panose="05000000000000000000" pitchFamily="2" charset="2"/>
              <a:buNone/>
              <a:defRPr/>
            </a:pPr>
            <a:endParaRPr lang="zh-CN" altLang="en-US" sz="2400" b="1"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55172275"/>
      </p:ext>
    </p:extLst>
  </p:cSld>
  <p:clrMapOvr>
    <a:masterClrMapping/>
  </p:clrMapOvr>
  <p:transition spd="med">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rgbClr val="FFC0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圆角矩形 3"/>
          <p:cNvSpPr/>
          <p:nvPr/>
        </p:nvSpPr>
        <p:spPr>
          <a:xfrm rot="18835958">
            <a:off x="412241" y="295131"/>
            <a:ext cx="725236" cy="725236"/>
          </a:xfrm>
          <a:prstGeom prst="roundRect">
            <a:avLst>
              <a:gd name="adj" fmla="val 13606"/>
            </a:avLst>
          </a:prstGeom>
          <a:solidFill>
            <a:srgbClr val="00B0F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374978" y="348518"/>
            <a:ext cx="1826141" cy="584775"/>
          </a:xfrm>
          <a:prstGeom prst="rect">
            <a:avLst/>
          </a:prstGeom>
        </p:spPr>
        <p:txBody>
          <a:bodyPr wrap="none">
            <a:spAutoFit/>
          </a:bodyPr>
          <a:lstStyle/>
          <a:p>
            <a:r>
              <a:rPr lang="zh-CN" altLang="en-US" sz="3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学业预警</a:t>
            </a:r>
            <a:endParaRPr lang="zh-CN" altLang="en-US" sz="3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449344" y="293533"/>
            <a:ext cx="647934" cy="646331"/>
          </a:xfrm>
          <a:prstGeom prst="rect">
            <a:avLst/>
          </a:prstGeom>
          <a:noFill/>
        </p:spPr>
        <p:txBody>
          <a:bodyPr wrap="none" rtlCol="0">
            <a:spAutoFit/>
          </a:bodyPr>
          <a:lstStyle/>
          <a:p>
            <a:r>
              <a:rPr lang="zh-CN" altLang="en-US" sz="3600" b="1" dirty="0">
                <a:solidFill>
                  <a:prstClr val="white"/>
                </a:solidFill>
                <a:latin typeface="黑体" panose="02010609060101010101" pitchFamily="49" charset="-122"/>
                <a:ea typeface="黑体" panose="02010609060101010101" pitchFamily="49" charset="-122"/>
                <a:cs typeface="Times New Roman" panose="02020603050405020304" pitchFamily="18" charset="0"/>
              </a:rPr>
              <a:t>二</a:t>
            </a:r>
          </a:p>
        </p:txBody>
      </p:sp>
      <p:sp>
        <p:nvSpPr>
          <p:cNvPr id="13" name="Rectangle 3"/>
          <p:cNvSpPr txBox="1">
            <a:spLocks noChangeArrowheads="1"/>
          </p:cNvSpPr>
          <p:nvPr/>
        </p:nvSpPr>
        <p:spPr bwMode="auto">
          <a:xfrm>
            <a:off x="1516537" y="1716342"/>
            <a:ext cx="9158931" cy="45307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ct val="0"/>
              </a:spcBef>
              <a:buFont typeface="Arial" panose="020B0604020202020204" pitchFamily="34" charset="0"/>
              <a:buNone/>
              <a:defRPr/>
            </a:pPr>
            <a:r>
              <a:rPr lang="zh-CN" altLang="en-US" sz="2400" b="1" dirty="0" smtClean="0">
                <a:solidFill>
                  <a:srgbClr val="FFFF00"/>
                </a:solidFill>
                <a:latin typeface="微软雅黑" panose="020B0503020204020204" pitchFamily="34" charset="-122"/>
                <a:ea typeface="微软雅黑" panose="020B0503020204020204" pitchFamily="34" charset="-122"/>
              </a:rPr>
              <a:t>工作目标：</a:t>
            </a:r>
            <a:endParaRPr lang="en-US" altLang="zh-CN" sz="2400" b="1" dirty="0" smtClean="0">
              <a:solidFill>
                <a:srgbClr val="FFFF00"/>
              </a:solidFill>
              <a:latin typeface="微软雅黑" panose="020B0503020204020204" pitchFamily="34" charset="-122"/>
              <a:ea typeface="微软雅黑" panose="020B0503020204020204" pitchFamily="34" charset="-122"/>
            </a:endParaRPr>
          </a:p>
          <a:p>
            <a:pPr marL="0" indent="457200" algn="just">
              <a:lnSpc>
                <a:spcPct val="130000"/>
              </a:lnSpc>
              <a:spcBef>
                <a:spcPct val="0"/>
              </a:spcBef>
              <a:buFont typeface="Arial" panose="020B0604020202020204" pitchFamily="34" charset="0"/>
              <a:buNone/>
              <a:defRPr/>
            </a:pPr>
            <a:r>
              <a:rPr lang="zh-CN" altLang="en-US" sz="2000" b="1" dirty="0" smtClean="0">
                <a:solidFill>
                  <a:prstClr val="white"/>
                </a:solidFill>
                <a:latin typeface="微软雅黑" panose="020B0503020204020204" pitchFamily="34" charset="-122"/>
                <a:ea typeface="微软雅黑" panose="020B0503020204020204" pitchFamily="34" charset="-122"/>
              </a:rPr>
              <a:t>为进一步加强学风建设、强化对本科生的学业管理，提高对学生学业的指导性、预见性，通过学校、学生及其家长三方面的沟通与协作，帮助学生顺利完成学业，提升本科教学质量，特制定本办法。</a:t>
            </a: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marL="0" indent="0" algn="just">
              <a:lnSpc>
                <a:spcPct val="130000"/>
              </a:lnSpc>
              <a:buFont typeface="Arial" panose="020B0604020202020204" pitchFamily="34" charset="0"/>
              <a:buNone/>
              <a:defRPr/>
            </a:pPr>
            <a:r>
              <a:rPr lang="zh-CN" altLang="en-US" sz="2400" b="1" dirty="0" smtClean="0">
                <a:solidFill>
                  <a:srgbClr val="FFFF00"/>
                </a:solidFill>
                <a:latin typeface="微软雅黑" panose="020B0503020204020204" pitchFamily="34" charset="-122"/>
                <a:ea typeface="微软雅黑" panose="020B0503020204020204" pitchFamily="34" charset="-122"/>
              </a:rPr>
              <a:t>定义：</a:t>
            </a:r>
            <a:endParaRPr lang="en-US" altLang="zh-CN" sz="2400" b="1" dirty="0" smtClean="0">
              <a:solidFill>
                <a:srgbClr val="FFFF00"/>
              </a:solidFill>
              <a:latin typeface="微软雅黑" panose="020B0503020204020204" pitchFamily="34" charset="-122"/>
              <a:ea typeface="微软雅黑" panose="020B0503020204020204" pitchFamily="34" charset="-122"/>
            </a:endParaRPr>
          </a:p>
          <a:p>
            <a:pPr marL="0" indent="457200" algn="just">
              <a:lnSpc>
                <a:spcPct val="130000"/>
              </a:lnSpc>
              <a:buFont typeface="Arial" panose="020B0604020202020204" pitchFamily="34" charset="0"/>
              <a:buNone/>
              <a:defRPr/>
            </a:pPr>
            <a:r>
              <a:rPr lang="zh-CN" altLang="en-US" sz="2000" b="1" dirty="0" smtClean="0">
                <a:solidFill>
                  <a:prstClr val="white"/>
                </a:solidFill>
                <a:latin typeface="微软雅黑" panose="020B0503020204020204" pitchFamily="34" charset="-122"/>
                <a:ea typeface="微软雅黑" panose="020B0503020204020204" pitchFamily="34" charset="-122"/>
              </a:rPr>
              <a:t>学业预警是指学校依据学籍管理办法的有关规定和各专业培养方案的要求，对学生每学期的学习情况进行统计，对学生可能或已经发生的学习问题和学业困难进行警示，告知学生本人及家长可能产生的不良后果，并有针对性地采取相应的补救和防范措施，帮助学生完成学业的一种危机干预制度。</a:t>
            </a: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algn="just">
              <a:lnSpc>
                <a:spcPct val="130000"/>
              </a:lnSpc>
              <a:spcBef>
                <a:spcPct val="0"/>
              </a:spcBef>
              <a:buFont typeface="Wingdings" panose="05000000000000000000" pitchFamily="2" charset="2"/>
              <a:buNone/>
              <a:defRPr/>
            </a:pPr>
            <a:endParaRPr lang="zh-CN" altLang="en-US" sz="2400" b="1"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56352720"/>
      </p:ext>
    </p:extLst>
  </p:cSld>
  <p:clrMapOvr>
    <a:masterClrMapping/>
  </p:clrMapOvr>
  <p:transition spd="med">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rgbClr val="FFC0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圆角矩形 3"/>
          <p:cNvSpPr/>
          <p:nvPr/>
        </p:nvSpPr>
        <p:spPr>
          <a:xfrm rot="18835958">
            <a:off x="412241" y="295131"/>
            <a:ext cx="725236" cy="725236"/>
          </a:xfrm>
          <a:prstGeom prst="roundRect">
            <a:avLst>
              <a:gd name="adj" fmla="val 13606"/>
            </a:avLst>
          </a:prstGeom>
          <a:solidFill>
            <a:srgbClr val="00B0F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374978" y="348518"/>
            <a:ext cx="1826141" cy="584775"/>
          </a:xfrm>
          <a:prstGeom prst="rect">
            <a:avLst/>
          </a:prstGeom>
        </p:spPr>
        <p:txBody>
          <a:bodyPr wrap="none">
            <a:spAutoFit/>
          </a:bodyPr>
          <a:lstStyle/>
          <a:p>
            <a:r>
              <a:rPr lang="zh-CN" altLang="en-US" sz="3200"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学业预警</a:t>
            </a:r>
            <a:endParaRPr lang="zh-CN" altLang="en-US" sz="32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449344" y="293533"/>
            <a:ext cx="647934" cy="646331"/>
          </a:xfrm>
          <a:prstGeom prst="rect">
            <a:avLst/>
          </a:prstGeom>
          <a:noFill/>
        </p:spPr>
        <p:txBody>
          <a:bodyPr wrap="none" rtlCol="0">
            <a:spAutoFit/>
          </a:bodyPr>
          <a:lstStyle/>
          <a:p>
            <a:r>
              <a:rPr lang="zh-CN" altLang="en-US" sz="3600" b="1" dirty="0">
                <a:solidFill>
                  <a:prstClr val="white"/>
                </a:solidFill>
                <a:latin typeface="黑体" panose="02010609060101010101" pitchFamily="49" charset="-122"/>
                <a:ea typeface="黑体" panose="02010609060101010101" pitchFamily="49" charset="-122"/>
                <a:cs typeface="Times New Roman" panose="02020603050405020304" pitchFamily="18" charset="0"/>
              </a:rPr>
              <a:t>二</a:t>
            </a:r>
          </a:p>
        </p:txBody>
      </p:sp>
      <p:sp>
        <p:nvSpPr>
          <p:cNvPr id="7" name="Rectangle 3"/>
          <p:cNvSpPr txBox="1">
            <a:spLocks noChangeArrowheads="1"/>
          </p:cNvSpPr>
          <p:nvPr/>
        </p:nvSpPr>
        <p:spPr bwMode="auto">
          <a:xfrm>
            <a:off x="1374957" y="1630305"/>
            <a:ext cx="9030915" cy="453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buFont typeface="Arial" panose="020B0604020202020204" pitchFamily="34" charset="0"/>
              <a:buNone/>
            </a:pPr>
            <a:r>
              <a:rPr lang="zh-CN" altLang="en-US" sz="3100" b="1" dirty="0" smtClean="0">
                <a:solidFill>
                  <a:srgbClr val="FFFF00"/>
                </a:solidFill>
                <a:latin typeface="微软雅黑" panose="020B0503020204020204" pitchFamily="34" charset="-122"/>
                <a:ea typeface="微软雅黑" panose="020B0503020204020204" pitchFamily="34" charset="-122"/>
              </a:rPr>
              <a:t>学业预警工作流程</a:t>
            </a:r>
            <a:r>
              <a:rPr lang="en-US" altLang="en-US" sz="3100" b="1" dirty="0" smtClean="0">
                <a:solidFill>
                  <a:srgbClr val="FFFF00"/>
                </a:solidFill>
                <a:latin typeface="微软雅黑" panose="020B0503020204020204" pitchFamily="34" charset="-122"/>
                <a:ea typeface="微软雅黑" panose="020B0503020204020204" pitchFamily="34" charset="-122"/>
              </a:rPr>
              <a:t>:</a:t>
            </a:r>
          </a:p>
          <a:p>
            <a:pPr marL="0" indent="0" algn="just">
              <a:lnSpc>
                <a:spcPct val="140000"/>
              </a:lnSpc>
              <a:spcBef>
                <a:spcPts val="1200"/>
              </a:spcBef>
              <a:buFont typeface="Wingdings" panose="05000000000000000000" pitchFamily="2" charset="2"/>
              <a:buNone/>
            </a:pPr>
            <a:r>
              <a:rPr lang="en-US" altLang="en-US" sz="2400" b="1" dirty="0" smtClean="0">
                <a:solidFill>
                  <a:prstClr val="white"/>
                </a:solidFill>
                <a:latin typeface="微软雅黑" panose="020B0503020204020204" pitchFamily="34" charset="-122"/>
                <a:ea typeface="微软雅黑" panose="020B0503020204020204" pitchFamily="34" charset="-122"/>
              </a:rPr>
              <a:t>1</a:t>
            </a:r>
            <a:r>
              <a:rPr lang="zh-CN" altLang="en-US" sz="2400" b="1" dirty="0" smtClean="0">
                <a:solidFill>
                  <a:prstClr val="white"/>
                </a:solidFill>
                <a:latin typeface="微软雅黑" panose="020B0503020204020204" pitchFamily="34" charset="-122"/>
                <a:ea typeface="微软雅黑" panose="020B0503020204020204" pitchFamily="34" charset="-122"/>
              </a:rPr>
              <a:t>．每学期开学四周内，学院指定专人（教学秘书或辅导员）依据专业培养方案对学生学业情况进行统计，确定进入学业预警范围的学生。</a:t>
            </a:r>
          </a:p>
          <a:p>
            <a:pPr marL="0" indent="0" algn="just">
              <a:lnSpc>
                <a:spcPct val="140000"/>
              </a:lnSpc>
              <a:spcBef>
                <a:spcPts val="1200"/>
              </a:spcBef>
              <a:buFont typeface="Wingdings" panose="05000000000000000000" pitchFamily="2" charset="2"/>
              <a:buNone/>
            </a:pPr>
            <a:r>
              <a:rPr lang="en-US" altLang="en-US" sz="2400" b="1" dirty="0" smtClean="0">
                <a:solidFill>
                  <a:prstClr val="white"/>
                </a:solidFill>
                <a:latin typeface="微软雅黑" panose="020B0503020204020204" pitchFamily="34" charset="-122"/>
                <a:ea typeface="微软雅黑" panose="020B0503020204020204" pitchFamily="34" charset="-122"/>
              </a:rPr>
              <a:t>2. </a:t>
            </a:r>
            <a:r>
              <a:rPr lang="zh-CN" altLang="en-US" sz="2400" b="1" dirty="0" smtClean="0">
                <a:solidFill>
                  <a:prstClr val="white"/>
                </a:solidFill>
                <a:latin typeface="微软雅黑" panose="020B0503020204020204" pitchFamily="34" charset="-122"/>
                <a:ea typeface="微软雅黑" panose="020B0503020204020204" pitchFamily="34" charset="-122"/>
              </a:rPr>
              <a:t>学院向预警学生下达</a:t>
            </a:r>
            <a:r>
              <a:rPr lang="en-US" altLang="zh-CN" sz="2400" b="1" dirty="0" smtClean="0">
                <a:solidFill>
                  <a:prstClr val="white"/>
                </a:solidFill>
                <a:latin typeface="微软雅黑" panose="020B0503020204020204" pitchFamily="34" charset="-122"/>
                <a:ea typeface="微软雅黑" panose="020B0503020204020204" pitchFamily="34" charset="-122"/>
              </a:rPr>
              <a:t>《</a:t>
            </a:r>
            <a:r>
              <a:rPr lang="zh-CN" altLang="en-US" sz="2400" b="1" dirty="0" smtClean="0">
                <a:solidFill>
                  <a:prstClr val="white"/>
                </a:solidFill>
                <a:latin typeface="微软雅黑" panose="020B0503020204020204" pitchFamily="34" charset="-122"/>
                <a:ea typeface="微软雅黑" panose="020B0503020204020204" pitchFamily="34" charset="-122"/>
              </a:rPr>
              <a:t>南京邮电大学学生学业预警通知书</a:t>
            </a:r>
            <a:r>
              <a:rPr lang="en-US" altLang="zh-CN" sz="2400" b="1" dirty="0" smtClean="0">
                <a:solidFill>
                  <a:prstClr val="white"/>
                </a:solidFill>
                <a:latin typeface="微软雅黑" panose="020B0503020204020204" pitchFamily="34" charset="-122"/>
                <a:ea typeface="微软雅黑" panose="020B0503020204020204" pitchFamily="34" charset="-122"/>
              </a:rPr>
              <a:t>》</a:t>
            </a:r>
            <a:r>
              <a:rPr lang="zh-CN" altLang="en-US" sz="2400" b="1" dirty="0" smtClean="0">
                <a:solidFill>
                  <a:prstClr val="white"/>
                </a:solidFill>
                <a:latin typeface="微软雅黑" panose="020B0503020204020204" pitchFamily="34" charset="-122"/>
                <a:ea typeface="微软雅黑" panose="020B0503020204020204" pitchFamily="34" charset="-122"/>
              </a:rPr>
              <a:t>，并通知其辅导员，及时有针对性地加强对学生的督促，要求预警学生制定学习计划并参加课程辅导。</a:t>
            </a:r>
            <a:endParaRPr lang="en-US" altLang="zh-CN" sz="2400" b="1" dirty="0" smtClean="0">
              <a:solidFill>
                <a:prstClr val="white"/>
              </a:solidFill>
              <a:latin typeface="微软雅黑" panose="020B0503020204020204" pitchFamily="34" charset="-122"/>
              <a:ea typeface="微软雅黑" panose="020B0503020204020204" pitchFamily="34" charset="-122"/>
            </a:endParaRPr>
          </a:p>
          <a:p>
            <a:pPr marL="0" indent="0" algn="just">
              <a:lnSpc>
                <a:spcPct val="140000"/>
              </a:lnSpc>
              <a:spcBef>
                <a:spcPts val="1200"/>
              </a:spcBef>
              <a:buFont typeface="Wingdings" panose="05000000000000000000" pitchFamily="2" charset="2"/>
              <a:buNone/>
            </a:pPr>
            <a:r>
              <a:rPr lang="en-US" altLang="en-US" sz="2400" b="1" dirty="0" smtClean="0">
                <a:solidFill>
                  <a:prstClr val="white"/>
                </a:solidFill>
                <a:latin typeface="微软雅黑" panose="020B0503020204020204" pitchFamily="34" charset="-122"/>
                <a:ea typeface="微软雅黑" panose="020B0503020204020204" pitchFamily="34" charset="-122"/>
              </a:rPr>
              <a:t>3. </a:t>
            </a:r>
            <a:r>
              <a:rPr lang="zh-CN" altLang="en-US" sz="2400" b="1" dirty="0" smtClean="0">
                <a:solidFill>
                  <a:prstClr val="white"/>
                </a:solidFill>
                <a:latin typeface="微软雅黑" panose="020B0503020204020204" pitchFamily="34" charset="-122"/>
                <a:ea typeface="微软雅黑" panose="020B0503020204020204" pitchFamily="34" charset="-122"/>
              </a:rPr>
              <a:t>学院同时向学生家长寄发</a:t>
            </a:r>
            <a:r>
              <a:rPr lang="en-US" altLang="zh-CN" sz="2400" b="1" dirty="0" smtClean="0">
                <a:solidFill>
                  <a:prstClr val="white"/>
                </a:solidFill>
                <a:latin typeface="微软雅黑" panose="020B0503020204020204" pitchFamily="34" charset="-122"/>
                <a:ea typeface="微软雅黑" panose="020B0503020204020204" pitchFamily="34" charset="-122"/>
              </a:rPr>
              <a:t>《</a:t>
            </a:r>
            <a:r>
              <a:rPr lang="zh-CN" altLang="en-US" sz="2400" b="1" dirty="0" smtClean="0">
                <a:solidFill>
                  <a:prstClr val="white"/>
                </a:solidFill>
                <a:latin typeface="微软雅黑" panose="020B0503020204020204" pitchFamily="34" charset="-122"/>
                <a:ea typeface="微软雅黑" panose="020B0503020204020204" pitchFamily="34" charset="-122"/>
              </a:rPr>
              <a:t>学业预警通知书</a:t>
            </a:r>
            <a:r>
              <a:rPr lang="en-US" altLang="zh-CN" sz="2400" b="1" dirty="0" smtClean="0">
                <a:solidFill>
                  <a:prstClr val="white"/>
                </a:solidFill>
                <a:latin typeface="微软雅黑" panose="020B0503020204020204" pitchFamily="34" charset="-122"/>
                <a:ea typeface="微软雅黑" panose="020B0503020204020204" pitchFamily="34" charset="-122"/>
              </a:rPr>
              <a:t>》</a:t>
            </a:r>
            <a:r>
              <a:rPr lang="zh-CN" altLang="en-US" sz="2400" b="1" dirty="0" smtClean="0">
                <a:solidFill>
                  <a:prstClr val="white"/>
                </a:solidFill>
                <a:latin typeface="微软雅黑" panose="020B0503020204020204" pitchFamily="34" charset="-122"/>
                <a:ea typeface="微软雅黑" panose="020B0503020204020204" pitchFamily="34" charset="-122"/>
              </a:rPr>
              <a:t>并留存邮寄证明，提醒家长及时对孩子进行教育，配合学校督促学生努力完成学业；对家长寄回的反馈材料，各学院要及时整理，并建立相关档案备查。</a:t>
            </a:r>
            <a:endParaRPr lang="en-US" altLang="zh-CN" sz="2400" b="1" dirty="0" smtClean="0">
              <a:solidFill>
                <a:prstClr val="white"/>
              </a:solidFill>
              <a:latin typeface="微软雅黑" panose="020B0503020204020204" pitchFamily="34" charset="-122"/>
              <a:ea typeface="微软雅黑" panose="020B0503020204020204" pitchFamily="34" charset="-122"/>
            </a:endParaRPr>
          </a:p>
          <a:p>
            <a:pPr marL="0" indent="0" algn="just">
              <a:lnSpc>
                <a:spcPct val="140000"/>
              </a:lnSpc>
              <a:buFont typeface="Wingdings" panose="05000000000000000000" pitchFamily="2" charset="2"/>
              <a:buNone/>
            </a:pPr>
            <a:r>
              <a:rPr lang="en-US" altLang="zh-CN" sz="3600" dirty="0" smtClean="0">
                <a:solidFill>
                  <a:prstClr val="white"/>
                </a:solidFill>
                <a:latin typeface="微软雅黑" panose="020B0503020204020204" pitchFamily="34" charset="-122"/>
                <a:ea typeface="微软雅黑" panose="020B0503020204020204" pitchFamily="34" charset="-122"/>
              </a:rPr>
              <a:t>    </a:t>
            </a:r>
            <a:endParaRPr lang="zh-CN" altLang="en-US" dirty="0" smtClean="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60158205"/>
      </p:ext>
    </p:extLst>
  </p:cSld>
  <p:clrMapOvr>
    <a:masterClrMapping/>
  </p:clrMapOvr>
  <p:transition spd="med">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rgbClr val="FFC0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35958">
            <a:off x="412241" y="295131"/>
            <a:ext cx="725236" cy="725236"/>
          </a:xfrm>
          <a:prstGeom prst="roundRect">
            <a:avLst>
              <a:gd name="adj" fmla="val 13606"/>
            </a:avLst>
          </a:prstGeom>
          <a:solidFill>
            <a:srgbClr val="00B0F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74978" y="348518"/>
            <a:ext cx="1826141" cy="584775"/>
          </a:xfrm>
          <a:prstGeom prst="rect">
            <a:avLst/>
          </a:prstGeom>
        </p:spPr>
        <p:txBody>
          <a:bodyPr wrap="none">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学业预警</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449344" y="293533"/>
            <a:ext cx="647934" cy="646331"/>
          </a:xfrm>
          <a:prstGeom prst="rect">
            <a:avLst/>
          </a:prstGeom>
          <a:noFill/>
        </p:spPr>
        <p:txBody>
          <a:bodyPr wrap="none" rtlCol="0">
            <a:spAutoFit/>
          </a:bodyPr>
          <a:lstStyle/>
          <a:p>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二</a:t>
            </a:r>
          </a:p>
        </p:txBody>
      </p:sp>
      <p:sp>
        <p:nvSpPr>
          <p:cNvPr id="7" name="Rectangle 3"/>
          <p:cNvSpPr txBox="1">
            <a:spLocks noChangeArrowheads="1"/>
          </p:cNvSpPr>
          <p:nvPr/>
        </p:nvSpPr>
        <p:spPr bwMode="auto">
          <a:xfrm>
            <a:off x="1374957" y="1630305"/>
            <a:ext cx="9030915" cy="45307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buNone/>
            </a:pPr>
            <a:r>
              <a:rPr lang="zh-CN" altLang="en-US" sz="3100" b="1" dirty="0" smtClean="0">
                <a:solidFill>
                  <a:srgbClr val="FFFF00"/>
                </a:solidFill>
                <a:latin typeface="微软雅黑" panose="020B0503020204020204" pitchFamily="34" charset="-122"/>
                <a:ea typeface="微软雅黑" panose="020B0503020204020204" pitchFamily="34" charset="-122"/>
              </a:rPr>
              <a:t>学业预警工作流程</a:t>
            </a:r>
            <a:r>
              <a:rPr lang="en-US" altLang="en-US" sz="3100" b="1" dirty="0" smtClean="0">
                <a:solidFill>
                  <a:srgbClr val="FFFF00"/>
                </a:solidFill>
                <a:latin typeface="微软雅黑" panose="020B0503020204020204" pitchFamily="34" charset="-122"/>
                <a:ea typeface="微软雅黑" panose="020B0503020204020204" pitchFamily="34" charset="-122"/>
              </a:rPr>
              <a:t>:</a:t>
            </a:r>
          </a:p>
          <a:p>
            <a:pPr marL="0" indent="0" algn="just">
              <a:lnSpc>
                <a:spcPct val="140000"/>
              </a:lnSpc>
              <a:spcBef>
                <a:spcPts val="1200"/>
              </a:spcBef>
              <a:buFont typeface="Wingdings" panose="05000000000000000000" pitchFamily="2" charset="2"/>
              <a:buNone/>
            </a:pPr>
            <a:r>
              <a:rPr lang="en-US" altLang="zh-CN" sz="2400" b="1" dirty="0">
                <a:solidFill>
                  <a:schemeClr val="bg1"/>
                </a:solidFill>
                <a:latin typeface="微软雅黑" panose="020B0503020204020204" pitchFamily="34" charset="-122"/>
                <a:ea typeface="微软雅黑" panose="020B0503020204020204" pitchFamily="34" charset="-122"/>
              </a:rPr>
              <a:t>4.</a:t>
            </a:r>
            <a:r>
              <a:rPr lang="zh-CN" altLang="en-US" sz="2400" b="1" dirty="0">
                <a:solidFill>
                  <a:schemeClr val="bg1"/>
                </a:solidFill>
                <a:latin typeface="微软雅黑" panose="020B0503020204020204" pitchFamily="34" charset="-122"/>
                <a:ea typeface="微软雅黑" panose="020B0503020204020204" pitchFamily="34" charset="-122"/>
              </a:rPr>
              <a:t>对于红色预警学生，除向家长寄发</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学业预警通知书</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外，相关学生辅导员应通过电话等途径，在条件允许的情况下邀请家长来校就预警学生的学业情况进行面谈，若家长来校不便则至少保证每学期两次以上的主动与家长电话联系。谈话记录需及时整理，记录确切的谈话内容、时间、地点、辅导员及证明人签名。</a:t>
            </a:r>
          </a:p>
          <a:p>
            <a:pPr marL="0" indent="0" algn="just">
              <a:lnSpc>
                <a:spcPct val="140000"/>
              </a:lnSpc>
              <a:spcBef>
                <a:spcPts val="1200"/>
              </a:spcBef>
              <a:buFont typeface="Wingdings" panose="05000000000000000000" pitchFamily="2" charset="2"/>
              <a:buNone/>
            </a:pPr>
            <a:r>
              <a:rPr lang="en-US" altLang="zh-CN" sz="2400" b="1" dirty="0" smtClean="0">
                <a:solidFill>
                  <a:schemeClr val="bg1"/>
                </a:solidFill>
                <a:latin typeface="微软雅黑" panose="020B0503020204020204" pitchFamily="34" charset="-122"/>
                <a:ea typeface="微软雅黑" panose="020B0503020204020204" pitchFamily="34" charset="-122"/>
              </a:rPr>
              <a:t>5</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学院应给每个预警学生建立预警管理档案，预警教育过程应留有书面记录并填写</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预警学生谈话记录表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。学院应定期对本学期发出学业预警学生的学习情况进行检查，督促学生提高学习质量。</a:t>
            </a:r>
          </a:p>
          <a:p>
            <a:pPr marL="0" indent="0" algn="just">
              <a:lnSpc>
                <a:spcPct val="140000"/>
              </a:lnSpc>
              <a:buFont typeface="Wingdings" panose="05000000000000000000" pitchFamily="2" charset="2"/>
              <a:buNone/>
            </a:pP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0" indent="0" algn="just">
              <a:lnSpc>
                <a:spcPct val="140000"/>
              </a:lnSpc>
              <a:buFont typeface="Wingdings" panose="05000000000000000000" pitchFamily="2" charset="2"/>
              <a:buNone/>
            </a:pPr>
            <a:r>
              <a:rPr lang="en-US" altLang="zh-CN" sz="3600" dirty="0" smtClean="0">
                <a:solidFill>
                  <a:schemeClr val="bg1"/>
                </a:solidFill>
                <a:latin typeface="微软雅黑" panose="020B0503020204020204" pitchFamily="34" charset="-122"/>
                <a:ea typeface="微软雅黑" panose="020B0503020204020204" pitchFamily="34" charset="-122"/>
              </a:rPr>
              <a:t>    </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325645500"/>
      </p:ext>
    </p:extLst>
  </p:cSld>
  <p:clrMapOvr>
    <a:masterClrMapping/>
  </p:clrMapOvr>
  <p:transition spd="med">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rgbClr val="FFC0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35958">
            <a:off x="412241" y="295131"/>
            <a:ext cx="725236" cy="725236"/>
          </a:xfrm>
          <a:prstGeom prst="roundRect">
            <a:avLst>
              <a:gd name="adj" fmla="val 13606"/>
            </a:avLst>
          </a:prstGeom>
          <a:solidFill>
            <a:srgbClr val="00B0F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74978" y="348518"/>
            <a:ext cx="1826141" cy="584775"/>
          </a:xfrm>
          <a:prstGeom prst="rect">
            <a:avLst/>
          </a:prstGeom>
        </p:spPr>
        <p:txBody>
          <a:bodyPr wrap="none">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学业预警</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449344" y="293533"/>
            <a:ext cx="647934" cy="646331"/>
          </a:xfrm>
          <a:prstGeom prst="rect">
            <a:avLst/>
          </a:prstGeom>
          <a:noFill/>
        </p:spPr>
        <p:txBody>
          <a:bodyPr wrap="none" rtlCol="0">
            <a:spAutoFit/>
          </a:bodyPr>
          <a:lstStyle/>
          <a:p>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二</a:t>
            </a:r>
          </a:p>
        </p:txBody>
      </p:sp>
      <p:graphicFrame>
        <p:nvGraphicFramePr>
          <p:cNvPr id="8" name="表格 7"/>
          <p:cNvGraphicFramePr>
            <a:graphicFrameLocks noGrp="1"/>
          </p:cNvGraphicFramePr>
          <p:nvPr>
            <p:extLst>
              <p:ext uri="{D42A27DB-BD31-4B8C-83A1-F6EECF244321}">
                <p14:modId xmlns:p14="http://schemas.microsoft.com/office/powerpoint/2010/main" xmlns="" val="4031682021"/>
              </p:ext>
            </p:extLst>
          </p:nvPr>
        </p:nvGraphicFramePr>
        <p:xfrm>
          <a:off x="1856232" y="1423864"/>
          <a:ext cx="8513064" cy="4940359"/>
        </p:xfrm>
        <a:graphic>
          <a:graphicData uri="http://schemas.openxmlformats.org/drawingml/2006/table">
            <a:tbl>
              <a:tblPr/>
              <a:tblGrid>
                <a:gridCol w="1275996"/>
                <a:gridCol w="7237068"/>
              </a:tblGrid>
              <a:tr h="500616">
                <a:tc>
                  <a:txBody>
                    <a:bodyPr/>
                    <a:lstStyle/>
                    <a:p>
                      <a:pPr marL="0" marR="0" lvl="0" indent="0" algn="ctr" defTabSz="914400" rtl="0" eaLnBrk="1" fontAlgn="base" latinLnBrk="0" hangingPunct="1">
                        <a:lnSpc>
                          <a:spcPct val="145000"/>
                        </a:lnSpc>
                        <a:spcBef>
                          <a:spcPct val="0"/>
                        </a:spcBef>
                        <a:spcAft>
                          <a:spcPct val="0"/>
                        </a:spcAft>
                        <a:buClrTx/>
                        <a:buSzTx/>
                        <a:buFontTx/>
                        <a:buNone/>
                        <a:tabLst/>
                      </a:pPr>
                      <a:r>
                        <a:rPr kumimoji="0" lang="zh-CN" altLang="en-US"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预警级别</a:t>
                      </a:r>
                      <a:endParaRPr kumimoji="0" lang="zh-CN"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endParaRP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出现情况</a:t>
                      </a:r>
                      <a:endParaRPr kumimoji="0" 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endParaRP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65563">
                <a:tc rowSpan="3">
                  <a:txBody>
                    <a:bodyPr/>
                    <a:lstStyle/>
                    <a:p>
                      <a:pPr marL="0" marR="0" lvl="0" indent="0" algn="ctr" defTabSz="914400" rtl="0" eaLnBrk="1" fontAlgn="base" latinLnBrk="0" hangingPunct="1">
                        <a:lnSpc>
                          <a:spcPct val="145000"/>
                        </a:lnSpc>
                        <a:spcBef>
                          <a:spcPct val="0"/>
                        </a:spcBef>
                        <a:spcAft>
                          <a:spcPct val="0"/>
                        </a:spcAft>
                        <a:buClrTx/>
                        <a:buSzTx/>
                        <a:buFontTx/>
                        <a:buNone/>
                        <a:tabLst/>
                      </a:pPr>
                      <a:r>
                        <a:rPr kumimoji="0" lang="zh-CN"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黄色预警</a:t>
                      </a: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上一学期有一门必修、限选课补考后仍不及格</a:t>
                      </a: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3655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上一学期所获学分＜</a:t>
                      </a:r>
                      <a:r>
                        <a:rPr kumimoji="0" lang="en-US" alt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15.0</a:t>
                      </a:r>
                      <a:r>
                        <a:rPr kumimoji="0" 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（第一至六学期）</a:t>
                      </a: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655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必修、限选课累计不及格门数≥</a:t>
                      </a:r>
                      <a:r>
                        <a:rPr kumimoji="0" lang="en-US" alt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3</a:t>
                      </a:r>
                      <a:endParaRPr kumimoji="0" lang="zh-CN" alt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endParaRP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365563">
                <a:tc rowSpan="3">
                  <a:txBody>
                    <a:bodyPr/>
                    <a:lstStyle/>
                    <a:p>
                      <a:pPr marL="0" marR="0" lvl="0" indent="0" algn="ctr" defTabSz="914400" rtl="0" eaLnBrk="1" fontAlgn="base" latinLnBrk="0" hangingPunct="1">
                        <a:lnSpc>
                          <a:spcPct val="145000"/>
                        </a:lnSpc>
                        <a:spcBef>
                          <a:spcPct val="0"/>
                        </a:spcBef>
                        <a:spcAft>
                          <a:spcPct val="0"/>
                        </a:spcAft>
                        <a:buClrTx/>
                        <a:buSzTx/>
                        <a:buFontTx/>
                        <a:buNone/>
                        <a:tabLst/>
                      </a:pPr>
                      <a:r>
                        <a:rPr kumimoji="0" lang="zh-CN"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橙色预警</a:t>
                      </a: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上一学期有二门必修、限选课补考后仍不及格</a:t>
                      </a: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655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上一学期所获学分＜</a:t>
                      </a:r>
                      <a:r>
                        <a:rPr kumimoji="0" lang="en-US" alt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12.0</a:t>
                      </a:r>
                      <a:r>
                        <a:rPr kumimoji="0" 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（第一至六学期）</a:t>
                      </a: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3655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必修、限选课累计不及格门数≥</a:t>
                      </a:r>
                      <a:r>
                        <a:rPr kumimoji="0" lang="en-US" alt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5</a:t>
                      </a:r>
                      <a:endParaRPr kumimoji="0" lang="zh-CN" alt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endParaRP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65563">
                <a:tc rowSpan="5">
                  <a:txBody>
                    <a:bodyPr/>
                    <a:lstStyle/>
                    <a:p>
                      <a:pPr marL="0" marR="0" lvl="0" indent="0" algn="ctr" defTabSz="914400" rtl="0" eaLnBrk="1" fontAlgn="base" latinLnBrk="0" hangingPunct="1">
                        <a:lnSpc>
                          <a:spcPct val="145000"/>
                        </a:lnSpc>
                        <a:spcBef>
                          <a:spcPct val="0"/>
                        </a:spcBef>
                        <a:spcAft>
                          <a:spcPct val="0"/>
                        </a:spcAft>
                        <a:buClrTx/>
                        <a:buSzTx/>
                        <a:buFontTx/>
                        <a:buNone/>
                        <a:tabLst/>
                      </a:pPr>
                      <a:r>
                        <a:rPr kumimoji="0" lang="zh-CN"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红色预警</a:t>
                      </a: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上一学期有三门必修、限选课补考后仍不及格</a:t>
                      </a:r>
                      <a:r>
                        <a:rPr kumimoji="0" lang="zh-CN" altLang="en-US"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 </a:t>
                      </a:r>
                      <a:endParaRPr kumimoji="0" 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endParaRP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73112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历年取得的必修课和限制性选修课累计学分与所在年级专业培养计划要求完成的总学分差距大于</a:t>
                      </a:r>
                      <a:r>
                        <a:rPr kumimoji="0" lang="en-US" alt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16</a:t>
                      </a:r>
                      <a:r>
                        <a:rPr kumimoji="0" 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且小于</a:t>
                      </a:r>
                      <a:r>
                        <a:rPr kumimoji="0" lang="en-US" alt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30</a:t>
                      </a:r>
                      <a:r>
                        <a:rPr kumimoji="0" 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学分者（第七学期）</a:t>
                      </a: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655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必修、限选课累计不及格门数≥</a:t>
                      </a:r>
                      <a:r>
                        <a:rPr kumimoji="0" lang="en-US" alt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8</a:t>
                      </a:r>
                      <a:endParaRPr kumimoji="0" lang="zh-CN" alt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endParaRP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41854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第八学期毕业设计资格审核后除毕业设计外尚不能达到毕业要求的学生</a:t>
                      </a: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655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平均学分绩点＜</a:t>
                      </a:r>
                      <a:r>
                        <a:rPr kumimoji="0" lang="en-US" alt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1.8</a:t>
                      </a:r>
                      <a:r>
                        <a:rPr kumimoji="0" 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（高水平运动员</a:t>
                      </a:r>
                      <a:r>
                        <a:rPr kumimoji="0" lang="en-US" alt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1.5</a:t>
                      </a:r>
                      <a:r>
                        <a:rPr kumimoji="0" 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；国防生为</a:t>
                      </a:r>
                      <a:r>
                        <a:rPr kumimoji="0" lang="en-US" alt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1.7</a:t>
                      </a:r>
                      <a:r>
                        <a:rPr kumimoji="0" lang="zh-CN" sz="1400" b="1" i="0" u="none" strike="noStrike" cap="none" normalizeH="0" baseline="0" dirty="0" smtClean="0">
                          <a:ln>
                            <a:noFill/>
                          </a:ln>
                          <a:solidFill>
                            <a:schemeClr val="accent1">
                              <a:lumMod val="50000"/>
                            </a:schemeClr>
                          </a:solidFill>
                          <a:effectLst/>
                          <a:latin typeface="微软雅黑" panose="020B0503020204020204" pitchFamily="34" charset="-122"/>
                          <a:ea typeface="微软雅黑" panose="020B0503020204020204" pitchFamily="34" charset="-122"/>
                          <a:cs typeface="Times New Roman" pitchFamily="18" charset="0"/>
                        </a:rPr>
                        <a:t>）</a:t>
                      </a:r>
                    </a:p>
                  </a:txBody>
                  <a:tcPr marL="29195" marR="29195" marT="0" marB="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spTree>
    <p:extLst>
      <p:ext uri="{BB962C8B-B14F-4D97-AF65-F5344CB8AC3E}">
        <p14:creationId xmlns:p14="http://schemas.microsoft.com/office/powerpoint/2010/main" xmlns="" val="4086799875"/>
      </p:ext>
    </p:extLst>
  </p:cSld>
  <p:clrMapOvr>
    <a:masterClrMapping/>
  </p:clrMapOvr>
  <p:transition spd="med">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rgbClr val="FFC0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35958">
            <a:off x="412241" y="295131"/>
            <a:ext cx="725236" cy="725236"/>
          </a:xfrm>
          <a:prstGeom prst="roundRect">
            <a:avLst>
              <a:gd name="adj" fmla="val 13606"/>
            </a:avLst>
          </a:prstGeom>
          <a:solidFill>
            <a:srgbClr val="00B0F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74978" y="348518"/>
            <a:ext cx="1826141" cy="584775"/>
          </a:xfrm>
          <a:prstGeom prst="rect">
            <a:avLst/>
          </a:prstGeom>
        </p:spPr>
        <p:txBody>
          <a:bodyPr wrap="none">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学业预警</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449344" y="293533"/>
            <a:ext cx="647934" cy="646331"/>
          </a:xfrm>
          <a:prstGeom prst="rect">
            <a:avLst/>
          </a:prstGeom>
          <a:noFill/>
        </p:spPr>
        <p:txBody>
          <a:bodyPr wrap="none" rtlCol="0">
            <a:spAutoFit/>
          </a:bodyPr>
          <a:lstStyle/>
          <a:p>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二</a:t>
            </a:r>
          </a:p>
        </p:txBody>
      </p:sp>
      <p:sp>
        <p:nvSpPr>
          <p:cNvPr id="2" name="矩形 1"/>
          <p:cNvSpPr/>
          <p:nvPr/>
        </p:nvSpPr>
        <p:spPr>
          <a:xfrm>
            <a:off x="1625919" y="1382078"/>
            <a:ext cx="3570208" cy="572464"/>
          </a:xfrm>
          <a:prstGeom prst="rect">
            <a:avLst/>
          </a:prstGeom>
        </p:spPr>
        <p:txBody>
          <a:bodyPr wrap="none">
            <a:spAutoFit/>
          </a:bodyPr>
          <a:lstStyle/>
          <a:p>
            <a:pPr>
              <a:lnSpc>
                <a:spcPct val="130000"/>
              </a:lnSpc>
            </a:pPr>
            <a:r>
              <a:rPr lang="zh-CN" altLang="en-US" sz="2400" b="1" dirty="0" smtClean="0">
                <a:solidFill>
                  <a:srgbClr val="FFFF00"/>
                </a:solidFill>
                <a:latin typeface="微软雅黑" panose="020B0503020204020204" pitchFamily="34" charset="-122"/>
                <a:ea typeface="微软雅黑" panose="020B0503020204020204" pitchFamily="34" charset="-122"/>
              </a:rPr>
              <a:t>学业预警通知书</a:t>
            </a:r>
            <a:r>
              <a:rPr lang="zh-CN" altLang="en-US" sz="2400" b="1" dirty="0" smtClean="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（存根）</a:t>
            </a:r>
            <a:endParaRPr lang="en-US" altLang="en-US" sz="2400" b="1"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1593" y="2071243"/>
            <a:ext cx="7993063" cy="4065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58712931"/>
      </p:ext>
    </p:extLst>
  </p:cSld>
  <p:clrMapOvr>
    <a:masterClrMapping/>
  </p:clrMapOvr>
  <p:transition spd="med">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rgbClr val="FFC0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35958">
            <a:off x="412241" y="295131"/>
            <a:ext cx="725236" cy="725236"/>
          </a:xfrm>
          <a:prstGeom prst="roundRect">
            <a:avLst>
              <a:gd name="adj" fmla="val 13606"/>
            </a:avLst>
          </a:prstGeom>
          <a:solidFill>
            <a:srgbClr val="00B0F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74978" y="348518"/>
            <a:ext cx="1826141" cy="584775"/>
          </a:xfrm>
          <a:prstGeom prst="rect">
            <a:avLst/>
          </a:prstGeom>
        </p:spPr>
        <p:txBody>
          <a:bodyPr wrap="none">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学业预警</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449344" y="293533"/>
            <a:ext cx="647934" cy="646331"/>
          </a:xfrm>
          <a:prstGeom prst="rect">
            <a:avLst/>
          </a:prstGeom>
          <a:noFill/>
        </p:spPr>
        <p:txBody>
          <a:bodyPr wrap="none" rtlCol="0">
            <a:spAutoFit/>
          </a:bodyPr>
          <a:lstStyle/>
          <a:p>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二</a:t>
            </a:r>
          </a:p>
        </p:txBody>
      </p:sp>
      <p:sp>
        <p:nvSpPr>
          <p:cNvPr id="2" name="矩形 1"/>
          <p:cNvSpPr/>
          <p:nvPr/>
        </p:nvSpPr>
        <p:spPr>
          <a:xfrm>
            <a:off x="1625938" y="1382078"/>
            <a:ext cx="3877985" cy="572464"/>
          </a:xfrm>
          <a:prstGeom prst="rect">
            <a:avLst/>
          </a:prstGeom>
        </p:spPr>
        <p:txBody>
          <a:bodyPr wrap="none">
            <a:spAutoFit/>
          </a:bodyPr>
          <a:lstStyle/>
          <a:p>
            <a:pPr>
              <a:lnSpc>
                <a:spcPct val="130000"/>
              </a:lnSpc>
            </a:pPr>
            <a:r>
              <a:rPr lang="zh-CN" altLang="en-US" sz="2400" b="1" dirty="0">
                <a:solidFill>
                  <a:srgbClr val="FFFF00"/>
                </a:solidFill>
                <a:latin typeface="微软雅黑" panose="020B0503020204020204" pitchFamily="34" charset="-122"/>
                <a:ea typeface="微软雅黑" panose="020B0503020204020204" pitchFamily="34" charset="-122"/>
              </a:rPr>
              <a:t>学业预警通知书（致家长）</a:t>
            </a: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23272" y="2039239"/>
            <a:ext cx="8161392" cy="3986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92785990"/>
      </p:ext>
    </p:extLst>
  </p:cSld>
  <p:clrMapOvr>
    <a:masterClrMapping/>
  </p:clrMapOvr>
  <p:transition spd="med">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rgbClr val="FFC0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35958">
            <a:off x="412241" y="295131"/>
            <a:ext cx="725236" cy="725236"/>
          </a:xfrm>
          <a:prstGeom prst="roundRect">
            <a:avLst>
              <a:gd name="adj" fmla="val 13606"/>
            </a:avLst>
          </a:prstGeom>
          <a:solidFill>
            <a:srgbClr val="00B0F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74978" y="348518"/>
            <a:ext cx="1826141" cy="584775"/>
          </a:xfrm>
          <a:prstGeom prst="rect">
            <a:avLst/>
          </a:prstGeom>
        </p:spPr>
        <p:txBody>
          <a:bodyPr wrap="none">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学业预警</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449344" y="293533"/>
            <a:ext cx="647934" cy="646331"/>
          </a:xfrm>
          <a:prstGeom prst="rect">
            <a:avLst/>
          </a:prstGeom>
          <a:noFill/>
        </p:spPr>
        <p:txBody>
          <a:bodyPr wrap="none" rtlCol="0">
            <a:spAutoFit/>
          </a:bodyPr>
          <a:lstStyle/>
          <a:p>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二</a:t>
            </a:r>
          </a:p>
        </p:txBody>
      </p:sp>
      <p:sp>
        <p:nvSpPr>
          <p:cNvPr id="2" name="矩形 1"/>
          <p:cNvSpPr/>
          <p:nvPr/>
        </p:nvSpPr>
        <p:spPr>
          <a:xfrm>
            <a:off x="1625927" y="1382078"/>
            <a:ext cx="4185761" cy="572464"/>
          </a:xfrm>
          <a:prstGeom prst="rect">
            <a:avLst/>
          </a:prstGeom>
        </p:spPr>
        <p:txBody>
          <a:bodyPr wrap="none">
            <a:spAutoFit/>
          </a:bodyPr>
          <a:lstStyle/>
          <a:p>
            <a:pPr>
              <a:lnSpc>
                <a:spcPct val="130000"/>
              </a:lnSpc>
            </a:pPr>
            <a:r>
              <a:rPr lang="zh-CN" altLang="en-US" sz="2400" b="1" dirty="0">
                <a:solidFill>
                  <a:srgbClr val="FFFF00"/>
                </a:solidFill>
                <a:latin typeface="微软雅黑" panose="020B0503020204020204" pitchFamily="34" charset="-122"/>
                <a:ea typeface="微软雅黑" panose="020B0503020204020204" pitchFamily="34" charset="-122"/>
              </a:rPr>
              <a:t>学业预警通知书（家长回执）</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25919" y="2052956"/>
            <a:ext cx="8713788"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13565229"/>
      </p:ext>
    </p:extLst>
  </p:cSld>
  <p:clrMapOvr>
    <a:masterClrMapping/>
  </p:clrMapOvr>
  <p:transition spd="med">
    <p:pull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rgbClr val="FFC0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35958">
            <a:off x="412241" y="295131"/>
            <a:ext cx="725236" cy="725236"/>
          </a:xfrm>
          <a:prstGeom prst="roundRect">
            <a:avLst>
              <a:gd name="adj" fmla="val 13606"/>
            </a:avLst>
          </a:prstGeom>
          <a:solidFill>
            <a:srgbClr val="00B0F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74978" y="348518"/>
            <a:ext cx="1826141" cy="584775"/>
          </a:xfrm>
          <a:prstGeom prst="rect">
            <a:avLst/>
          </a:prstGeom>
        </p:spPr>
        <p:txBody>
          <a:bodyPr wrap="none">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学业预警</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449344" y="293533"/>
            <a:ext cx="647934" cy="646331"/>
          </a:xfrm>
          <a:prstGeom prst="rect">
            <a:avLst/>
          </a:prstGeom>
          <a:noFill/>
        </p:spPr>
        <p:txBody>
          <a:bodyPr wrap="none" rtlCol="0">
            <a:spAutoFit/>
          </a:bodyPr>
          <a:lstStyle/>
          <a:p>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二</a:t>
            </a:r>
          </a:p>
        </p:txBody>
      </p:sp>
      <p:sp>
        <p:nvSpPr>
          <p:cNvPr id="2" name="矩形 1"/>
          <p:cNvSpPr/>
          <p:nvPr/>
        </p:nvSpPr>
        <p:spPr>
          <a:xfrm>
            <a:off x="1635063" y="1244730"/>
            <a:ext cx="3570208" cy="572464"/>
          </a:xfrm>
          <a:prstGeom prst="rect">
            <a:avLst/>
          </a:prstGeom>
        </p:spPr>
        <p:txBody>
          <a:bodyPr wrap="none">
            <a:spAutoFit/>
          </a:bodyPr>
          <a:lstStyle/>
          <a:p>
            <a:pPr>
              <a:lnSpc>
                <a:spcPct val="130000"/>
              </a:lnSpc>
            </a:pPr>
            <a:r>
              <a:rPr lang="zh-CN" altLang="en-US" sz="2400" b="1" dirty="0">
                <a:solidFill>
                  <a:srgbClr val="FFFF00"/>
                </a:solidFill>
                <a:latin typeface="微软雅黑" panose="020B0503020204020204" pitchFamily="34" charset="-122"/>
                <a:ea typeface="微软雅黑" panose="020B0503020204020204" pitchFamily="34" charset="-122"/>
              </a:rPr>
              <a:t>学业预警学生谈话记录表</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0157" y="2002536"/>
            <a:ext cx="6112827" cy="4581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48519097"/>
      </p:ext>
    </p:extLst>
  </p:cSld>
  <p:clrMapOvr>
    <a:masterClrMapping/>
  </p:clrMapOvr>
  <p:transition spd="med">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rgbClr val="92D05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35958">
            <a:off x="412241" y="295131"/>
            <a:ext cx="725236" cy="725236"/>
          </a:xfrm>
          <a:prstGeom prst="roundRect">
            <a:avLst>
              <a:gd name="adj" fmla="val 13606"/>
            </a:avLst>
          </a:prstGeom>
          <a:solidFill>
            <a:srgbClr val="ED7D31"/>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74959" y="348518"/>
            <a:ext cx="3467616" cy="584775"/>
          </a:xfrm>
          <a:prstGeom prst="rect">
            <a:avLst/>
          </a:prstGeom>
        </p:spPr>
        <p:txBody>
          <a:bodyPr wrap="none">
            <a:spAutoFit/>
          </a:bodyPr>
          <a:lstStyle/>
          <a:p>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学位授予管理规定</a:t>
            </a:r>
          </a:p>
        </p:txBody>
      </p:sp>
      <p:sp>
        <p:nvSpPr>
          <p:cNvPr id="17" name="文本框 16"/>
          <p:cNvSpPr txBox="1"/>
          <p:nvPr/>
        </p:nvSpPr>
        <p:spPr>
          <a:xfrm>
            <a:off x="449344" y="293533"/>
            <a:ext cx="647934" cy="646331"/>
          </a:xfrm>
          <a:prstGeom prst="rect">
            <a:avLst/>
          </a:prstGeom>
          <a:noFill/>
        </p:spPr>
        <p:txBody>
          <a:bodyPr wrap="none" rtlCol="0">
            <a:spAutoFit/>
          </a:bodyPr>
          <a:lstStyle/>
          <a:p>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三</a:t>
            </a:r>
          </a:p>
        </p:txBody>
      </p:sp>
      <p:sp>
        <p:nvSpPr>
          <p:cNvPr id="9" name="内容占位符 2"/>
          <p:cNvSpPr txBox="1">
            <a:spLocks/>
          </p:cNvSpPr>
          <p:nvPr/>
        </p:nvSpPr>
        <p:spPr bwMode="auto">
          <a:xfrm>
            <a:off x="727773" y="1646873"/>
            <a:ext cx="10126155" cy="489108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a:lnSpc>
                <a:spcPct val="140000"/>
              </a:lnSpc>
              <a:spcBef>
                <a:spcPts val="1200"/>
              </a:spcBef>
              <a:buFont typeface="Wingdings" panose="05000000000000000000" pitchFamily="2" charset="2"/>
              <a:buNone/>
              <a:defRPr/>
            </a:pPr>
            <a:r>
              <a:rPr lang="zh-CN" altLang="zh-CN" sz="3100" b="1" dirty="0" smtClean="0">
                <a:solidFill>
                  <a:schemeClr val="bg1"/>
                </a:solidFill>
                <a:latin typeface="微软雅黑" panose="020B0503020204020204" pitchFamily="34" charset="-122"/>
                <a:ea typeface="微软雅黑" panose="020B0503020204020204" pitchFamily="34" charset="-122"/>
              </a:rPr>
              <a:t>凡我校普通高等教育本科毕业生均可向学校申请学士学位。</a:t>
            </a:r>
          </a:p>
          <a:p>
            <a:pPr marL="0" indent="-457200" algn="just">
              <a:lnSpc>
                <a:spcPct val="140000"/>
              </a:lnSpc>
              <a:spcBef>
                <a:spcPts val="600"/>
              </a:spcBef>
              <a:buFont typeface="Wingdings" panose="05000000000000000000" pitchFamily="2" charset="2"/>
              <a:buNone/>
              <a:defRPr/>
            </a:pPr>
            <a:r>
              <a:rPr lang="zh-CN" altLang="en-US" sz="2600" b="1" dirty="0" smtClean="0">
                <a:solidFill>
                  <a:srgbClr val="FFFF00"/>
                </a:solidFill>
                <a:latin typeface="微软雅黑" panose="020B0503020204020204" pitchFamily="34" charset="-122"/>
                <a:ea typeface="微软雅黑" panose="020B0503020204020204" pitchFamily="34" charset="-122"/>
              </a:rPr>
              <a:t>（一）</a:t>
            </a:r>
            <a:r>
              <a:rPr lang="en-US" altLang="zh-CN" sz="2600" b="1" dirty="0" smtClean="0">
                <a:solidFill>
                  <a:srgbClr val="FFFF00"/>
                </a:solidFill>
                <a:latin typeface="微软雅黑" panose="020B0503020204020204" pitchFamily="34" charset="-122"/>
                <a:ea typeface="微软雅黑" panose="020B0503020204020204" pitchFamily="34" charset="-122"/>
              </a:rPr>
              <a:t> </a:t>
            </a:r>
            <a:r>
              <a:rPr lang="zh-CN" altLang="zh-CN" sz="2600" b="1" dirty="0" smtClean="0">
                <a:solidFill>
                  <a:srgbClr val="FFFF00"/>
                </a:solidFill>
                <a:latin typeface="微软雅黑" panose="020B0503020204020204" pitchFamily="34" charset="-122"/>
                <a:ea typeface="微软雅黑" panose="020B0503020204020204" pitchFamily="34" charset="-122"/>
              </a:rPr>
              <a:t>本科毕业生学士学位的授予条件：</a:t>
            </a:r>
          </a:p>
          <a:p>
            <a:pPr marL="0" indent="-457200" algn="just">
              <a:lnSpc>
                <a:spcPct val="140000"/>
              </a:lnSpc>
              <a:spcBef>
                <a:spcPts val="1200"/>
              </a:spcBef>
              <a:buFont typeface="Wingdings" panose="05000000000000000000" pitchFamily="2" charset="2"/>
              <a:buChar char="u"/>
              <a:defRPr/>
            </a:pPr>
            <a:r>
              <a:rPr lang="zh-CN" altLang="zh-CN" sz="2300" b="1" dirty="0" smtClean="0">
                <a:solidFill>
                  <a:schemeClr val="bg1"/>
                </a:solidFill>
                <a:latin typeface="微软雅黑" panose="020B0503020204020204" pitchFamily="34" charset="-122"/>
                <a:ea typeface="微软雅黑" panose="020B0503020204020204" pitchFamily="34" charset="-122"/>
              </a:rPr>
              <a:t>拥护</a:t>
            </a:r>
            <a:r>
              <a:rPr lang="zh-CN" altLang="zh-CN" sz="2300" b="1" dirty="0">
                <a:solidFill>
                  <a:schemeClr val="bg1"/>
                </a:solidFill>
                <a:latin typeface="微软雅黑" panose="020B0503020204020204" pitchFamily="34" charset="-122"/>
                <a:ea typeface="微软雅黑" panose="020B0503020204020204" pitchFamily="34" charset="-122"/>
              </a:rPr>
              <a:t>中国共产党的领导，拥护社会主义制度，遵守法律，遵守校规校纪；</a:t>
            </a:r>
          </a:p>
          <a:p>
            <a:pPr marL="457200" lvl="1" indent="-457200" algn="just">
              <a:lnSpc>
                <a:spcPct val="140000"/>
              </a:lnSpc>
              <a:spcBef>
                <a:spcPts val="1200"/>
              </a:spcBef>
              <a:buFont typeface="Wingdings" panose="05000000000000000000" pitchFamily="2" charset="2"/>
              <a:buChar char="u"/>
              <a:defRPr/>
            </a:pPr>
            <a:r>
              <a:rPr lang="zh-CN" altLang="zh-CN" sz="2300" b="1" dirty="0" smtClean="0">
                <a:solidFill>
                  <a:schemeClr val="bg1"/>
                </a:solidFill>
                <a:latin typeface="微软雅黑" panose="020B0503020204020204" pitchFamily="34" charset="-122"/>
                <a:ea typeface="微软雅黑" panose="020B0503020204020204" pitchFamily="34" charset="-122"/>
              </a:rPr>
              <a:t>在</a:t>
            </a:r>
            <a:r>
              <a:rPr lang="zh-CN" altLang="zh-CN" sz="2300" b="1" dirty="0">
                <a:solidFill>
                  <a:schemeClr val="bg1"/>
                </a:solidFill>
                <a:latin typeface="微软雅黑" panose="020B0503020204020204" pitchFamily="34" charset="-122"/>
                <a:ea typeface="微软雅黑" panose="020B0503020204020204" pitchFamily="34" charset="-122"/>
              </a:rPr>
              <a:t>校学习期间，按本</a:t>
            </a:r>
            <a:r>
              <a:rPr lang="zh-CN" altLang="zh-CN" sz="2300" b="1" dirty="0" smtClean="0">
                <a:solidFill>
                  <a:schemeClr val="bg1"/>
                </a:solidFill>
                <a:latin typeface="微软雅黑" panose="020B0503020204020204" pitchFamily="34" charset="-122"/>
                <a:ea typeface="微软雅黑" panose="020B0503020204020204" pitchFamily="34" charset="-122"/>
              </a:rPr>
              <a:t>专业</a:t>
            </a:r>
            <a:r>
              <a:rPr lang="zh-CN" altLang="en-US" sz="2300" b="1" dirty="0" smtClean="0">
                <a:solidFill>
                  <a:schemeClr val="bg1"/>
                </a:solidFill>
                <a:latin typeface="微软雅黑" panose="020B0503020204020204" pitchFamily="34" charset="-122"/>
                <a:ea typeface="微软雅黑" panose="020B0503020204020204" pitchFamily="34" charset="-122"/>
              </a:rPr>
              <a:t>培养方案</a:t>
            </a:r>
            <a:r>
              <a:rPr lang="zh-CN" altLang="zh-CN" sz="2300" b="1" dirty="0" smtClean="0">
                <a:solidFill>
                  <a:schemeClr val="bg1"/>
                </a:solidFill>
                <a:latin typeface="微软雅黑" panose="020B0503020204020204" pitchFamily="34" charset="-122"/>
                <a:ea typeface="微软雅黑" panose="020B0503020204020204" pitchFamily="34" charset="-122"/>
              </a:rPr>
              <a:t>修</a:t>
            </a:r>
            <a:r>
              <a:rPr lang="zh-CN" altLang="zh-CN" sz="2300" b="1" dirty="0">
                <a:solidFill>
                  <a:schemeClr val="bg1"/>
                </a:solidFill>
                <a:latin typeface="微软雅黑" panose="020B0503020204020204" pitchFamily="34" charset="-122"/>
                <a:ea typeface="微软雅黑" panose="020B0503020204020204" pitchFamily="34" charset="-122"/>
              </a:rPr>
              <a:t>满规定学分，经考核合格后准予毕业，并较好地掌握本门学科的基础理论、专门知识和基本技能</a:t>
            </a:r>
            <a:r>
              <a:rPr lang="en-US" altLang="zh-CN" sz="2300" b="1" dirty="0">
                <a:solidFill>
                  <a:schemeClr val="bg1"/>
                </a:solidFill>
                <a:latin typeface="微软雅黑" panose="020B0503020204020204" pitchFamily="34" charset="-122"/>
                <a:ea typeface="微软雅黑" panose="020B0503020204020204" pitchFamily="34" charset="-122"/>
              </a:rPr>
              <a:t>, </a:t>
            </a:r>
            <a:r>
              <a:rPr lang="zh-CN" altLang="zh-CN" sz="2300" b="1" dirty="0">
                <a:solidFill>
                  <a:schemeClr val="bg1"/>
                </a:solidFill>
                <a:latin typeface="微软雅黑" panose="020B0503020204020204" pitchFamily="34" charset="-122"/>
                <a:ea typeface="微软雅黑" panose="020B0503020204020204" pitchFamily="34" charset="-122"/>
              </a:rPr>
              <a:t>具有从事科学研究工作或担负专门技术工作的初步能力；</a:t>
            </a:r>
          </a:p>
          <a:p>
            <a:pPr marL="457200" lvl="1" indent="-457200" algn="just">
              <a:lnSpc>
                <a:spcPct val="140000"/>
              </a:lnSpc>
              <a:spcBef>
                <a:spcPts val="1200"/>
              </a:spcBef>
              <a:buFont typeface="Wingdings" panose="05000000000000000000" pitchFamily="2" charset="2"/>
              <a:buChar char="u"/>
              <a:defRPr/>
            </a:pPr>
            <a:r>
              <a:rPr lang="zh-CN" altLang="zh-CN" sz="2300" b="1" dirty="0" smtClean="0">
                <a:solidFill>
                  <a:schemeClr val="bg1"/>
                </a:solidFill>
                <a:latin typeface="微软雅黑" panose="020B0503020204020204" pitchFamily="34" charset="-122"/>
                <a:ea typeface="微软雅黑" panose="020B0503020204020204" pitchFamily="34" charset="-122"/>
              </a:rPr>
              <a:t>按</a:t>
            </a:r>
            <a:r>
              <a:rPr lang="zh-CN" altLang="zh-CN" sz="2300" b="1" dirty="0">
                <a:solidFill>
                  <a:schemeClr val="bg1"/>
                </a:solidFill>
                <a:latin typeface="微软雅黑" panose="020B0503020204020204" pitchFamily="34" charset="-122"/>
                <a:ea typeface="微软雅黑" panose="020B0503020204020204" pitchFamily="34" charset="-122"/>
              </a:rPr>
              <a:t>《南京邮电大学学生学籍管理办法》在校学习期间平均学分绩点为</a:t>
            </a:r>
            <a:r>
              <a:rPr lang="en-US" altLang="zh-CN" sz="2300" b="1" dirty="0">
                <a:solidFill>
                  <a:schemeClr val="bg1"/>
                </a:solidFill>
                <a:latin typeface="微软雅黑" panose="020B0503020204020204" pitchFamily="34" charset="-122"/>
                <a:ea typeface="微软雅黑" panose="020B0503020204020204" pitchFamily="34" charset="-122"/>
              </a:rPr>
              <a:t>1.8</a:t>
            </a:r>
            <a:r>
              <a:rPr lang="zh-CN" altLang="zh-CN" sz="2300" b="1" dirty="0">
                <a:solidFill>
                  <a:schemeClr val="bg1"/>
                </a:solidFill>
                <a:latin typeface="微软雅黑" panose="020B0503020204020204" pitchFamily="34" charset="-122"/>
                <a:ea typeface="微软雅黑" panose="020B0503020204020204" pitchFamily="34" charset="-122"/>
              </a:rPr>
              <a:t>及以上（毕业设计或论文成绩不计入，下同）。</a:t>
            </a:r>
            <a:endParaRPr lang="en-US" altLang="zh-CN" sz="2300" b="1" dirty="0">
              <a:solidFill>
                <a:schemeClr val="bg1"/>
              </a:solidFill>
              <a:latin typeface="微软雅黑" panose="020B0503020204020204" pitchFamily="34" charset="-122"/>
              <a:ea typeface="微软雅黑" panose="020B0503020204020204" pitchFamily="34" charset="-122"/>
            </a:endParaRPr>
          </a:p>
          <a:p>
            <a:pPr marL="0" indent="457200" algn="just">
              <a:lnSpc>
                <a:spcPct val="140000"/>
              </a:lnSpc>
              <a:spcBef>
                <a:spcPts val="1200"/>
              </a:spcBef>
              <a:buNone/>
              <a:defRPr/>
            </a:pPr>
            <a:r>
              <a:rPr lang="zh-CN" altLang="zh-CN" sz="2300" b="1" dirty="0">
                <a:solidFill>
                  <a:schemeClr val="bg1"/>
                </a:solidFill>
                <a:latin typeface="微软雅黑" panose="020B0503020204020204" pitchFamily="34" charset="-122"/>
                <a:ea typeface="微软雅黑" panose="020B0503020204020204" pitchFamily="34" charset="-122"/>
              </a:rPr>
              <a:t>高水平运动员平均学分绩点要求为</a:t>
            </a:r>
            <a:r>
              <a:rPr lang="en-US" altLang="zh-CN" sz="2300" b="1" dirty="0">
                <a:solidFill>
                  <a:schemeClr val="bg1"/>
                </a:solidFill>
                <a:latin typeface="微软雅黑" panose="020B0503020204020204" pitchFamily="34" charset="-122"/>
                <a:ea typeface="微软雅黑" panose="020B0503020204020204" pitchFamily="34" charset="-122"/>
              </a:rPr>
              <a:t>1.5</a:t>
            </a:r>
            <a:r>
              <a:rPr lang="zh-CN" altLang="zh-CN" sz="2300" b="1" dirty="0">
                <a:solidFill>
                  <a:schemeClr val="bg1"/>
                </a:solidFill>
                <a:latin typeface="微软雅黑" panose="020B0503020204020204" pitchFamily="34" charset="-122"/>
                <a:ea typeface="微软雅黑" panose="020B0503020204020204" pitchFamily="34" charset="-122"/>
              </a:rPr>
              <a:t>及以上；</a:t>
            </a:r>
            <a:endParaRPr lang="en-US" altLang="zh-CN" sz="2300" b="1" dirty="0">
              <a:solidFill>
                <a:schemeClr val="bg1"/>
              </a:solidFill>
              <a:latin typeface="微软雅黑" panose="020B0503020204020204" pitchFamily="34" charset="-122"/>
              <a:ea typeface="微软雅黑" panose="020B0503020204020204" pitchFamily="34" charset="-122"/>
            </a:endParaRPr>
          </a:p>
          <a:p>
            <a:pPr marL="0" indent="457200" algn="just">
              <a:lnSpc>
                <a:spcPct val="140000"/>
              </a:lnSpc>
              <a:spcBef>
                <a:spcPts val="1200"/>
              </a:spcBef>
              <a:buNone/>
              <a:defRPr/>
            </a:pPr>
            <a:r>
              <a:rPr lang="zh-CN" altLang="zh-CN" sz="2300" b="1" dirty="0">
                <a:solidFill>
                  <a:schemeClr val="bg1"/>
                </a:solidFill>
                <a:latin typeface="微软雅黑" panose="020B0503020204020204" pitchFamily="34" charset="-122"/>
                <a:ea typeface="微软雅黑" panose="020B0503020204020204" pitchFamily="34" charset="-122"/>
              </a:rPr>
              <a:t>国防生平均学分绩点要求为</a:t>
            </a:r>
            <a:r>
              <a:rPr lang="en-US" altLang="zh-CN" sz="2300" b="1" dirty="0">
                <a:solidFill>
                  <a:schemeClr val="bg1"/>
                </a:solidFill>
                <a:latin typeface="微软雅黑" panose="020B0503020204020204" pitchFamily="34" charset="-122"/>
                <a:ea typeface="微软雅黑" panose="020B0503020204020204" pitchFamily="34" charset="-122"/>
              </a:rPr>
              <a:t>1.7</a:t>
            </a:r>
            <a:r>
              <a:rPr lang="zh-CN" altLang="zh-CN" sz="2300" b="1" dirty="0">
                <a:solidFill>
                  <a:schemeClr val="bg1"/>
                </a:solidFill>
                <a:latin typeface="微软雅黑" panose="020B0503020204020204" pitchFamily="34" charset="-122"/>
                <a:ea typeface="微软雅黑" panose="020B0503020204020204" pitchFamily="34" charset="-122"/>
              </a:rPr>
              <a:t>及以上；</a:t>
            </a:r>
            <a:endParaRPr lang="en-US" altLang="zh-CN" sz="2300" b="1" dirty="0">
              <a:solidFill>
                <a:schemeClr val="bg1"/>
              </a:solidFill>
              <a:latin typeface="微软雅黑" panose="020B0503020204020204" pitchFamily="34" charset="-122"/>
              <a:ea typeface="微软雅黑" panose="020B0503020204020204" pitchFamily="34" charset="-122"/>
            </a:endParaRPr>
          </a:p>
          <a:p>
            <a:pPr marL="0" indent="-457200" algn="just">
              <a:lnSpc>
                <a:spcPct val="140000"/>
              </a:lnSpc>
              <a:spcBef>
                <a:spcPts val="1200"/>
              </a:spcBef>
              <a:buFont typeface="Wingdings" panose="05000000000000000000" pitchFamily="2" charset="2"/>
              <a:buChar char="u"/>
              <a:defRPr/>
            </a:pPr>
            <a:r>
              <a:rPr lang="zh-CN" altLang="zh-CN" sz="2300" b="1" dirty="0" smtClean="0">
                <a:solidFill>
                  <a:schemeClr val="bg1"/>
                </a:solidFill>
                <a:latin typeface="微软雅黑" panose="020B0503020204020204" pitchFamily="34" charset="-122"/>
                <a:ea typeface="微软雅黑" panose="020B0503020204020204" pitchFamily="34" charset="-122"/>
              </a:rPr>
              <a:t>外语</a:t>
            </a:r>
            <a:r>
              <a:rPr lang="zh-CN" altLang="zh-CN" sz="2300" b="1" dirty="0">
                <a:solidFill>
                  <a:schemeClr val="bg1"/>
                </a:solidFill>
                <a:latin typeface="微软雅黑" panose="020B0503020204020204" pitchFamily="34" charset="-122"/>
                <a:ea typeface="微软雅黑" panose="020B0503020204020204" pitchFamily="34" charset="-122"/>
              </a:rPr>
              <a:t>专业学生通过本校组织的教育部考试中心外语本专业四级或八级考试。</a:t>
            </a:r>
          </a:p>
          <a:p>
            <a:pPr marL="0" indent="-457200" algn="just">
              <a:lnSpc>
                <a:spcPct val="140000"/>
              </a:lnSpc>
              <a:spcBef>
                <a:spcPts val="1200"/>
              </a:spcBef>
              <a:buFont typeface="Wingdings" panose="05000000000000000000" pitchFamily="2" charset="2"/>
              <a:buNone/>
              <a:defRPr/>
            </a:pPr>
            <a:endParaRPr lang="zh-CN" altLang="zh-CN" sz="2000" dirty="0" smtClean="0">
              <a:solidFill>
                <a:schemeClr val="bg1"/>
              </a:solidFill>
              <a:latin typeface="微软雅黑" panose="020B0503020204020204" pitchFamily="34" charset="-122"/>
              <a:ea typeface="微软雅黑" panose="020B0503020204020204" pitchFamily="34" charset="-122"/>
            </a:endParaRPr>
          </a:p>
          <a:p>
            <a:pPr indent="-457200" algn="just">
              <a:lnSpc>
                <a:spcPct val="140000"/>
              </a:lnSpc>
              <a:spcBef>
                <a:spcPts val="1200"/>
              </a:spcBef>
              <a:defRPr/>
            </a:pPr>
            <a:endParaRPr lang="zh-CN" altLang="en-US"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07952542"/>
      </p:ext>
    </p:extLst>
  </p:cSld>
  <p:clrMapOvr>
    <a:masterClrMapping/>
  </p:clrMapOvr>
  <p:transition spd="med">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bwMode="auto">
          <a:xfrm>
            <a:off x="2046900" y="339837"/>
            <a:ext cx="8229600" cy="642938"/>
          </a:xfrm>
          <a:ln>
            <a:miter lim="800000"/>
            <a:headEnd/>
            <a:tailEnd/>
          </a:ln>
        </p:spPr>
        <p:txBody>
          <a:bodyPr vert="horz" wrap="square" lIns="91440" tIns="45720" rIns="91440" bIns="45720" numCol="1" anchor="t" anchorCtr="0" compatLnSpc="1">
            <a:prstTxWarp prst="textNoShape">
              <a:avLst/>
            </a:prstTxWarp>
            <a:noAutofit/>
          </a:bodyPr>
          <a:lstStyle/>
          <a:p>
            <a:pPr>
              <a:lnSpc>
                <a:spcPct val="130000"/>
              </a:lnSpc>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选读课程</a:t>
            </a:r>
            <a:endPar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0" y="982779"/>
            <a:ext cx="12192000" cy="6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rot="18835958">
            <a:off x="1121040" y="795443"/>
            <a:ext cx="443249" cy="443249"/>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rot="19278167">
            <a:off x="1488628" y="836762"/>
            <a:ext cx="337557" cy="337557"/>
          </a:xfrm>
          <a:prstGeom prst="roundRect">
            <a:avLst>
              <a:gd name="adj" fmla="val 13606"/>
            </a:avLst>
          </a:prstGeom>
          <a:solidFill>
            <a:srgbClr val="FF93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圆角矩形 8"/>
          <p:cNvSpPr/>
          <p:nvPr/>
        </p:nvSpPr>
        <p:spPr>
          <a:xfrm rot="18087302">
            <a:off x="1805839" y="917557"/>
            <a:ext cx="153458" cy="153459"/>
          </a:xfrm>
          <a:prstGeom prst="roundRect">
            <a:avLst>
              <a:gd name="adj" fmla="val 13606"/>
            </a:avLst>
          </a:prstGeom>
          <a:solidFill>
            <a:srgbClr val="2E75B6"/>
          </a:solidFill>
          <a:ln w="28575">
            <a:solidFill>
              <a:schemeClr val="bg1"/>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MH_SubTitle_1"/>
          <p:cNvSpPr txBox="1">
            <a:spLocks noChangeArrowheads="1"/>
          </p:cNvSpPr>
          <p:nvPr>
            <p:custDataLst>
              <p:tags r:id="rId1"/>
            </p:custDataLst>
          </p:nvPr>
        </p:nvSpPr>
        <p:spPr bwMode="auto">
          <a:xfrm>
            <a:off x="2798085" y="1885447"/>
            <a:ext cx="2354263" cy="633411"/>
          </a:xfrm>
          <a:prstGeom prst="rect">
            <a:avLst/>
          </a:prstGeom>
          <a:solidFill>
            <a:schemeClr val="bg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rPr>
              <a:t>必修课</a:t>
            </a:r>
          </a:p>
        </p:txBody>
      </p:sp>
      <p:sp>
        <p:nvSpPr>
          <p:cNvPr id="14" name="MH_SubTitle_2"/>
          <p:cNvSpPr txBox="1">
            <a:spLocks noChangeArrowheads="1"/>
          </p:cNvSpPr>
          <p:nvPr>
            <p:custDataLst>
              <p:tags r:id="rId2"/>
            </p:custDataLst>
          </p:nvPr>
        </p:nvSpPr>
        <p:spPr bwMode="auto">
          <a:xfrm>
            <a:off x="2798085" y="3018955"/>
            <a:ext cx="2354263" cy="633412"/>
          </a:xfrm>
          <a:prstGeom prst="rect">
            <a:avLst/>
          </a:prstGeom>
          <a:solidFill>
            <a:schemeClr val="bg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400" b="1" dirty="0" smtClean="0">
                <a:solidFill>
                  <a:prstClr val="black">
                    <a:lumMod val="65000"/>
                    <a:lumOff val="35000"/>
                  </a:prstClr>
                </a:solidFill>
                <a:latin typeface="微软雅黑" panose="020B0503020204020204" pitchFamily="34" charset="-122"/>
                <a:ea typeface="微软雅黑" panose="020B0503020204020204" pitchFamily="34" charset="-122"/>
              </a:rPr>
              <a:t>限选课</a:t>
            </a:r>
            <a:endPar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5" name="MH_Text_2"/>
          <p:cNvSpPr/>
          <p:nvPr>
            <p:custDataLst>
              <p:tags r:id="rId3"/>
            </p:custDataLst>
          </p:nvPr>
        </p:nvSpPr>
        <p:spPr>
          <a:xfrm>
            <a:off x="5152340" y="3018955"/>
            <a:ext cx="4222751" cy="6334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FFFFF"/>
                </a:solidFill>
                <a:latin typeface="微软雅黑" panose="020B0503020204020204" pitchFamily="34" charset="-122"/>
                <a:ea typeface="微软雅黑" panose="020B0503020204020204" pitchFamily="34" charset="-122"/>
              </a:rPr>
              <a:t>专业限选课和跨大类选修课</a:t>
            </a:r>
          </a:p>
        </p:txBody>
      </p:sp>
      <p:sp>
        <p:nvSpPr>
          <p:cNvPr id="17" name="MH_SubTitle_3"/>
          <p:cNvSpPr txBox="1"/>
          <p:nvPr>
            <p:custDataLst>
              <p:tags r:id="rId4"/>
            </p:custDataLst>
          </p:nvPr>
        </p:nvSpPr>
        <p:spPr>
          <a:xfrm>
            <a:off x="2798085" y="4169796"/>
            <a:ext cx="2354263" cy="631825"/>
          </a:xfrm>
          <a:prstGeom prst="rect">
            <a:avLst/>
          </a:prstGeom>
          <a:solidFill>
            <a:schemeClr val="bg1"/>
          </a:solidFill>
        </p:spPr>
        <p:txBody>
          <a:bodyPr anchor="ctr">
            <a:normAutofit/>
          </a:bodyPr>
          <a:lstStyle/>
          <a:p>
            <a:pPr algn="ctr">
              <a:defRPr/>
            </a:pPr>
            <a:r>
              <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rPr>
              <a:t>综合素质课程</a:t>
            </a:r>
          </a:p>
        </p:txBody>
      </p:sp>
      <p:sp>
        <p:nvSpPr>
          <p:cNvPr id="18" name="MH_Text_3"/>
          <p:cNvSpPr/>
          <p:nvPr>
            <p:custDataLst>
              <p:tags r:id="rId5"/>
            </p:custDataLst>
          </p:nvPr>
        </p:nvSpPr>
        <p:spPr>
          <a:xfrm>
            <a:off x="5152328" y="4169796"/>
            <a:ext cx="1512373" cy="631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FFFFF"/>
                </a:solidFill>
                <a:latin typeface="微软雅黑" panose="020B0503020204020204" pitchFamily="34" charset="-122"/>
                <a:ea typeface="微软雅黑" panose="020B0503020204020204" pitchFamily="34" charset="-122"/>
              </a:rPr>
              <a:t>任选课</a:t>
            </a:r>
          </a:p>
        </p:txBody>
      </p:sp>
      <p:sp>
        <p:nvSpPr>
          <p:cNvPr id="23" name="MH_SubTitle_3"/>
          <p:cNvSpPr txBox="1"/>
          <p:nvPr>
            <p:custDataLst>
              <p:tags r:id="rId6"/>
            </p:custDataLst>
          </p:nvPr>
        </p:nvSpPr>
        <p:spPr>
          <a:xfrm>
            <a:off x="2798085" y="5319082"/>
            <a:ext cx="2354263" cy="631825"/>
          </a:xfrm>
          <a:prstGeom prst="rect">
            <a:avLst/>
          </a:prstGeom>
          <a:solidFill>
            <a:schemeClr val="bg1"/>
          </a:solidFill>
        </p:spPr>
        <p:txBody>
          <a:bodyPr anchor="ctr">
            <a:normAutofit/>
          </a:bodyPr>
          <a:lstStyle/>
          <a:p>
            <a:pPr algn="ctr">
              <a:defRPr/>
            </a:pPr>
            <a:r>
              <a:rPr lang="zh-CN" altLang="en-US" sz="2400" b="1" dirty="0">
                <a:solidFill>
                  <a:prstClr val="black">
                    <a:lumMod val="65000"/>
                    <a:lumOff val="35000"/>
                  </a:prstClr>
                </a:solidFill>
                <a:latin typeface="微软雅黑" panose="020B0503020204020204" pitchFamily="34" charset="-122"/>
                <a:ea typeface="微软雅黑" panose="020B0503020204020204" pitchFamily="34" charset="-122"/>
              </a:rPr>
              <a:t>其它课程</a:t>
            </a:r>
          </a:p>
        </p:txBody>
      </p:sp>
      <p:sp>
        <p:nvSpPr>
          <p:cNvPr id="24" name="MH_Text_3"/>
          <p:cNvSpPr/>
          <p:nvPr>
            <p:custDataLst>
              <p:tags r:id="rId7"/>
            </p:custDataLst>
          </p:nvPr>
        </p:nvSpPr>
        <p:spPr>
          <a:xfrm>
            <a:off x="1465305" y="2304140"/>
            <a:ext cx="633739" cy="33468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FFFFF"/>
                </a:solidFill>
                <a:latin typeface="微软雅黑" panose="020B0503020204020204" pitchFamily="34" charset="-122"/>
                <a:ea typeface="微软雅黑" panose="020B0503020204020204" pitchFamily="34" charset="-122"/>
              </a:rPr>
              <a:t>课程性质或类别</a:t>
            </a:r>
          </a:p>
        </p:txBody>
      </p:sp>
      <p:sp>
        <p:nvSpPr>
          <p:cNvPr id="30" name="KSO_Shape"/>
          <p:cNvSpPr>
            <a:spLocks/>
          </p:cNvSpPr>
          <p:nvPr/>
        </p:nvSpPr>
        <p:spPr bwMode="auto">
          <a:xfrm flipH="1">
            <a:off x="2405742" y="2112795"/>
            <a:ext cx="159489" cy="371803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soli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prstClr val="black"/>
              </a:solidFill>
            </a:endParaRPr>
          </a:p>
        </p:txBody>
      </p:sp>
      <p:sp>
        <p:nvSpPr>
          <p:cNvPr id="19" name="MH_Text_3"/>
          <p:cNvSpPr/>
          <p:nvPr>
            <p:custDataLst>
              <p:tags r:id="rId8"/>
            </p:custDataLst>
          </p:nvPr>
        </p:nvSpPr>
        <p:spPr>
          <a:xfrm>
            <a:off x="5152345" y="5318991"/>
            <a:ext cx="3664297" cy="631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smtClean="0">
                <a:solidFill>
                  <a:srgbClr val="FFFFFF"/>
                </a:solidFill>
                <a:latin typeface="微软雅黑" panose="020B0503020204020204" pitchFamily="34" charset="-122"/>
                <a:ea typeface="微软雅黑" panose="020B0503020204020204" pitchFamily="34" charset="-122"/>
              </a:rPr>
              <a:t>如创新拓展（自主）学分</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21" name="TextBox 6"/>
          <p:cNvSpPr txBox="1">
            <a:spLocks noChangeArrowheads="1"/>
          </p:cNvSpPr>
          <p:nvPr/>
        </p:nvSpPr>
        <p:spPr bwMode="auto">
          <a:xfrm>
            <a:off x="8924920" y="4900670"/>
            <a:ext cx="3267080"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b="1" dirty="0">
                <a:solidFill>
                  <a:srgbClr val="FFFF00"/>
                </a:solidFill>
                <a:latin typeface="微软雅黑" panose="020B0503020204020204" pitchFamily="34" charset="-122"/>
                <a:ea typeface="微软雅黑" panose="020B0503020204020204" pitchFamily="34" charset="-122"/>
              </a:rPr>
              <a:t>注意：</a:t>
            </a:r>
            <a:r>
              <a:rPr lang="zh-CN" altLang="en-US" b="1" dirty="0">
                <a:solidFill>
                  <a:prstClr val="white"/>
                </a:solidFill>
                <a:latin typeface="微软雅黑" panose="020B0503020204020204" pitchFamily="34" charset="-122"/>
                <a:ea typeface="微软雅黑" panose="020B0503020204020204" pitchFamily="34" charset="-122"/>
              </a:rPr>
              <a:t>每一门必修课必须都通过，限选课和任选课必须达到规定的学分要求方可毕业。</a:t>
            </a:r>
          </a:p>
        </p:txBody>
      </p:sp>
      <p:sp>
        <p:nvSpPr>
          <p:cNvPr id="25" name="KSO_Shape"/>
          <p:cNvSpPr>
            <a:spLocks/>
          </p:cNvSpPr>
          <p:nvPr/>
        </p:nvSpPr>
        <p:spPr bwMode="auto">
          <a:xfrm>
            <a:off x="8839205" y="4736593"/>
            <a:ext cx="3307643" cy="1633866"/>
          </a:xfrm>
          <a:custGeom>
            <a:avLst/>
            <a:gdLst>
              <a:gd name="T0" fmla="*/ 113939 w 6855"/>
              <a:gd name="T1" fmla="*/ 556 h 4342"/>
              <a:gd name="T2" fmla="*/ 83370 w 6855"/>
              <a:gd name="T3" fmla="*/ 7500 h 4342"/>
              <a:gd name="T4" fmla="*/ 56136 w 6855"/>
              <a:gd name="T5" fmla="*/ 21666 h 4342"/>
              <a:gd name="T6" fmla="*/ 33070 w 6855"/>
              <a:gd name="T7" fmla="*/ 41387 h 4342"/>
              <a:gd name="T8" fmla="*/ 15284 w 6855"/>
              <a:gd name="T9" fmla="*/ 66386 h 4342"/>
              <a:gd name="T10" fmla="*/ 3891 w 6855"/>
              <a:gd name="T11" fmla="*/ 95273 h 4342"/>
              <a:gd name="T12" fmla="*/ 0 w 6855"/>
              <a:gd name="T13" fmla="*/ 126939 h 4342"/>
              <a:gd name="T14" fmla="*/ 1389 w 6855"/>
              <a:gd name="T15" fmla="*/ 971345 h 4342"/>
              <a:gd name="T16" fmla="*/ 10004 w 6855"/>
              <a:gd name="T17" fmla="*/ 1001343 h 4342"/>
              <a:gd name="T18" fmla="*/ 25289 w 6855"/>
              <a:gd name="T19" fmla="*/ 1027731 h 4342"/>
              <a:gd name="T20" fmla="*/ 46409 w 6855"/>
              <a:gd name="T21" fmla="*/ 1049674 h 4342"/>
              <a:gd name="T22" fmla="*/ 71976 w 6855"/>
              <a:gd name="T23" fmla="*/ 1066340 h 4342"/>
              <a:gd name="T24" fmla="*/ 101433 w 6855"/>
              <a:gd name="T25" fmla="*/ 1076340 h 4342"/>
              <a:gd name="T26" fmla="*/ 825361 w 6855"/>
              <a:gd name="T27" fmla="*/ 1078840 h 4342"/>
              <a:gd name="T28" fmla="*/ 687245 w 6855"/>
              <a:gd name="T29" fmla="*/ 1143281 h 4342"/>
              <a:gd name="T30" fmla="*/ 665013 w 6855"/>
              <a:gd name="T31" fmla="*/ 1150225 h 4342"/>
              <a:gd name="T32" fmla="*/ 650284 w 6855"/>
              <a:gd name="T33" fmla="*/ 1162447 h 4342"/>
              <a:gd name="T34" fmla="*/ 638057 w 6855"/>
              <a:gd name="T35" fmla="*/ 1185779 h 4342"/>
              <a:gd name="T36" fmla="*/ 635000 w 6855"/>
              <a:gd name="T37" fmla="*/ 1206056 h 4342"/>
              <a:gd name="T38" fmla="*/ 1268333 w 6855"/>
              <a:gd name="T39" fmla="*/ 1189668 h 4342"/>
              <a:gd name="T40" fmla="*/ 1259996 w 6855"/>
              <a:gd name="T41" fmla="*/ 1169113 h 4342"/>
              <a:gd name="T42" fmla="*/ 1246934 w 6855"/>
              <a:gd name="T43" fmla="*/ 1155781 h 4342"/>
              <a:gd name="T44" fmla="*/ 1220812 w 6855"/>
              <a:gd name="T45" fmla="*/ 1144392 h 4342"/>
              <a:gd name="T46" fmla="*/ 1079361 w 6855"/>
              <a:gd name="T47" fmla="*/ 1142448 h 4342"/>
              <a:gd name="T48" fmla="*/ 1790783 w 6855"/>
              <a:gd name="T49" fmla="*/ 1078284 h 4342"/>
              <a:gd name="T50" fmla="*/ 1821352 w 6855"/>
              <a:gd name="T51" fmla="*/ 1071062 h 4342"/>
              <a:gd name="T52" fmla="*/ 1848864 w 6855"/>
              <a:gd name="T53" fmla="*/ 1057174 h 4342"/>
              <a:gd name="T54" fmla="*/ 1871652 w 6855"/>
              <a:gd name="T55" fmla="*/ 1037175 h 4342"/>
              <a:gd name="T56" fmla="*/ 1889438 w 6855"/>
              <a:gd name="T57" fmla="*/ 1012176 h 4342"/>
              <a:gd name="T58" fmla="*/ 1900832 w 6855"/>
              <a:gd name="T59" fmla="*/ 983566 h 4342"/>
              <a:gd name="T60" fmla="*/ 1905000 w 6855"/>
              <a:gd name="T61" fmla="*/ 952179 h 4342"/>
              <a:gd name="T62" fmla="*/ 1903333 w 6855"/>
              <a:gd name="T63" fmla="*/ 107773 h 4342"/>
              <a:gd name="T64" fmla="*/ 1894718 w 6855"/>
              <a:gd name="T65" fmla="*/ 77774 h 4342"/>
              <a:gd name="T66" fmla="*/ 1879711 w 6855"/>
              <a:gd name="T67" fmla="*/ 51109 h 4342"/>
              <a:gd name="T68" fmla="*/ 1858313 w 6855"/>
              <a:gd name="T69" fmla="*/ 29165 h 4342"/>
              <a:gd name="T70" fmla="*/ 1832746 w 6855"/>
              <a:gd name="T71" fmla="*/ 12499 h 4342"/>
              <a:gd name="T72" fmla="*/ 1803289 w 6855"/>
              <a:gd name="T73" fmla="*/ 2500 h 4342"/>
              <a:gd name="T74" fmla="*/ 1841083 w 6855"/>
              <a:gd name="T75" fmla="*/ 952179 h 4342"/>
              <a:gd name="T76" fmla="*/ 1836359 w 6855"/>
              <a:gd name="T77" fmla="*/ 976900 h 4342"/>
              <a:gd name="T78" fmla="*/ 1818018 w 6855"/>
              <a:gd name="T79" fmla="*/ 1001065 h 4342"/>
              <a:gd name="T80" fmla="*/ 1790505 w 6855"/>
              <a:gd name="T81" fmla="*/ 1014120 h 4342"/>
              <a:gd name="T82" fmla="*/ 120330 w 6855"/>
              <a:gd name="T83" fmla="*/ 1015231 h 4342"/>
              <a:gd name="T84" fmla="*/ 91707 w 6855"/>
              <a:gd name="T85" fmla="*/ 1004676 h 4342"/>
              <a:gd name="T86" fmla="*/ 71142 w 6855"/>
              <a:gd name="T87" fmla="*/ 982177 h 4342"/>
              <a:gd name="T88" fmla="*/ 63361 w 6855"/>
              <a:gd name="T89" fmla="*/ 952179 h 4342"/>
              <a:gd name="T90" fmla="*/ 66418 w 6855"/>
              <a:gd name="T91" fmla="*/ 108051 h 4342"/>
              <a:gd name="T92" fmla="*/ 81980 w 6855"/>
              <a:gd name="T93" fmla="*/ 82218 h 4342"/>
              <a:gd name="T94" fmla="*/ 107825 w 6855"/>
              <a:gd name="T95" fmla="*/ 66108 h 4342"/>
              <a:gd name="T96" fmla="*/ 1777722 w 6855"/>
              <a:gd name="T97" fmla="*/ 63330 h 4342"/>
              <a:gd name="T98" fmla="*/ 1808291 w 6855"/>
              <a:gd name="T99" fmla="*/ 70830 h 4342"/>
              <a:gd name="T100" fmla="*/ 1830523 w 6855"/>
              <a:gd name="T101" fmla="*/ 91385 h 4342"/>
              <a:gd name="T102" fmla="*/ 1840805 w 6855"/>
              <a:gd name="T103" fmla="*/ 120272 h 43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55" h="4342">
                <a:moveTo>
                  <a:pt x="6397" y="0"/>
                </a:moveTo>
                <a:lnTo>
                  <a:pt x="456" y="0"/>
                </a:lnTo>
                <a:lnTo>
                  <a:pt x="433" y="1"/>
                </a:lnTo>
                <a:lnTo>
                  <a:pt x="410" y="2"/>
                </a:lnTo>
                <a:lnTo>
                  <a:pt x="387" y="5"/>
                </a:lnTo>
                <a:lnTo>
                  <a:pt x="365" y="9"/>
                </a:lnTo>
                <a:lnTo>
                  <a:pt x="343" y="15"/>
                </a:lnTo>
                <a:lnTo>
                  <a:pt x="322" y="20"/>
                </a:lnTo>
                <a:lnTo>
                  <a:pt x="300" y="27"/>
                </a:lnTo>
                <a:lnTo>
                  <a:pt x="279" y="35"/>
                </a:lnTo>
                <a:lnTo>
                  <a:pt x="259" y="45"/>
                </a:lnTo>
                <a:lnTo>
                  <a:pt x="240" y="55"/>
                </a:lnTo>
                <a:lnTo>
                  <a:pt x="220" y="67"/>
                </a:lnTo>
                <a:lnTo>
                  <a:pt x="202" y="78"/>
                </a:lnTo>
                <a:lnTo>
                  <a:pt x="184" y="91"/>
                </a:lnTo>
                <a:lnTo>
                  <a:pt x="167" y="105"/>
                </a:lnTo>
                <a:lnTo>
                  <a:pt x="150" y="118"/>
                </a:lnTo>
                <a:lnTo>
                  <a:pt x="134" y="134"/>
                </a:lnTo>
                <a:lnTo>
                  <a:pt x="119" y="149"/>
                </a:lnTo>
                <a:lnTo>
                  <a:pt x="105" y="167"/>
                </a:lnTo>
                <a:lnTo>
                  <a:pt x="91" y="184"/>
                </a:lnTo>
                <a:lnTo>
                  <a:pt x="78" y="201"/>
                </a:lnTo>
                <a:lnTo>
                  <a:pt x="66" y="221"/>
                </a:lnTo>
                <a:lnTo>
                  <a:pt x="55" y="239"/>
                </a:lnTo>
                <a:lnTo>
                  <a:pt x="45" y="259"/>
                </a:lnTo>
                <a:lnTo>
                  <a:pt x="36" y="280"/>
                </a:lnTo>
                <a:lnTo>
                  <a:pt x="28" y="300"/>
                </a:lnTo>
                <a:lnTo>
                  <a:pt x="21" y="321"/>
                </a:lnTo>
                <a:lnTo>
                  <a:pt x="14" y="343"/>
                </a:lnTo>
                <a:lnTo>
                  <a:pt x="9" y="365"/>
                </a:lnTo>
                <a:lnTo>
                  <a:pt x="5" y="388"/>
                </a:lnTo>
                <a:lnTo>
                  <a:pt x="2" y="410"/>
                </a:lnTo>
                <a:lnTo>
                  <a:pt x="0" y="433"/>
                </a:lnTo>
                <a:lnTo>
                  <a:pt x="0" y="457"/>
                </a:lnTo>
                <a:lnTo>
                  <a:pt x="0" y="3428"/>
                </a:lnTo>
                <a:lnTo>
                  <a:pt x="0" y="3451"/>
                </a:lnTo>
                <a:lnTo>
                  <a:pt x="2" y="3474"/>
                </a:lnTo>
                <a:lnTo>
                  <a:pt x="5" y="3497"/>
                </a:lnTo>
                <a:lnTo>
                  <a:pt x="9" y="3519"/>
                </a:lnTo>
                <a:lnTo>
                  <a:pt x="14" y="3541"/>
                </a:lnTo>
                <a:lnTo>
                  <a:pt x="21" y="3563"/>
                </a:lnTo>
                <a:lnTo>
                  <a:pt x="28" y="3584"/>
                </a:lnTo>
                <a:lnTo>
                  <a:pt x="36" y="3605"/>
                </a:lnTo>
                <a:lnTo>
                  <a:pt x="45" y="3625"/>
                </a:lnTo>
                <a:lnTo>
                  <a:pt x="55" y="3644"/>
                </a:lnTo>
                <a:lnTo>
                  <a:pt x="66" y="3664"/>
                </a:lnTo>
                <a:lnTo>
                  <a:pt x="78" y="3682"/>
                </a:lnTo>
                <a:lnTo>
                  <a:pt x="91" y="3700"/>
                </a:lnTo>
                <a:lnTo>
                  <a:pt x="105" y="3717"/>
                </a:lnTo>
                <a:lnTo>
                  <a:pt x="119" y="3734"/>
                </a:lnTo>
                <a:lnTo>
                  <a:pt x="134" y="3750"/>
                </a:lnTo>
                <a:lnTo>
                  <a:pt x="150" y="3765"/>
                </a:lnTo>
                <a:lnTo>
                  <a:pt x="167" y="3779"/>
                </a:lnTo>
                <a:lnTo>
                  <a:pt x="184" y="3793"/>
                </a:lnTo>
                <a:lnTo>
                  <a:pt x="202" y="3806"/>
                </a:lnTo>
                <a:lnTo>
                  <a:pt x="220" y="3818"/>
                </a:lnTo>
                <a:lnTo>
                  <a:pt x="240" y="3829"/>
                </a:lnTo>
                <a:lnTo>
                  <a:pt x="259" y="3839"/>
                </a:lnTo>
                <a:lnTo>
                  <a:pt x="279" y="3848"/>
                </a:lnTo>
                <a:lnTo>
                  <a:pt x="300" y="3856"/>
                </a:lnTo>
                <a:lnTo>
                  <a:pt x="322" y="3863"/>
                </a:lnTo>
                <a:lnTo>
                  <a:pt x="343" y="3870"/>
                </a:lnTo>
                <a:lnTo>
                  <a:pt x="365" y="3875"/>
                </a:lnTo>
                <a:lnTo>
                  <a:pt x="387" y="3879"/>
                </a:lnTo>
                <a:lnTo>
                  <a:pt x="410" y="3882"/>
                </a:lnTo>
                <a:lnTo>
                  <a:pt x="433" y="3884"/>
                </a:lnTo>
                <a:lnTo>
                  <a:pt x="456" y="3884"/>
                </a:lnTo>
                <a:lnTo>
                  <a:pt x="2970" y="3884"/>
                </a:lnTo>
                <a:lnTo>
                  <a:pt x="2970" y="4113"/>
                </a:lnTo>
                <a:lnTo>
                  <a:pt x="2513" y="4113"/>
                </a:lnTo>
                <a:lnTo>
                  <a:pt x="2492" y="4113"/>
                </a:lnTo>
                <a:lnTo>
                  <a:pt x="2473" y="4116"/>
                </a:lnTo>
                <a:lnTo>
                  <a:pt x="2454" y="4118"/>
                </a:lnTo>
                <a:lnTo>
                  <a:pt x="2438" y="4123"/>
                </a:lnTo>
                <a:lnTo>
                  <a:pt x="2422" y="4128"/>
                </a:lnTo>
                <a:lnTo>
                  <a:pt x="2407" y="4134"/>
                </a:lnTo>
                <a:lnTo>
                  <a:pt x="2393" y="4141"/>
                </a:lnTo>
                <a:lnTo>
                  <a:pt x="2381" y="4148"/>
                </a:lnTo>
                <a:lnTo>
                  <a:pt x="2369" y="4157"/>
                </a:lnTo>
                <a:lnTo>
                  <a:pt x="2359" y="4166"/>
                </a:lnTo>
                <a:lnTo>
                  <a:pt x="2349" y="4176"/>
                </a:lnTo>
                <a:lnTo>
                  <a:pt x="2340" y="4185"/>
                </a:lnTo>
                <a:lnTo>
                  <a:pt x="2332" y="4195"/>
                </a:lnTo>
                <a:lnTo>
                  <a:pt x="2325" y="4206"/>
                </a:lnTo>
                <a:lnTo>
                  <a:pt x="2314" y="4227"/>
                </a:lnTo>
                <a:lnTo>
                  <a:pt x="2303" y="4248"/>
                </a:lnTo>
                <a:lnTo>
                  <a:pt x="2296" y="4269"/>
                </a:lnTo>
                <a:lnTo>
                  <a:pt x="2292" y="4289"/>
                </a:lnTo>
                <a:lnTo>
                  <a:pt x="2288" y="4306"/>
                </a:lnTo>
                <a:lnTo>
                  <a:pt x="2286" y="4321"/>
                </a:lnTo>
                <a:lnTo>
                  <a:pt x="2285" y="4331"/>
                </a:lnTo>
                <a:lnTo>
                  <a:pt x="2285" y="4342"/>
                </a:lnTo>
                <a:lnTo>
                  <a:pt x="4570" y="4342"/>
                </a:lnTo>
                <a:lnTo>
                  <a:pt x="4569" y="4321"/>
                </a:lnTo>
                <a:lnTo>
                  <a:pt x="4567" y="4301"/>
                </a:lnTo>
                <a:lnTo>
                  <a:pt x="4564" y="4283"/>
                </a:lnTo>
                <a:lnTo>
                  <a:pt x="4559" y="4266"/>
                </a:lnTo>
                <a:lnTo>
                  <a:pt x="4555" y="4251"/>
                </a:lnTo>
                <a:lnTo>
                  <a:pt x="4548" y="4236"/>
                </a:lnTo>
                <a:lnTo>
                  <a:pt x="4541" y="4222"/>
                </a:lnTo>
                <a:lnTo>
                  <a:pt x="4534" y="4209"/>
                </a:lnTo>
                <a:lnTo>
                  <a:pt x="4526" y="4198"/>
                </a:lnTo>
                <a:lnTo>
                  <a:pt x="4517" y="4187"/>
                </a:lnTo>
                <a:lnTo>
                  <a:pt x="4507" y="4178"/>
                </a:lnTo>
                <a:lnTo>
                  <a:pt x="4497" y="4169"/>
                </a:lnTo>
                <a:lnTo>
                  <a:pt x="4487" y="4161"/>
                </a:lnTo>
                <a:lnTo>
                  <a:pt x="4476" y="4154"/>
                </a:lnTo>
                <a:lnTo>
                  <a:pt x="4456" y="4141"/>
                </a:lnTo>
                <a:lnTo>
                  <a:pt x="4434" y="4132"/>
                </a:lnTo>
                <a:lnTo>
                  <a:pt x="4413" y="4125"/>
                </a:lnTo>
                <a:lnTo>
                  <a:pt x="4393" y="4120"/>
                </a:lnTo>
                <a:lnTo>
                  <a:pt x="4376" y="4117"/>
                </a:lnTo>
                <a:lnTo>
                  <a:pt x="4362" y="4115"/>
                </a:lnTo>
                <a:lnTo>
                  <a:pt x="4351" y="4113"/>
                </a:lnTo>
                <a:lnTo>
                  <a:pt x="4340" y="4113"/>
                </a:lnTo>
                <a:lnTo>
                  <a:pt x="3884" y="4113"/>
                </a:lnTo>
                <a:lnTo>
                  <a:pt x="3884" y="3884"/>
                </a:lnTo>
                <a:lnTo>
                  <a:pt x="6397" y="3884"/>
                </a:lnTo>
                <a:lnTo>
                  <a:pt x="6421" y="3884"/>
                </a:lnTo>
                <a:lnTo>
                  <a:pt x="6444" y="3882"/>
                </a:lnTo>
                <a:lnTo>
                  <a:pt x="6466" y="3879"/>
                </a:lnTo>
                <a:lnTo>
                  <a:pt x="6489" y="3875"/>
                </a:lnTo>
                <a:lnTo>
                  <a:pt x="6511" y="3870"/>
                </a:lnTo>
                <a:lnTo>
                  <a:pt x="6533" y="3863"/>
                </a:lnTo>
                <a:lnTo>
                  <a:pt x="6554" y="3856"/>
                </a:lnTo>
                <a:lnTo>
                  <a:pt x="6575" y="3848"/>
                </a:lnTo>
                <a:lnTo>
                  <a:pt x="6595" y="3839"/>
                </a:lnTo>
                <a:lnTo>
                  <a:pt x="6615" y="3829"/>
                </a:lnTo>
                <a:lnTo>
                  <a:pt x="6633" y="3818"/>
                </a:lnTo>
                <a:lnTo>
                  <a:pt x="6653" y="3806"/>
                </a:lnTo>
                <a:lnTo>
                  <a:pt x="6670" y="3793"/>
                </a:lnTo>
                <a:lnTo>
                  <a:pt x="6687" y="3779"/>
                </a:lnTo>
                <a:lnTo>
                  <a:pt x="6705" y="3765"/>
                </a:lnTo>
                <a:lnTo>
                  <a:pt x="6720" y="3750"/>
                </a:lnTo>
                <a:lnTo>
                  <a:pt x="6735" y="3734"/>
                </a:lnTo>
                <a:lnTo>
                  <a:pt x="6750" y="3717"/>
                </a:lnTo>
                <a:lnTo>
                  <a:pt x="6764" y="3700"/>
                </a:lnTo>
                <a:lnTo>
                  <a:pt x="6776" y="3682"/>
                </a:lnTo>
                <a:lnTo>
                  <a:pt x="6788" y="3664"/>
                </a:lnTo>
                <a:lnTo>
                  <a:pt x="6799" y="3644"/>
                </a:lnTo>
                <a:lnTo>
                  <a:pt x="6810" y="3625"/>
                </a:lnTo>
                <a:lnTo>
                  <a:pt x="6818" y="3605"/>
                </a:lnTo>
                <a:lnTo>
                  <a:pt x="6827" y="3584"/>
                </a:lnTo>
                <a:lnTo>
                  <a:pt x="6834" y="3563"/>
                </a:lnTo>
                <a:lnTo>
                  <a:pt x="6840" y="3541"/>
                </a:lnTo>
                <a:lnTo>
                  <a:pt x="6845" y="3519"/>
                </a:lnTo>
                <a:lnTo>
                  <a:pt x="6849" y="3497"/>
                </a:lnTo>
                <a:lnTo>
                  <a:pt x="6852" y="3474"/>
                </a:lnTo>
                <a:lnTo>
                  <a:pt x="6853" y="3451"/>
                </a:lnTo>
                <a:lnTo>
                  <a:pt x="6855" y="3428"/>
                </a:lnTo>
                <a:lnTo>
                  <a:pt x="6855" y="457"/>
                </a:lnTo>
                <a:lnTo>
                  <a:pt x="6853" y="433"/>
                </a:lnTo>
                <a:lnTo>
                  <a:pt x="6852" y="410"/>
                </a:lnTo>
                <a:lnTo>
                  <a:pt x="6849" y="388"/>
                </a:lnTo>
                <a:lnTo>
                  <a:pt x="6845" y="365"/>
                </a:lnTo>
                <a:lnTo>
                  <a:pt x="6840" y="343"/>
                </a:lnTo>
                <a:lnTo>
                  <a:pt x="6834" y="321"/>
                </a:lnTo>
                <a:lnTo>
                  <a:pt x="6827" y="300"/>
                </a:lnTo>
                <a:lnTo>
                  <a:pt x="6818" y="280"/>
                </a:lnTo>
                <a:lnTo>
                  <a:pt x="6810" y="259"/>
                </a:lnTo>
                <a:lnTo>
                  <a:pt x="6799" y="239"/>
                </a:lnTo>
                <a:lnTo>
                  <a:pt x="6788" y="221"/>
                </a:lnTo>
                <a:lnTo>
                  <a:pt x="6776" y="201"/>
                </a:lnTo>
                <a:lnTo>
                  <a:pt x="6764" y="184"/>
                </a:lnTo>
                <a:lnTo>
                  <a:pt x="6750" y="167"/>
                </a:lnTo>
                <a:lnTo>
                  <a:pt x="6735" y="149"/>
                </a:lnTo>
                <a:lnTo>
                  <a:pt x="6720" y="134"/>
                </a:lnTo>
                <a:lnTo>
                  <a:pt x="6705" y="118"/>
                </a:lnTo>
                <a:lnTo>
                  <a:pt x="6687" y="105"/>
                </a:lnTo>
                <a:lnTo>
                  <a:pt x="6670" y="91"/>
                </a:lnTo>
                <a:lnTo>
                  <a:pt x="6653" y="78"/>
                </a:lnTo>
                <a:lnTo>
                  <a:pt x="6633" y="67"/>
                </a:lnTo>
                <a:lnTo>
                  <a:pt x="6615" y="55"/>
                </a:lnTo>
                <a:lnTo>
                  <a:pt x="6595" y="45"/>
                </a:lnTo>
                <a:lnTo>
                  <a:pt x="6575" y="35"/>
                </a:lnTo>
                <a:lnTo>
                  <a:pt x="6554" y="27"/>
                </a:lnTo>
                <a:lnTo>
                  <a:pt x="6533" y="20"/>
                </a:lnTo>
                <a:lnTo>
                  <a:pt x="6511" y="15"/>
                </a:lnTo>
                <a:lnTo>
                  <a:pt x="6489" y="9"/>
                </a:lnTo>
                <a:lnTo>
                  <a:pt x="6466" y="5"/>
                </a:lnTo>
                <a:lnTo>
                  <a:pt x="6444" y="2"/>
                </a:lnTo>
                <a:lnTo>
                  <a:pt x="6421" y="1"/>
                </a:lnTo>
                <a:lnTo>
                  <a:pt x="6397" y="0"/>
                </a:lnTo>
                <a:close/>
                <a:moveTo>
                  <a:pt x="6625" y="3428"/>
                </a:moveTo>
                <a:lnTo>
                  <a:pt x="6625" y="3428"/>
                </a:lnTo>
                <a:lnTo>
                  <a:pt x="6624" y="3451"/>
                </a:lnTo>
                <a:lnTo>
                  <a:pt x="6621" y="3474"/>
                </a:lnTo>
                <a:lnTo>
                  <a:pt x="6616" y="3496"/>
                </a:lnTo>
                <a:lnTo>
                  <a:pt x="6608" y="3517"/>
                </a:lnTo>
                <a:lnTo>
                  <a:pt x="6599" y="3536"/>
                </a:lnTo>
                <a:lnTo>
                  <a:pt x="6587" y="3555"/>
                </a:lnTo>
                <a:lnTo>
                  <a:pt x="6573" y="3573"/>
                </a:lnTo>
                <a:lnTo>
                  <a:pt x="6558" y="3589"/>
                </a:lnTo>
                <a:lnTo>
                  <a:pt x="6542" y="3604"/>
                </a:lnTo>
                <a:lnTo>
                  <a:pt x="6525" y="3617"/>
                </a:lnTo>
                <a:lnTo>
                  <a:pt x="6507" y="3628"/>
                </a:lnTo>
                <a:lnTo>
                  <a:pt x="6486" y="3638"/>
                </a:lnTo>
                <a:lnTo>
                  <a:pt x="6465" y="3646"/>
                </a:lnTo>
                <a:lnTo>
                  <a:pt x="6443" y="3651"/>
                </a:lnTo>
                <a:lnTo>
                  <a:pt x="6420" y="3655"/>
                </a:lnTo>
                <a:lnTo>
                  <a:pt x="6397" y="3656"/>
                </a:lnTo>
                <a:lnTo>
                  <a:pt x="456" y="3656"/>
                </a:lnTo>
                <a:lnTo>
                  <a:pt x="433" y="3655"/>
                </a:lnTo>
                <a:lnTo>
                  <a:pt x="410" y="3651"/>
                </a:lnTo>
                <a:lnTo>
                  <a:pt x="388" y="3646"/>
                </a:lnTo>
                <a:lnTo>
                  <a:pt x="368" y="3638"/>
                </a:lnTo>
                <a:lnTo>
                  <a:pt x="348" y="3628"/>
                </a:lnTo>
                <a:lnTo>
                  <a:pt x="330" y="3617"/>
                </a:lnTo>
                <a:lnTo>
                  <a:pt x="311" y="3604"/>
                </a:lnTo>
                <a:lnTo>
                  <a:pt x="295" y="3589"/>
                </a:lnTo>
                <a:lnTo>
                  <a:pt x="280" y="3573"/>
                </a:lnTo>
                <a:lnTo>
                  <a:pt x="267" y="3555"/>
                </a:lnTo>
                <a:lnTo>
                  <a:pt x="256" y="3536"/>
                </a:lnTo>
                <a:lnTo>
                  <a:pt x="247" y="3517"/>
                </a:lnTo>
                <a:lnTo>
                  <a:pt x="239" y="3496"/>
                </a:lnTo>
                <a:lnTo>
                  <a:pt x="233" y="3474"/>
                </a:lnTo>
                <a:lnTo>
                  <a:pt x="229" y="3451"/>
                </a:lnTo>
                <a:lnTo>
                  <a:pt x="228" y="3428"/>
                </a:lnTo>
                <a:lnTo>
                  <a:pt x="228" y="457"/>
                </a:lnTo>
                <a:lnTo>
                  <a:pt x="229" y="433"/>
                </a:lnTo>
                <a:lnTo>
                  <a:pt x="233" y="411"/>
                </a:lnTo>
                <a:lnTo>
                  <a:pt x="239" y="389"/>
                </a:lnTo>
                <a:lnTo>
                  <a:pt x="247" y="368"/>
                </a:lnTo>
                <a:lnTo>
                  <a:pt x="256" y="348"/>
                </a:lnTo>
                <a:lnTo>
                  <a:pt x="267" y="329"/>
                </a:lnTo>
                <a:lnTo>
                  <a:pt x="280" y="312"/>
                </a:lnTo>
                <a:lnTo>
                  <a:pt x="295" y="296"/>
                </a:lnTo>
                <a:lnTo>
                  <a:pt x="311" y="281"/>
                </a:lnTo>
                <a:lnTo>
                  <a:pt x="330" y="267"/>
                </a:lnTo>
                <a:lnTo>
                  <a:pt x="348" y="255"/>
                </a:lnTo>
                <a:lnTo>
                  <a:pt x="368" y="246"/>
                </a:lnTo>
                <a:lnTo>
                  <a:pt x="388" y="238"/>
                </a:lnTo>
                <a:lnTo>
                  <a:pt x="410" y="232"/>
                </a:lnTo>
                <a:lnTo>
                  <a:pt x="433" y="229"/>
                </a:lnTo>
                <a:lnTo>
                  <a:pt x="456" y="228"/>
                </a:lnTo>
                <a:lnTo>
                  <a:pt x="6397" y="228"/>
                </a:lnTo>
                <a:lnTo>
                  <a:pt x="6420" y="229"/>
                </a:lnTo>
                <a:lnTo>
                  <a:pt x="6443" y="232"/>
                </a:lnTo>
                <a:lnTo>
                  <a:pt x="6465" y="238"/>
                </a:lnTo>
                <a:lnTo>
                  <a:pt x="6486" y="246"/>
                </a:lnTo>
                <a:lnTo>
                  <a:pt x="6507" y="255"/>
                </a:lnTo>
                <a:lnTo>
                  <a:pt x="6525" y="267"/>
                </a:lnTo>
                <a:lnTo>
                  <a:pt x="6542" y="281"/>
                </a:lnTo>
                <a:lnTo>
                  <a:pt x="6558" y="296"/>
                </a:lnTo>
                <a:lnTo>
                  <a:pt x="6573" y="312"/>
                </a:lnTo>
                <a:lnTo>
                  <a:pt x="6587" y="329"/>
                </a:lnTo>
                <a:lnTo>
                  <a:pt x="6599" y="348"/>
                </a:lnTo>
                <a:lnTo>
                  <a:pt x="6608" y="368"/>
                </a:lnTo>
                <a:lnTo>
                  <a:pt x="6616" y="389"/>
                </a:lnTo>
                <a:lnTo>
                  <a:pt x="6621" y="411"/>
                </a:lnTo>
                <a:lnTo>
                  <a:pt x="6624" y="433"/>
                </a:lnTo>
                <a:lnTo>
                  <a:pt x="6625" y="457"/>
                </a:lnTo>
                <a:lnTo>
                  <a:pt x="6625" y="3428"/>
                </a:lnTo>
                <a:close/>
              </a:path>
            </a:pathLst>
          </a:custGeom>
          <a:solidFill>
            <a:schemeClr val="accent1">
              <a:lumMod val="40000"/>
              <a:lumOff val="60000"/>
            </a:schemeClr>
          </a:solidFill>
          <a:ln>
            <a:noFill/>
          </a:ln>
          <a:extLst/>
        </p:spPr>
        <p:txBody>
          <a:bodyPr bIns="144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Tree>
    <p:extLst>
      <p:ext uri="{BB962C8B-B14F-4D97-AF65-F5344CB8AC3E}">
        <p14:creationId xmlns:p14="http://schemas.microsoft.com/office/powerpoint/2010/main" xmlns="" val="121407813"/>
      </p:ext>
    </p:extLst>
  </p:cSld>
  <p:clrMapOvr>
    <a:masterClrMapping/>
  </p:clrMapOvr>
  <p:transition spd="med">
    <p:pull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rgbClr val="92D05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35958">
            <a:off x="412241" y="295131"/>
            <a:ext cx="725236" cy="725236"/>
          </a:xfrm>
          <a:prstGeom prst="roundRect">
            <a:avLst>
              <a:gd name="adj" fmla="val 13606"/>
            </a:avLst>
          </a:prstGeom>
          <a:solidFill>
            <a:srgbClr val="ED7D31"/>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74959" y="348518"/>
            <a:ext cx="3467616" cy="584775"/>
          </a:xfrm>
          <a:prstGeom prst="rect">
            <a:avLst/>
          </a:prstGeom>
        </p:spPr>
        <p:txBody>
          <a:bodyPr wrap="none">
            <a:spAutoFit/>
          </a:bodyPr>
          <a:lstStyle/>
          <a:p>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学位授予管理规定</a:t>
            </a:r>
          </a:p>
        </p:txBody>
      </p:sp>
      <p:sp>
        <p:nvSpPr>
          <p:cNvPr id="17" name="文本框 16"/>
          <p:cNvSpPr txBox="1"/>
          <p:nvPr/>
        </p:nvSpPr>
        <p:spPr>
          <a:xfrm>
            <a:off x="449344" y="293533"/>
            <a:ext cx="647934" cy="646331"/>
          </a:xfrm>
          <a:prstGeom prst="rect">
            <a:avLst/>
          </a:prstGeom>
          <a:noFill/>
        </p:spPr>
        <p:txBody>
          <a:bodyPr wrap="none" rtlCol="0">
            <a:spAutoFit/>
          </a:bodyPr>
          <a:lstStyle/>
          <a:p>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三</a:t>
            </a:r>
          </a:p>
        </p:txBody>
      </p:sp>
      <p:sp>
        <p:nvSpPr>
          <p:cNvPr id="7" name="内容占位符 2"/>
          <p:cNvSpPr txBox="1">
            <a:spLocks/>
          </p:cNvSpPr>
          <p:nvPr/>
        </p:nvSpPr>
        <p:spPr bwMode="auto">
          <a:xfrm>
            <a:off x="1197864" y="1293533"/>
            <a:ext cx="9601200" cy="52757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a:lnSpc>
                <a:spcPct val="130000"/>
              </a:lnSpc>
              <a:spcBef>
                <a:spcPts val="600"/>
              </a:spcBef>
              <a:buNone/>
              <a:defRPr/>
            </a:pPr>
            <a:r>
              <a:rPr lang="zh-CN" altLang="en-US" sz="2400" b="1" dirty="0" smtClean="0">
                <a:solidFill>
                  <a:srgbClr val="FFFF00"/>
                </a:solidFill>
                <a:latin typeface="微软雅黑" panose="020B0503020204020204" pitchFamily="34" charset="-122"/>
                <a:ea typeface="微软雅黑" panose="020B0503020204020204" pitchFamily="34" charset="-122"/>
              </a:rPr>
              <a:t>（</a:t>
            </a:r>
            <a:r>
              <a:rPr lang="zh-CN" altLang="en-US" sz="2400" b="1" dirty="0">
                <a:solidFill>
                  <a:srgbClr val="FFFF00"/>
                </a:solidFill>
                <a:latin typeface="微软雅黑" panose="020B0503020204020204" pitchFamily="34" charset="-122"/>
                <a:ea typeface="微软雅黑" panose="020B0503020204020204" pitchFamily="34" charset="-122"/>
              </a:rPr>
              <a:t>二）</a:t>
            </a:r>
            <a:r>
              <a:rPr lang="zh-CN" altLang="zh-CN" sz="2400" b="1" dirty="0">
                <a:solidFill>
                  <a:srgbClr val="FFFF00"/>
                </a:solidFill>
                <a:latin typeface="微软雅黑" panose="020B0503020204020204" pitchFamily="34" charset="-122"/>
                <a:ea typeface="微软雅黑" panose="020B0503020204020204" pitchFamily="34" charset="-122"/>
              </a:rPr>
              <a:t>凡有下列情况之一者，不授予学士学位：</a:t>
            </a:r>
          </a:p>
          <a:p>
            <a:pPr algn="just">
              <a:lnSpc>
                <a:spcPct val="130000"/>
              </a:lnSpc>
              <a:spcBef>
                <a:spcPts val="1200"/>
              </a:spcBef>
              <a:buFont typeface="Wingdings" panose="05000000000000000000" pitchFamily="2" charset="2"/>
              <a:buChar char="u"/>
              <a:defRPr/>
            </a:pPr>
            <a:r>
              <a:rPr lang="zh-CN" altLang="zh-CN" sz="2200" b="1" dirty="0" smtClean="0">
                <a:solidFill>
                  <a:schemeClr val="bg1"/>
                </a:solidFill>
                <a:latin typeface="微软雅黑" panose="020B0503020204020204" pitchFamily="34" charset="-122"/>
                <a:ea typeface="微软雅黑" panose="020B0503020204020204" pitchFamily="34" charset="-122"/>
              </a:rPr>
              <a:t>在</a:t>
            </a:r>
            <a:r>
              <a:rPr lang="zh-CN" altLang="zh-CN" sz="2200" b="1" dirty="0">
                <a:solidFill>
                  <a:schemeClr val="bg1"/>
                </a:solidFill>
                <a:latin typeface="微软雅黑" panose="020B0503020204020204" pitchFamily="34" charset="-122"/>
                <a:ea typeface="微软雅黑" panose="020B0503020204020204" pitchFamily="34" charset="-122"/>
              </a:rPr>
              <a:t>校学习期间有违背四项基本原则的言行，经教育仍不悔改，受到处分者。</a:t>
            </a:r>
          </a:p>
          <a:p>
            <a:pPr algn="just">
              <a:lnSpc>
                <a:spcPct val="130000"/>
              </a:lnSpc>
              <a:spcBef>
                <a:spcPts val="1200"/>
              </a:spcBef>
              <a:buFont typeface="Wingdings" panose="05000000000000000000" pitchFamily="2" charset="2"/>
              <a:buChar char="u"/>
              <a:defRPr/>
            </a:pPr>
            <a:r>
              <a:rPr lang="zh-CN" altLang="zh-CN" sz="2200" b="1" dirty="0" smtClean="0">
                <a:solidFill>
                  <a:schemeClr val="bg1"/>
                </a:solidFill>
                <a:latin typeface="微软雅黑" panose="020B0503020204020204" pitchFamily="34" charset="-122"/>
                <a:ea typeface="微软雅黑" panose="020B0503020204020204" pitchFamily="34" charset="-122"/>
              </a:rPr>
              <a:t>因</a:t>
            </a:r>
            <a:r>
              <a:rPr lang="zh-CN" altLang="zh-CN" sz="2200" b="1" dirty="0">
                <a:solidFill>
                  <a:srgbClr val="FFFF00"/>
                </a:solidFill>
                <a:latin typeface="微软雅黑" panose="020B0503020204020204" pitchFamily="34" charset="-122"/>
                <a:ea typeface="微软雅黑" panose="020B0503020204020204" pitchFamily="34" charset="-122"/>
              </a:rPr>
              <a:t>考试作弊</a:t>
            </a:r>
            <a:r>
              <a:rPr lang="zh-CN" altLang="zh-CN" sz="2200" b="1" dirty="0">
                <a:solidFill>
                  <a:schemeClr val="bg1"/>
                </a:solidFill>
                <a:latin typeface="微软雅黑" panose="020B0503020204020204" pitchFamily="34" charset="-122"/>
                <a:ea typeface="微软雅黑" panose="020B0503020204020204" pitchFamily="34" charset="-122"/>
              </a:rPr>
              <a:t>，受留校察看及以上处分者</a:t>
            </a:r>
          </a:p>
          <a:p>
            <a:pPr algn="just">
              <a:lnSpc>
                <a:spcPct val="130000"/>
              </a:lnSpc>
              <a:spcBef>
                <a:spcPts val="1200"/>
              </a:spcBef>
              <a:buFont typeface="Wingdings" panose="05000000000000000000" pitchFamily="2" charset="2"/>
              <a:buChar char="u"/>
              <a:defRPr/>
            </a:pPr>
            <a:r>
              <a:rPr lang="zh-CN" altLang="zh-CN" sz="2200" b="1" dirty="0" smtClean="0">
                <a:solidFill>
                  <a:schemeClr val="bg1"/>
                </a:solidFill>
                <a:latin typeface="微软雅黑" panose="020B0503020204020204" pitchFamily="34" charset="-122"/>
                <a:ea typeface="微软雅黑" panose="020B0503020204020204" pitchFamily="34" charset="-122"/>
              </a:rPr>
              <a:t>因</a:t>
            </a:r>
            <a:r>
              <a:rPr lang="zh-CN" altLang="zh-CN" sz="2200" b="1" dirty="0">
                <a:solidFill>
                  <a:srgbClr val="FFFF00"/>
                </a:solidFill>
                <a:latin typeface="微软雅黑" panose="020B0503020204020204" pitchFamily="34" charset="-122"/>
                <a:ea typeface="微软雅黑" panose="020B0503020204020204" pitchFamily="34" charset="-122"/>
              </a:rPr>
              <a:t>违反考场纪律受两次</a:t>
            </a:r>
            <a:r>
              <a:rPr lang="zh-CN" altLang="zh-CN" sz="2200" b="1" dirty="0">
                <a:solidFill>
                  <a:schemeClr val="bg1"/>
                </a:solidFill>
                <a:latin typeface="微软雅黑" panose="020B0503020204020204" pitchFamily="34" charset="-122"/>
                <a:ea typeface="微软雅黑" panose="020B0503020204020204" pitchFamily="34" charset="-122"/>
              </a:rPr>
              <a:t>以上（含两次）记过处分者。</a:t>
            </a:r>
          </a:p>
          <a:p>
            <a:pPr algn="just">
              <a:lnSpc>
                <a:spcPct val="130000"/>
              </a:lnSpc>
              <a:spcBef>
                <a:spcPts val="1200"/>
              </a:spcBef>
              <a:buFont typeface="Wingdings" panose="05000000000000000000" pitchFamily="2" charset="2"/>
              <a:buChar char="u"/>
              <a:defRPr/>
            </a:pPr>
            <a:r>
              <a:rPr lang="zh-CN" altLang="zh-CN" sz="2200" b="1" dirty="0" smtClean="0">
                <a:solidFill>
                  <a:schemeClr val="bg1"/>
                </a:solidFill>
                <a:latin typeface="微软雅黑" panose="020B0503020204020204" pitchFamily="34" charset="-122"/>
                <a:ea typeface="微软雅黑" panose="020B0503020204020204" pitchFamily="34" charset="-122"/>
              </a:rPr>
              <a:t>违反</a:t>
            </a:r>
            <a:r>
              <a:rPr lang="zh-CN" altLang="zh-CN" sz="2200" b="1" dirty="0">
                <a:solidFill>
                  <a:schemeClr val="bg1"/>
                </a:solidFill>
                <a:latin typeface="微软雅黑" panose="020B0503020204020204" pitchFamily="34" charset="-122"/>
                <a:ea typeface="微软雅黑" panose="020B0503020204020204" pitchFamily="34" charset="-122"/>
              </a:rPr>
              <a:t>校规校纪（除本条第（二）款和第（三）款外）受记过或记过以上处分，毕业时经学校组织评议无明显改进者。</a:t>
            </a:r>
            <a:endParaRPr lang="en-US" altLang="zh-CN" sz="2200" b="1" dirty="0">
              <a:solidFill>
                <a:schemeClr val="bg1"/>
              </a:solidFill>
              <a:latin typeface="微软雅黑" panose="020B0503020204020204" pitchFamily="34" charset="-122"/>
              <a:ea typeface="微软雅黑" panose="020B0503020204020204" pitchFamily="34" charset="-122"/>
            </a:endParaRPr>
          </a:p>
          <a:p>
            <a:pPr marL="0" indent="-457200" algn="just">
              <a:lnSpc>
                <a:spcPct val="130000"/>
              </a:lnSpc>
              <a:spcBef>
                <a:spcPts val="600"/>
              </a:spcBef>
              <a:buNone/>
              <a:defRPr/>
            </a:pPr>
            <a:r>
              <a:rPr lang="zh-CN" altLang="en-US" sz="2400" b="1" dirty="0" smtClean="0">
                <a:solidFill>
                  <a:srgbClr val="FFFF00"/>
                </a:solidFill>
                <a:latin typeface="微软雅黑" panose="020B0503020204020204" pitchFamily="34" charset="-122"/>
                <a:ea typeface="微软雅黑" panose="020B0503020204020204" pitchFamily="34" charset="-122"/>
              </a:rPr>
              <a:t>（</a:t>
            </a:r>
            <a:r>
              <a:rPr lang="zh-CN" altLang="en-US" sz="2400" b="1" dirty="0">
                <a:solidFill>
                  <a:srgbClr val="FFFF00"/>
                </a:solidFill>
                <a:latin typeface="微软雅黑" panose="020B0503020204020204" pitchFamily="34" charset="-122"/>
                <a:ea typeface="微软雅黑" panose="020B0503020204020204" pitchFamily="34" charset="-122"/>
              </a:rPr>
              <a:t>三）</a:t>
            </a:r>
            <a:r>
              <a:rPr lang="zh-CN" altLang="zh-CN" sz="2400" b="1" dirty="0">
                <a:solidFill>
                  <a:srgbClr val="FFFF00"/>
                </a:solidFill>
                <a:latin typeface="微软雅黑" panose="020B0503020204020204" pitchFamily="34" charset="-122"/>
                <a:ea typeface="微软雅黑" panose="020B0503020204020204" pitchFamily="34" charset="-122"/>
              </a:rPr>
              <a:t>如有下列情况之一者，可向校学位评定委员会申请，由学位评定委员会决定是否授予学士学位：</a:t>
            </a:r>
          </a:p>
          <a:p>
            <a:pPr algn="just">
              <a:lnSpc>
                <a:spcPct val="130000"/>
              </a:lnSpc>
              <a:spcBef>
                <a:spcPts val="1200"/>
              </a:spcBef>
              <a:buFont typeface="Wingdings" panose="05000000000000000000" pitchFamily="2" charset="2"/>
              <a:buChar char="u"/>
              <a:defRPr/>
            </a:pPr>
            <a:r>
              <a:rPr lang="zh-CN" altLang="zh-CN" sz="2200" b="1" dirty="0" smtClean="0">
                <a:solidFill>
                  <a:schemeClr val="bg1"/>
                </a:solidFill>
                <a:latin typeface="微软雅黑" panose="020B0503020204020204" pitchFamily="34" charset="-122"/>
                <a:ea typeface="微软雅黑" panose="020B0503020204020204" pitchFamily="34" charset="-122"/>
              </a:rPr>
              <a:t>平均</a:t>
            </a:r>
            <a:r>
              <a:rPr lang="zh-CN" altLang="zh-CN" sz="2200" b="1" dirty="0">
                <a:solidFill>
                  <a:schemeClr val="bg1"/>
                </a:solidFill>
                <a:latin typeface="微软雅黑" panose="020B0503020204020204" pitchFamily="34" charset="-122"/>
                <a:ea typeface="微软雅黑" panose="020B0503020204020204" pitchFamily="34" charset="-122"/>
              </a:rPr>
              <a:t>学分绩点低于</a:t>
            </a:r>
            <a:r>
              <a:rPr lang="en-US" altLang="zh-CN" sz="2200" b="1" dirty="0">
                <a:solidFill>
                  <a:schemeClr val="bg1"/>
                </a:solidFill>
                <a:latin typeface="微软雅黑" panose="020B0503020204020204" pitchFamily="34" charset="-122"/>
                <a:ea typeface="微软雅黑" panose="020B0503020204020204" pitchFamily="34" charset="-122"/>
              </a:rPr>
              <a:t>1.8</a:t>
            </a:r>
            <a:r>
              <a:rPr lang="zh-CN" altLang="zh-CN" sz="2200" b="1" dirty="0">
                <a:solidFill>
                  <a:schemeClr val="bg1"/>
                </a:solidFill>
                <a:latin typeface="微软雅黑" panose="020B0503020204020204" pitchFamily="34" charset="-122"/>
                <a:ea typeface="微软雅黑" panose="020B0503020204020204" pitchFamily="34" charset="-122"/>
              </a:rPr>
              <a:t>但高于</a:t>
            </a:r>
            <a:r>
              <a:rPr lang="en-US" altLang="zh-CN" sz="2200" b="1" dirty="0">
                <a:solidFill>
                  <a:schemeClr val="bg1"/>
                </a:solidFill>
                <a:latin typeface="微软雅黑" panose="020B0503020204020204" pitchFamily="34" charset="-122"/>
                <a:ea typeface="微软雅黑" panose="020B0503020204020204" pitchFamily="34" charset="-122"/>
              </a:rPr>
              <a:t>1.7</a:t>
            </a:r>
            <a:r>
              <a:rPr lang="zh-CN" altLang="zh-CN" sz="2200" b="1" dirty="0">
                <a:solidFill>
                  <a:schemeClr val="bg1"/>
                </a:solidFill>
                <a:latin typeface="微软雅黑" panose="020B0503020204020204" pitchFamily="34" charset="-122"/>
                <a:ea typeface="微软雅黑" panose="020B0503020204020204" pitchFamily="34" charset="-122"/>
              </a:rPr>
              <a:t>（含</a:t>
            </a:r>
            <a:r>
              <a:rPr lang="en-US" altLang="zh-CN" sz="2200" b="1" dirty="0">
                <a:solidFill>
                  <a:schemeClr val="bg1"/>
                </a:solidFill>
                <a:latin typeface="微软雅黑" panose="020B0503020204020204" pitchFamily="34" charset="-122"/>
                <a:ea typeface="微软雅黑" panose="020B0503020204020204" pitchFamily="34" charset="-122"/>
              </a:rPr>
              <a:t>1.7</a:t>
            </a:r>
            <a:r>
              <a:rPr lang="zh-CN" altLang="zh-CN" sz="2200" b="1" dirty="0">
                <a:solidFill>
                  <a:schemeClr val="bg1"/>
                </a:solidFill>
                <a:latin typeface="微软雅黑" panose="020B0503020204020204" pitchFamily="34" charset="-122"/>
                <a:ea typeface="微软雅黑" panose="020B0503020204020204" pitchFamily="34" charset="-122"/>
              </a:rPr>
              <a:t>），且毕业设计或论文成绩为优秀，并经教务处确认者。</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1200"/>
              </a:spcBef>
              <a:buFont typeface="Wingdings" panose="05000000000000000000" pitchFamily="2" charset="2"/>
              <a:buChar char="u"/>
              <a:defRPr/>
            </a:pPr>
            <a:r>
              <a:rPr lang="zh-CN" altLang="zh-CN" sz="2200" b="1" dirty="0" smtClean="0">
                <a:solidFill>
                  <a:schemeClr val="bg1"/>
                </a:solidFill>
                <a:latin typeface="微软雅黑" panose="020B0503020204020204" pitchFamily="34" charset="-122"/>
                <a:ea typeface="微软雅黑" panose="020B0503020204020204" pitchFamily="34" charset="-122"/>
              </a:rPr>
              <a:t>高水平</a:t>
            </a:r>
            <a:r>
              <a:rPr lang="zh-CN" altLang="zh-CN" sz="2200" b="1" dirty="0">
                <a:solidFill>
                  <a:schemeClr val="bg1"/>
                </a:solidFill>
                <a:latin typeface="微软雅黑" panose="020B0503020204020204" pitchFamily="34" charset="-122"/>
                <a:ea typeface="微软雅黑" panose="020B0503020204020204" pitchFamily="34" charset="-122"/>
              </a:rPr>
              <a:t>运动员平均学分绩点低于</a:t>
            </a:r>
            <a:r>
              <a:rPr lang="en-US" altLang="zh-CN" sz="2200" b="1" dirty="0">
                <a:solidFill>
                  <a:schemeClr val="bg1"/>
                </a:solidFill>
                <a:latin typeface="微软雅黑" panose="020B0503020204020204" pitchFamily="34" charset="-122"/>
                <a:ea typeface="微软雅黑" panose="020B0503020204020204" pitchFamily="34" charset="-122"/>
              </a:rPr>
              <a:t>1.5</a:t>
            </a:r>
            <a:r>
              <a:rPr lang="zh-CN" altLang="zh-CN" sz="2200" b="1" dirty="0">
                <a:solidFill>
                  <a:schemeClr val="bg1"/>
                </a:solidFill>
                <a:latin typeface="微软雅黑" panose="020B0503020204020204" pitchFamily="34" charset="-122"/>
                <a:ea typeface="微软雅黑" panose="020B0503020204020204" pitchFamily="34" charset="-122"/>
              </a:rPr>
              <a:t>但高于</a:t>
            </a:r>
            <a:r>
              <a:rPr lang="en-US" altLang="zh-CN" sz="2200" b="1" dirty="0">
                <a:solidFill>
                  <a:schemeClr val="bg1"/>
                </a:solidFill>
                <a:latin typeface="微软雅黑" panose="020B0503020204020204" pitchFamily="34" charset="-122"/>
                <a:ea typeface="微软雅黑" panose="020B0503020204020204" pitchFamily="34" charset="-122"/>
              </a:rPr>
              <a:t>1.4</a:t>
            </a:r>
            <a:r>
              <a:rPr lang="zh-CN" altLang="zh-CN" sz="2200" b="1" dirty="0">
                <a:solidFill>
                  <a:schemeClr val="bg1"/>
                </a:solidFill>
                <a:latin typeface="微软雅黑" panose="020B0503020204020204" pitchFamily="34" charset="-122"/>
                <a:ea typeface="微软雅黑" panose="020B0503020204020204" pitchFamily="34" charset="-122"/>
              </a:rPr>
              <a:t>（含</a:t>
            </a:r>
            <a:r>
              <a:rPr lang="en-US" altLang="zh-CN" sz="2200" b="1" dirty="0">
                <a:solidFill>
                  <a:schemeClr val="bg1"/>
                </a:solidFill>
                <a:latin typeface="微软雅黑" panose="020B0503020204020204" pitchFamily="34" charset="-122"/>
                <a:ea typeface="微软雅黑" panose="020B0503020204020204" pitchFamily="34" charset="-122"/>
              </a:rPr>
              <a:t>1.4</a:t>
            </a:r>
            <a:r>
              <a:rPr lang="zh-CN" altLang="zh-CN" sz="2200" b="1" dirty="0">
                <a:solidFill>
                  <a:schemeClr val="bg1"/>
                </a:solidFill>
                <a:latin typeface="微软雅黑" panose="020B0503020204020204" pitchFamily="34" charset="-122"/>
                <a:ea typeface="微软雅黑" panose="020B0503020204020204" pitchFamily="34" charset="-122"/>
              </a:rPr>
              <a:t>），且毕业设计或论文成绩为优秀，并经教务处确认者</a:t>
            </a:r>
            <a:r>
              <a:rPr lang="zh-CN" altLang="zh-CN" sz="2200" b="1" dirty="0" smtClean="0">
                <a:solidFill>
                  <a:schemeClr val="bg1"/>
                </a:solidFill>
                <a:latin typeface="微软雅黑" panose="020B0503020204020204" pitchFamily="34" charset="-122"/>
                <a:ea typeface="微软雅黑" panose="020B0503020204020204" pitchFamily="34" charset="-122"/>
              </a:rPr>
              <a:t>。</a:t>
            </a:r>
            <a:endParaRPr lang="en-US" altLang="zh-CN" sz="2200" b="1" dirty="0" smtClean="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1200"/>
              </a:spcBef>
              <a:buFont typeface="Wingdings" panose="05000000000000000000" pitchFamily="2" charset="2"/>
              <a:buChar char="u"/>
              <a:defRPr/>
            </a:pPr>
            <a:r>
              <a:rPr lang="zh-CN" altLang="en-US" sz="2200" b="1" dirty="0">
                <a:solidFill>
                  <a:schemeClr val="bg1"/>
                </a:solidFill>
                <a:latin typeface="微软雅黑" panose="020B0503020204020204" pitchFamily="34" charset="-122"/>
                <a:ea typeface="微软雅黑" panose="020B0503020204020204" pitchFamily="34" charset="-122"/>
              </a:rPr>
              <a:t>国防生平均学分绩点低于</a:t>
            </a:r>
            <a:r>
              <a:rPr lang="en-US" altLang="zh-CN" sz="2200" b="1" dirty="0">
                <a:solidFill>
                  <a:schemeClr val="bg1"/>
                </a:solidFill>
                <a:latin typeface="微软雅黑" panose="020B0503020204020204" pitchFamily="34" charset="-122"/>
                <a:ea typeface="微软雅黑" panose="020B0503020204020204" pitchFamily="34" charset="-122"/>
              </a:rPr>
              <a:t>1.7 </a:t>
            </a:r>
            <a:r>
              <a:rPr lang="zh-CN" altLang="en-US" sz="2200" b="1" dirty="0">
                <a:solidFill>
                  <a:schemeClr val="bg1"/>
                </a:solidFill>
                <a:latin typeface="微软雅黑" panose="020B0503020204020204" pitchFamily="34" charset="-122"/>
                <a:ea typeface="微软雅黑" panose="020B0503020204020204" pitchFamily="34" charset="-122"/>
              </a:rPr>
              <a:t>但高于</a:t>
            </a:r>
            <a:r>
              <a:rPr lang="en-US" altLang="zh-CN" sz="2200" b="1" dirty="0">
                <a:solidFill>
                  <a:schemeClr val="bg1"/>
                </a:solidFill>
                <a:latin typeface="微软雅黑" panose="020B0503020204020204" pitchFamily="34" charset="-122"/>
                <a:ea typeface="微软雅黑" panose="020B0503020204020204" pitchFamily="34" charset="-122"/>
              </a:rPr>
              <a:t>1.6</a:t>
            </a:r>
            <a:r>
              <a:rPr lang="zh-CN" altLang="en-US" sz="2200" b="1" dirty="0">
                <a:solidFill>
                  <a:schemeClr val="bg1"/>
                </a:solidFill>
                <a:latin typeface="微软雅黑" panose="020B0503020204020204" pitchFamily="34" charset="-122"/>
                <a:ea typeface="微软雅黑" panose="020B0503020204020204" pitchFamily="34" charset="-122"/>
              </a:rPr>
              <a:t>（含</a:t>
            </a:r>
            <a:r>
              <a:rPr lang="en-US" altLang="zh-CN" sz="2200" b="1" dirty="0">
                <a:solidFill>
                  <a:schemeClr val="bg1"/>
                </a:solidFill>
                <a:latin typeface="微软雅黑" panose="020B0503020204020204" pitchFamily="34" charset="-122"/>
                <a:ea typeface="微软雅黑" panose="020B0503020204020204" pitchFamily="34" charset="-122"/>
              </a:rPr>
              <a:t>1.6</a:t>
            </a:r>
            <a:r>
              <a:rPr lang="zh-CN" altLang="en-US" sz="2200" b="1" dirty="0">
                <a:solidFill>
                  <a:schemeClr val="bg1"/>
                </a:solidFill>
                <a:latin typeface="微软雅黑" panose="020B0503020204020204" pitchFamily="34" charset="-122"/>
                <a:ea typeface="微软雅黑" panose="020B0503020204020204" pitchFamily="34" charset="-122"/>
              </a:rPr>
              <a:t>），且毕业设计或论文成绩为优秀，并经教务处确认者</a:t>
            </a:r>
            <a:r>
              <a:rPr lang="zh-CN" altLang="en-US" sz="2200" b="1" dirty="0" smtClean="0">
                <a:solidFill>
                  <a:schemeClr val="bg1"/>
                </a:solidFill>
                <a:latin typeface="微软雅黑" panose="020B0503020204020204" pitchFamily="34" charset="-122"/>
                <a:ea typeface="微软雅黑" panose="020B0503020204020204" pitchFamily="34" charset="-122"/>
              </a:rPr>
              <a:t>。</a:t>
            </a:r>
            <a:endParaRPr lang="zh-CN" altLang="zh-CN" sz="2200" dirty="0" smtClean="0">
              <a:solidFill>
                <a:schemeClr val="bg1"/>
              </a:solidFill>
              <a:latin typeface="微软雅黑" panose="020B0503020204020204" pitchFamily="34" charset="-122"/>
              <a:ea typeface="微软雅黑" panose="020B0503020204020204" pitchFamily="34" charset="-122"/>
            </a:endParaRPr>
          </a:p>
          <a:p>
            <a:pPr marL="0" indent="0">
              <a:lnSpc>
                <a:spcPct val="130000"/>
              </a:lnSpc>
              <a:buFont typeface="Wingdings" panose="05000000000000000000" pitchFamily="2" charset="2"/>
              <a:buNone/>
            </a:pPr>
            <a:endParaRPr lang="zh-CN" altLang="en-US"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113859000"/>
      </p:ext>
    </p:extLst>
  </p:cSld>
  <p:clrMapOvr>
    <a:masterClrMapping/>
  </p:clrMapOvr>
  <p:transition spd="med">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3493"/>
            <a:ext cx="12192000" cy="714829"/>
          </a:xfrm>
          <a:prstGeom prst="rect">
            <a:avLst/>
          </a:prstGeom>
          <a:solidFill>
            <a:srgbClr val="92D05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18835958">
            <a:off x="412241" y="295131"/>
            <a:ext cx="725236" cy="725236"/>
          </a:xfrm>
          <a:prstGeom prst="roundRect">
            <a:avLst>
              <a:gd name="adj" fmla="val 13606"/>
            </a:avLst>
          </a:prstGeom>
          <a:solidFill>
            <a:srgbClr val="ED7D31"/>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74959" y="348518"/>
            <a:ext cx="3467616" cy="584775"/>
          </a:xfrm>
          <a:prstGeom prst="rect">
            <a:avLst/>
          </a:prstGeom>
        </p:spPr>
        <p:txBody>
          <a:bodyPr wrap="none">
            <a:spAutoFit/>
          </a:bodyPr>
          <a:lstStyle/>
          <a:p>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学位授予管理规定</a:t>
            </a:r>
          </a:p>
        </p:txBody>
      </p:sp>
      <p:sp>
        <p:nvSpPr>
          <p:cNvPr id="17" name="文本框 16"/>
          <p:cNvSpPr txBox="1"/>
          <p:nvPr/>
        </p:nvSpPr>
        <p:spPr>
          <a:xfrm>
            <a:off x="449344" y="293533"/>
            <a:ext cx="647934" cy="646331"/>
          </a:xfrm>
          <a:prstGeom prst="rect">
            <a:avLst/>
          </a:prstGeom>
          <a:noFill/>
        </p:spPr>
        <p:txBody>
          <a:bodyPr wrap="none" rtlCol="0">
            <a:spAutoFit/>
          </a:bodyPr>
          <a:lstStyle/>
          <a:p>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三</a:t>
            </a:r>
          </a:p>
        </p:txBody>
      </p:sp>
      <p:sp>
        <p:nvSpPr>
          <p:cNvPr id="2" name="矩形 1"/>
          <p:cNvSpPr/>
          <p:nvPr/>
        </p:nvSpPr>
        <p:spPr>
          <a:xfrm>
            <a:off x="1461516" y="1545297"/>
            <a:ext cx="9268968" cy="4598182"/>
          </a:xfrm>
          <a:prstGeom prst="rect">
            <a:avLst/>
          </a:prstGeom>
        </p:spPr>
        <p:txBody>
          <a:bodyPr wrap="square">
            <a:spAutoFit/>
          </a:bodyPr>
          <a:lstStyle/>
          <a:p>
            <a:pPr lvl="0">
              <a:lnSpc>
                <a:spcPct val="130000"/>
              </a:lnSpc>
              <a:spcBef>
                <a:spcPts val="1000"/>
              </a:spcBef>
            </a:pPr>
            <a:r>
              <a:rPr lang="zh-CN" altLang="en-US" sz="2000" b="1" dirty="0">
                <a:solidFill>
                  <a:srgbClr val="FFFF00"/>
                </a:solidFill>
                <a:latin typeface="微软雅黑" panose="020B0503020204020204" pitchFamily="34" charset="-122"/>
                <a:ea typeface="微软雅黑" panose="020B0503020204020204" pitchFamily="34" charset="-122"/>
              </a:rPr>
              <a:t>（四）</a:t>
            </a:r>
            <a:r>
              <a:rPr lang="zh-CN" altLang="zh-CN" sz="2000" b="1" dirty="0">
                <a:solidFill>
                  <a:srgbClr val="FFFF00"/>
                </a:solidFill>
                <a:latin typeface="微软雅黑" panose="020B0503020204020204" pitchFamily="34" charset="-122"/>
                <a:ea typeface="微软雅黑" panose="020B0503020204020204" pitchFamily="34" charset="-122"/>
              </a:rPr>
              <a:t>毕业时未获得学士学位的本科毕业生申请学士学位的条件：</a:t>
            </a:r>
          </a:p>
          <a:p>
            <a:pPr marL="342900" lvl="0" indent="-342900" algn="just">
              <a:lnSpc>
                <a:spcPct val="130000"/>
              </a:lnSpc>
              <a:spcBef>
                <a:spcPts val="1000"/>
              </a:spcBef>
              <a:buFont typeface="Wingdings" panose="05000000000000000000" pitchFamily="2" charset="2"/>
              <a:buChar char="u"/>
            </a:pPr>
            <a:r>
              <a:rPr lang="zh-CN" altLang="zh-CN" b="1" dirty="0" smtClean="0">
                <a:solidFill>
                  <a:prstClr val="white"/>
                </a:solidFill>
                <a:latin typeface="微软雅黑" panose="020B0503020204020204" pitchFamily="34" charset="-122"/>
                <a:ea typeface="微软雅黑" panose="020B0503020204020204" pitchFamily="34" charset="-122"/>
              </a:rPr>
              <a:t>平均</a:t>
            </a:r>
            <a:r>
              <a:rPr lang="zh-CN" altLang="zh-CN" b="1" dirty="0">
                <a:solidFill>
                  <a:prstClr val="white"/>
                </a:solidFill>
                <a:latin typeface="微软雅黑" panose="020B0503020204020204" pitchFamily="34" charset="-122"/>
                <a:ea typeface="微软雅黑" panose="020B0503020204020204" pitchFamily="34" charset="-122"/>
              </a:rPr>
              <a:t>学分绩点为</a:t>
            </a:r>
            <a:r>
              <a:rPr lang="en-US" altLang="zh-CN" b="1" dirty="0">
                <a:solidFill>
                  <a:prstClr val="white"/>
                </a:solidFill>
                <a:latin typeface="微软雅黑" panose="020B0503020204020204" pitchFamily="34" charset="-122"/>
                <a:ea typeface="微软雅黑" panose="020B0503020204020204" pitchFamily="34" charset="-122"/>
              </a:rPr>
              <a:t>1.5</a:t>
            </a:r>
            <a:r>
              <a:rPr lang="zh-CN" altLang="zh-CN" b="1" dirty="0">
                <a:solidFill>
                  <a:prstClr val="white"/>
                </a:solidFill>
                <a:latin typeface="微软雅黑" panose="020B0503020204020204" pitchFamily="34" charset="-122"/>
                <a:ea typeface="微软雅黑" panose="020B0503020204020204" pitchFamily="34" charset="-122"/>
              </a:rPr>
              <a:t>及以上的毕业生（其中高水平运动员平均学分绩点为</a:t>
            </a:r>
            <a:r>
              <a:rPr lang="en-US" altLang="zh-CN" b="1" dirty="0">
                <a:solidFill>
                  <a:prstClr val="white"/>
                </a:solidFill>
                <a:latin typeface="微软雅黑" panose="020B0503020204020204" pitchFamily="34" charset="-122"/>
                <a:ea typeface="微软雅黑" panose="020B0503020204020204" pitchFamily="34" charset="-122"/>
              </a:rPr>
              <a:t>1.4</a:t>
            </a:r>
            <a:r>
              <a:rPr lang="zh-CN" altLang="zh-CN" b="1" dirty="0">
                <a:solidFill>
                  <a:prstClr val="white"/>
                </a:solidFill>
                <a:latin typeface="微软雅黑" panose="020B0503020204020204" pitchFamily="34" charset="-122"/>
                <a:ea typeface="微软雅黑" panose="020B0503020204020204" pitchFamily="34" charset="-122"/>
              </a:rPr>
              <a:t>及以上），仅因未满足第二条第三款规定而未获得学士学位，可在毕业离校后一年内回校申请重修绩点系数低于</a:t>
            </a:r>
            <a:r>
              <a:rPr lang="en-US" altLang="zh-CN" b="1" dirty="0">
                <a:solidFill>
                  <a:prstClr val="white"/>
                </a:solidFill>
                <a:latin typeface="微软雅黑" panose="020B0503020204020204" pitchFamily="34" charset="-122"/>
                <a:ea typeface="微软雅黑" panose="020B0503020204020204" pitchFamily="34" charset="-122"/>
              </a:rPr>
              <a:t>1.8</a:t>
            </a:r>
            <a:r>
              <a:rPr lang="zh-CN" altLang="zh-CN" b="1" dirty="0">
                <a:solidFill>
                  <a:prstClr val="white"/>
                </a:solidFill>
                <a:latin typeface="微软雅黑" panose="020B0503020204020204" pitchFamily="34" charset="-122"/>
                <a:ea typeface="微软雅黑" panose="020B0503020204020204" pitchFamily="34" charset="-122"/>
              </a:rPr>
              <a:t>的课程（含集中实践性教学环节）或毕业设计（论文）（重修总学分不得超过</a:t>
            </a:r>
            <a:r>
              <a:rPr lang="en-US" altLang="zh-CN" b="1" dirty="0">
                <a:solidFill>
                  <a:prstClr val="white"/>
                </a:solidFill>
                <a:latin typeface="微软雅黑" panose="020B0503020204020204" pitchFamily="34" charset="-122"/>
                <a:ea typeface="微软雅黑" panose="020B0503020204020204" pitchFamily="34" charset="-122"/>
              </a:rPr>
              <a:t>30</a:t>
            </a:r>
            <a:r>
              <a:rPr lang="zh-CN" altLang="zh-CN" b="1" dirty="0">
                <a:solidFill>
                  <a:prstClr val="white"/>
                </a:solidFill>
                <a:latin typeface="微软雅黑" panose="020B0503020204020204" pitchFamily="34" charset="-122"/>
                <a:ea typeface="微软雅黑" panose="020B0503020204020204" pitchFamily="34" charset="-122"/>
              </a:rPr>
              <a:t>学分）。重修后如达到学士学位授予规定，可申请授予学士学位。</a:t>
            </a:r>
          </a:p>
          <a:p>
            <a:pPr marL="342900" lvl="0" indent="-342900" algn="just">
              <a:lnSpc>
                <a:spcPct val="130000"/>
              </a:lnSpc>
              <a:spcBef>
                <a:spcPts val="1000"/>
              </a:spcBef>
              <a:buFont typeface="Wingdings" panose="05000000000000000000" pitchFamily="2" charset="2"/>
              <a:buChar char="u"/>
            </a:pPr>
            <a:r>
              <a:rPr lang="zh-CN" altLang="zh-CN" b="1" dirty="0" smtClean="0">
                <a:solidFill>
                  <a:prstClr val="white"/>
                </a:solidFill>
                <a:latin typeface="微软雅黑" panose="020B0503020204020204" pitchFamily="34" charset="-122"/>
                <a:ea typeface="微软雅黑" panose="020B0503020204020204" pitchFamily="34" charset="-122"/>
              </a:rPr>
              <a:t>未</a:t>
            </a:r>
            <a:r>
              <a:rPr lang="zh-CN" altLang="zh-CN" b="1" dirty="0">
                <a:solidFill>
                  <a:prstClr val="white"/>
                </a:solidFill>
                <a:latin typeface="微软雅黑" panose="020B0503020204020204" pitchFamily="34" charset="-122"/>
                <a:ea typeface="微软雅黑" panose="020B0503020204020204" pitchFamily="34" charset="-122"/>
              </a:rPr>
              <a:t>通过本校组织的教育部考试中心外语本专业四级或八级考试的外语专业毕业生，仅因未满足第二条第四款规定而未获得学士学位，在毕业离校后一年内如通过本校组织的教育部考试中心外语本专业四级或八级考试，可申请授予学士学位</a:t>
            </a:r>
            <a:r>
              <a:rPr lang="zh-CN" altLang="zh-CN" b="1" dirty="0" smtClean="0">
                <a:solidFill>
                  <a:prstClr val="white"/>
                </a:solidFill>
                <a:latin typeface="微软雅黑" panose="020B0503020204020204" pitchFamily="34" charset="-122"/>
                <a:ea typeface="微软雅黑" panose="020B0503020204020204" pitchFamily="34" charset="-122"/>
              </a:rPr>
              <a:t>。</a:t>
            </a:r>
            <a:endParaRPr lang="en-US" altLang="zh-CN" b="1" dirty="0" smtClean="0">
              <a:solidFill>
                <a:prstClr val="white"/>
              </a:solidFill>
              <a:latin typeface="微软雅黑" panose="020B0503020204020204" pitchFamily="34" charset="-122"/>
              <a:ea typeface="微软雅黑" panose="020B0503020204020204" pitchFamily="34" charset="-122"/>
            </a:endParaRPr>
          </a:p>
          <a:p>
            <a:pPr lvl="0">
              <a:lnSpc>
                <a:spcPct val="130000"/>
              </a:lnSpc>
              <a:spcBef>
                <a:spcPts val="1000"/>
              </a:spcBef>
            </a:pPr>
            <a:r>
              <a:rPr lang="zh-CN" altLang="en-US" sz="2000" b="1" dirty="0" smtClean="0">
                <a:solidFill>
                  <a:srgbClr val="FFFF00"/>
                </a:solidFill>
                <a:latin typeface="微软雅黑" panose="020B0503020204020204" pitchFamily="34" charset="-122"/>
                <a:ea typeface="微软雅黑" panose="020B0503020204020204" pitchFamily="34" charset="-122"/>
              </a:rPr>
              <a:t>（</a:t>
            </a:r>
            <a:r>
              <a:rPr lang="zh-CN" altLang="en-US" sz="2000" b="1" dirty="0">
                <a:solidFill>
                  <a:srgbClr val="FFFF00"/>
                </a:solidFill>
                <a:latin typeface="微软雅黑" panose="020B0503020204020204" pitchFamily="34" charset="-122"/>
                <a:ea typeface="微软雅黑" panose="020B0503020204020204" pitchFamily="34" charset="-122"/>
              </a:rPr>
              <a:t>五）</a:t>
            </a:r>
            <a:r>
              <a:rPr lang="zh-CN" altLang="zh-CN" sz="2000" b="1" dirty="0">
                <a:solidFill>
                  <a:srgbClr val="FFFF00"/>
                </a:solidFill>
                <a:latin typeface="微软雅黑" panose="020B0503020204020204" pitchFamily="34" charset="-122"/>
                <a:ea typeface="微软雅黑" panose="020B0503020204020204" pitchFamily="34" charset="-122"/>
              </a:rPr>
              <a:t>对于已经授予学士学位者，如发现有舞弊作伪等严重违反《中华人民共和国学位条例》及本办法规定的情况，经学校学位评定委员会复议，可以撤销其学士学位。</a:t>
            </a:r>
          </a:p>
        </p:txBody>
      </p:sp>
    </p:spTree>
    <p:extLst>
      <p:ext uri="{BB962C8B-B14F-4D97-AF65-F5344CB8AC3E}">
        <p14:creationId xmlns:p14="http://schemas.microsoft.com/office/powerpoint/2010/main" xmlns="" val="3833842432"/>
      </p:ext>
    </p:extLst>
  </p:cSld>
  <p:clrMapOvr>
    <a:masterClrMapping/>
  </p:clrMapOvr>
  <p:transition spd="med">
    <p:pull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6278348" y="1248275"/>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 name="Freeform 6"/>
          <p:cNvSpPr>
            <a:spLocks noEditPoints="1"/>
          </p:cNvSpPr>
          <p:nvPr/>
        </p:nvSpPr>
        <p:spPr bwMode="auto">
          <a:xfrm>
            <a:off x="6271961" y="1241886"/>
            <a:ext cx="874227"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Freeform 7"/>
          <p:cNvSpPr>
            <a:spLocks/>
          </p:cNvSpPr>
          <p:nvPr/>
        </p:nvSpPr>
        <p:spPr bwMode="auto">
          <a:xfrm>
            <a:off x="6278351" y="1479343"/>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 name="Freeform 8"/>
          <p:cNvSpPr>
            <a:spLocks noEditPoints="1"/>
          </p:cNvSpPr>
          <p:nvPr/>
        </p:nvSpPr>
        <p:spPr bwMode="auto">
          <a:xfrm>
            <a:off x="6271978" y="1472954"/>
            <a:ext cx="1505671"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 name="Freeform 9"/>
          <p:cNvSpPr>
            <a:spLocks/>
          </p:cNvSpPr>
          <p:nvPr/>
        </p:nvSpPr>
        <p:spPr bwMode="auto">
          <a:xfrm>
            <a:off x="6278348" y="2109723"/>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 name="Freeform 10"/>
          <p:cNvSpPr>
            <a:spLocks noEditPoints="1"/>
          </p:cNvSpPr>
          <p:nvPr/>
        </p:nvSpPr>
        <p:spPr bwMode="auto">
          <a:xfrm>
            <a:off x="6271961" y="2104398"/>
            <a:ext cx="1736739"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 name="Freeform 23"/>
          <p:cNvSpPr>
            <a:spLocks/>
          </p:cNvSpPr>
          <p:nvPr/>
        </p:nvSpPr>
        <p:spPr bwMode="auto">
          <a:xfrm>
            <a:off x="4554388" y="2109723"/>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Freeform 24"/>
          <p:cNvSpPr>
            <a:spLocks noEditPoints="1"/>
          </p:cNvSpPr>
          <p:nvPr/>
        </p:nvSpPr>
        <p:spPr bwMode="auto">
          <a:xfrm>
            <a:off x="4549084" y="2104398"/>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25"/>
          <p:cNvSpPr>
            <a:spLocks/>
          </p:cNvSpPr>
          <p:nvPr/>
        </p:nvSpPr>
        <p:spPr bwMode="auto">
          <a:xfrm>
            <a:off x="4785459" y="1479343"/>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Freeform 26"/>
          <p:cNvSpPr>
            <a:spLocks noEditPoints="1"/>
          </p:cNvSpPr>
          <p:nvPr/>
        </p:nvSpPr>
        <p:spPr bwMode="auto">
          <a:xfrm>
            <a:off x="4779086" y="1472954"/>
            <a:ext cx="1505671"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 name="Freeform 27"/>
          <p:cNvSpPr>
            <a:spLocks/>
          </p:cNvSpPr>
          <p:nvPr/>
        </p:nvSpPr>
        <p:spPr bwMode="auto">
          <a:xfrm>
            <a:off x="5416901" y="1248275"/>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Freeform 28"/>
          <p:cNvSpPr>
            <a:spLocks noEditPoints="1"/>
          </p:cNvSpPr>
          <p:nvPr/>
        </p:nvSpPr>
        <p:spPr bwMode="auto">
          <a:xfrm>
            <a:off x="5410513" y="1241886"/>
            <a:ext cx="874227"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文本框 13"/>
          <p:cNvSpPr txBox="1"/>
          <p:nvPr/>
        </p:nvSpPr>
        <p:spPr>
          <a:xfrm>
            <a:off x="3217353" y="4802594"/>
            <a:ext cx="6738272" cy="1200329"/>
          </a:xfrm>
          <a:prstGeom prst="rect">
            <a:avLst/>
          </a:prstGeom>
          <a:noFill/>
        </p:spPr>
        <p:txBody>
          <a:bodyPr wrap="square" rtlCol="0">
            <a:spAutoFit/>
          </a:bodyPr>
          <a:lstStyle/>
          <a:p>
            <a:r>
              <a:rPr lang="zh-CN" altLang="en-US" sz="3600" b="1" dirty="0" smtClean="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        转专业、推</a:t>
            </a:r>
            <a:r>
              <a:rPr lang="zh-CN" altLang="en-US" sz="3600" b="1" dirty="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优保</a:t>
            </a:r>
            <a:r>
              <a:rPr lang="zh-CN" altLang="en-US" sz="3600" b="1" dirty="0" smtClean="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研</a:t>
            </a:r>
            <a:endParaRPr lang="en-US" altLang="zh-CN" sz="3600" b="1" dirty="0" smtClean="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endParaRPr>
          </a:p>
          <a:p>
            <a:r>
              <a:rPr lang="en-US" altLang="zh-CN" sz="3600" b="1" dirty="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 </a:t>
            </a:r>
            <a:r>
              <a:rPr lang="en-US" altLang="zh-CN" sz="3600" b="1" dirty="0" smtClean="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       </a:t>
            </a:r>
            <a:r>
              <a:rPr lang="zh-CN" altLang="en-US" sz="3600" b="1" dirty="0" smtClean="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与国内外交流访学</a:t>
            </a:r>
            <a:endParaRPr lang="zh-CN" altLang="en-US" sz="3600" b="1" dirty="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15" name="文本框 14"/>
          <p:cNvSpPr txBox="1"/>
          <p:nvPr/>
        </p:nvSpPr>
        <p:spPr>
          <a:xfrm>
            <a:off x="5653795" y="3348458"/>
            <a:ext cx="1261884" cy="523220"/>
          </a:xfrm>
          <a:prstGeom prst="rect">
            <a:avLst/>
          </a:prstGeom>
          <a:noFill/>
        </p:spPr>
        <p:txBody>
          <a:bodyPr wrap="none" rtlCol="0">
            <a:spAutoFit/>
          </a:bodyPr>
          <a:lstStyle/>
          <a:p>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第三章</a:t>
            </a:r>
          </a:p>
        </p:txBody>
      </p:sp>
    </p:spTree>
    <p:extLst>
      <p:ext uri="{BB962C8B-B14F-4D97-AF65-F5344CB8AC3E}">
        <p14:creationId xmlns:p14="http://schemas.microsoft.com/office/powerpoint/2010/main" xmlns="" val="38820107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809" y="375344"/>
            <a:ext cx="1338828" cy="553998"/>
          </a:xfrm>
          <a:prstGeom prst="rect">
            <a:avLst/>
          </a:prstGeom>
        </p:spPr>
        <p:txBody>
          <a:bodyPr wrap="none">
            <a:spAutoFit/>
          </a:bodyPr>
          <a:lstStyle/>
          <a:p>
            <a:r>
              <a:rPr lang="zh-CN" altLang="en-US" sz="3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转专业</a:t>
            </a:r>
            <a:endParaRPr lang="zh-CN" altLang="en-US" sz="3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21" y="283494"/>
            <a:ext cx="1119887"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微软雅黑" panose="020B0503020204020204" pitchFamily="34" charset="-122"/>
              <a:ea typeface="微软雅黑" panose="020B0503020204020204" pitchFamily="34" charset="-122"/>
            </a:endParaRPr>
          </a:p>
        </p:txBody>
      </p:sp>
      <p:sp>
        <p:nvSpPr>
          <p:cNvPr id="8" name="矩形 7"/>
          <p:cNvSpPr/>
          <p:nvPr/>
        </p:nvSpPr>
        <p:spPr>
          <a:xfrm>
            <a:off x="3108960" y="283494"/>
            <a:ext cx="9083040"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微软雅黑" panose="020B0503020204020204" pitchFamily="34" charset="-122"/>
              <a:ea typeface="微软雅黑" panose="020B0503020204020204" pitchFamily="34" charset="-122"/>
            </a:endParaRPr>
          </a:p>
        </p:txBody>
      </p:sp>
      <p:sp>
        <p:nvSpPr>
          <p:cNvPr id="9" name="MH_Number_3">
            <a:hlinkClick r:id="rId3" action="ppaction://hlinksldjump"/>
          </p:cNvPr>
          <p:cNvSpPr/>
          <p:nvPr>
            <p:custDataLst>
              <p:tags r:id="rId1"/>
            </p:custDataLst>
          </p:nvPr>
        </p:nvSpPr>
        <p:spPr>
          <a:xfrm>
            <a:off x="846288" y="347722"/>
            <a:ext cx="547197" cy="547197"/>
          </a:xfrm>
          <a:prstGeom prst="ellipse">
            <a:avLst/>
          </a:prstGeom>
          <a:solidFill>
            <a:srgbClr val="00B0F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b="1" dirty="0" smtClean="0">
                <a:solidFill>
                  <a:srgbClr val="FFFFFF"/>
                </a:solidFill>
                <a:latin typeface="Times New Roman" panose="02020603050405020304" pitchFamily="18" charset="0"/>
                <a:cs typeface="Times New Roman" panose="02020603050405020304" pitchFamily="18" charset="0"/>
              </a:rPr>
              <a:t>01</a:t>
            </a:r>
            <a:endParaRPr lang="zh-CN" altLang="en-US" sz="2400" b="1" dirty="0">
              <a:solidFill>
                <a:srgbClr val="FFFFFF"/>
              </a:solidFill>
              <a:latin typeface="Times New Roman" panose="02020603050405020304" pitchFamily="18" charset="0"/>
              <a:cs typeface="Times New Roman" panose="02020603050405020304" pitchFamily="18" charset="0"/>
            </a:endParaRPr>
          </a:p>
        </p:txBody>
      </p:sp>
      <p:sp>
        <p:nvSpPr>
          <p:cNvPr id="10" name="Rectangle 3"/>
          <p:cNvSpPr txBox="1">
            <a:spLocks noChangeArrowheads="1"/>
          </p:cNvSpPr>
          <p:nvPr/>
        </p:nvSpPr>
        <p:spPr bwMode="auto">
          <a:xfrm>
            <a:off x="942149" y="1514475"/>
            <a:ext cx="9792907" cy="48244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ct val="30000"/>
              </a:spcAft>
              <a:buNone/>
            </a:pPr>
            <a:r>
              <a:rPr lang="zh-CN" altLang="en-US" sz="2400" b="1" dirty="0" smtClean="0">
                <a:solidFill>
                  <a:srgbClr val="FFFF00"/>
                </a:solidFill>
                <a:latin typeface="微软雅黑" panose="020B0503020204020204" pitchFamily="34" charset="-122"/>
                <a:ea typeface="微软雅黑" panose="020B0503020204020204" pitchFamily="34" charset="-122"/>
              </a:rPr>
              <a:t>受理时间</a:t>
            </a:r>
            <a:r>
              <a:rPr lang="zh-CN" altLang="en-US" sz="2400" b="1" dirty="0">
                <a:solidFill>
                  <a:srgbClr val="FFFF00"/>
                </a:solidFill>
                <a:latin typeface="微软雅黑" panose="020B0503020204020204" pitchFamily="34" charset="-122"/>
                <a:ea typeface="微软雅黑" panose="020B0503020204020204" pitchFamily="34" charset="-122"/>
              </a:rPr>
              <a:t>：</a:t>
            </a:r>
            <a:r>
              <a:rPr lang="zh-CN" altLang="en-US" sz="2400" b="1" dirty="0" smtClean="0">
                <a:solidFill>
                  <a:srgbClr val="FFFF00"/>
                </a:solidFill>
                <a:latin typeface="微软雅黑" panose="020B0503020204020204" pitchFamily="34" charset="-122"/>
                <a:ea typeface="微软雅黑" panose="020B0503020204020204" pitchFamily="34" charset="-122"/>
              </a:rPr>
              <a:t>第二、第四学期，</a:t>
            </a:r>
            <a:r>
              <a:rPr lang="en-US" altLang="zh-CN" sz="2400" b="1" dirty="0" smtClean="0">
                <a:solidFill>
                  <a:srgbClr val="FFFF00"/>
                </a:solidFill>
                <a:latin typeface="微软雅黑" panose="020B0503020204020204" pitchFamily="34" charset="-122"/>
                <a:ea typeface="微软雅黑" panose="020B0503020204020204" pitchFamily="34" charset="-122"/>
              </a:rPr>
              <a:t>5</a:t>
            </a:r>
            <a:r>
              <a:rPr lang="zh-CN" altLang="en-US" sz="2400" b="1" dirty="0" smtClean="0">
                <a:solidFill>
                  <a:srgbClr val="FFFF00"/>
                </a:solidFill>
                <a:latin typeface="微软雅黑" panose="020B0503020204020204" pitchFamily="34" charset="-122"/>
                <a:ea typeface="微软雅黑" panose="020B0503020204020204" pitchFamily="34" charset="-122"/>
              </a:rPr>
              <a:t>月上旬</a:t>
            </a:r>
            <a:endParaRPr lang="en-US" altLang="zh-CN" sz="2400" b="1" dirty="0" smtClean="0">
              <a:solidFill>
                <a:srgbClr val="FFFF00"/>
              </a:solidFill>
              <a:latin typeface="微软雅黑" panose="020B0503020204020204" pitchFamily="34" charset="-122"/>
              <a:ea typeface="微软雅黑" panose="020B0503020204020204" pitchFamily="34" charset="-122"/>
            </a:endParaRPr>
          </a:p>
          <a:p>
            <a:pPr marL="0" indent="0" algn="just">
              <a:lnSpc>
                <a:spcPct val="140000"/>
              </a:lnSpc>
              <a:spcAft>
                <a:spcPct val="30000"/>
              </a:spcAft>
              <a:buNone/>
            </a:pPr>
            <a:r>
              <a:rPr lang="zh-CN" altLang="en-US" sz="2400" b="1" dirty="0" smtClean="0">
                <a:solidFill>
                  <a:srgbClr val="FFFF00"/>
                </a:solidFill>
                <a:latin typeface="微软雅黑" panose="020B0503020204020204" pitchFamily="34" charset="-122"/>
                <a:ea typeface="微软雅黑" panose="020B0503020204020204" pitchFamily="34" charset="-122"/>
              </a:rPr>
              <a:t>凡提出申请转专业的学生，应具备下列条件之一：</a:t>
            </a:r>
          </a:p>
          <a:p>
            <a:pPr marL="0" indent="0" algn="just">
              <a:lnSpc>
                <a:spcPct val="140000"/>
              </a:lnSpc>
              <a:buNone/>
            </a:pPr>
            <a:r>
              <a:rPr lang="zh-CN" altLang="en-US" sz="2400" b="1" dirty="0" smtClean="0">
                <a:solidFill>
                  <a:schemeClr val="bg1"/>
                </a:solidFill>
                <a:latin typeface="微软雅黑" panose="020B0503020204020204" pitchFamily="34" charset="-122"/>
                <a:ea typeface="微软雅黑" panose="020B0503020204020204" pitchFamily="34" charset="-122"/>
              </a:rPr>
              <a:t>（一）思想品质与学习成绩优良，智育排名在本专业前</a:t>
            </a:r>
            <a:r>
              <a:rPr lang="en-US" altLang="zh-CN" sz="2400" b="1" dirty="0" smtClean="0">
                <a:solidFill>
                  <a:schemeClr val="bg1"/>
                </a:solidFill>
                <a:latin typeface="微软雅黑" panose="020B0503020204020204" pitchFamily="34" charset="-122"/>
                <a:ea typeface="微软雅黑" panose="020B0503020204020204" pitchFamily="34" charset="-122"/>
              </a:rPr>
              <a:t>10%</a:t>
            </a:r>
            <a:r>
              <a:rPr lang="zh-CN" altLang="en-US" sz="2400" b="1" dirty="0" smtClean="0">
                <a:solidFill>
                  <a:schemeClr val="bg1"/>
                </a:solidFill>
                <a:latin typeface="微软雅黑" panose="020B0503020204020204" pitchFamily="34" charset="-122"/>
                <a:ea typeface="微软雅黑" panose="020B0503020204020204" pitchFamily="34" charset="-122"/>
              </a:rPr>
              <a:t>（含</a:t>
            </a:r>
            <a:r>
              <a:rPr lang="en-US" altLang="zh-CN" sz="2400" b="1" dirty="0" smtClean="0">
                <a:solidFill>
                  <a:schemeClr val="bg1"/>
                </a:solidFill>
                <a:latin typeface="微软雅黑" panose="020B0503020204020204" pitchFamily="34" charset="-122"/>
                <a:ea typeface="微软雅黑" panose="020B0503020204020204" pitchFamily="34" charset="-122"/>
              </a:rPr>
              <a:t>10%</a:t>
            </a:r>
            <a:r>
              <a:rPr lang="zh-CN" altLang="en-US" sz="2400" b="1" dirty="0" smtClean="0">
                <a:solidFill>
                  <a:schemeClr val="bg1"/>
                </a:solidFill>
                <a:latin typeface="微软雅黑" panose="020B0503020204020204" pitchFamily="34" charset="-122"/>
                <a:ea typeface="微软雅黑" panose="020B0503020204020204" pitchFamily="34" charset="-122"/>
              </a:rPr>
              <a:t>）以内；</a:t>
            </a:r>
          </a:p>
          <a:p>
            <a:pPr marL="0" indent="0" algn="just">
              <a:lnSpc>
                <a:spcPct val="140000"/>
              </a:lnSpc>
              <a:buNone/>
            </a:pPr>
            <a:r>
              <a:rPr lang="zh-CN" altLang="en-US" sz="2400" b="1" dirty="0" smtClean="0">
                <a:solidFill>
                  <a:schemeClr val="bg1"/>
                </a:solidFill>
                <a:latin typeface="微软雅黑" panose="020B0503020204020204" pitchFamily="34" charset="-122"/>
                <a:ea typeface="微软雅黑" panose="020B0503020204020204" pitchFamily="34" charset="-122"/>
              </a:rPr>
              <a:t>（二）对所转专业有一定的特长和志向，经学校认可，确有某种特殊困难，不转专业无法继续学习的学生，需满足以下条件之一：</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indent="228600" algn="just">
              <a:lnSpc>
                <a:spcPct val="140000"/>
              </a:lnSpc>
              <a:buFont typeface="Wingdings" panose="05000000000000000000" pitchFamily="2" charset="2"/>
              <a:buChar char="u"/>
            </a:pPr>
            <a:r>
              <a:rPr lang="zh-CN" altLang="en-US" sz="2400" b="1" dirty="0" smtClean="0">
                <a:solidFill>
                  <a:schemeClr val="bg1"/>
                </a:solidFill>
                <a:latin typeface="微软雅黑" panose="020B0503020204020204" pitchFamily="34" charset="-122"/>
                <a:ea typeface="微软雅黑" panose="020B0503020204020204" pitchFamily="34" charset="-122"/>
              </a:rPr>
              <a:t> 对所转专业有一定的特长和志向，并在学校认可的竞赛中获国家级二等奖以上的学生，可转入竞赛所属领域的相关专业；或有相关专业的成果、证书等能够充分说明专长的材料。</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indent="228600" algn="just">
              <a:lnSpc>
                <a:spcPct val="140000"/>
              </a:lnSpc>
              <a:buFont typeface="Wingdings" panose="05000000000000000000" pitchFamily="2" charset="2"/>
              <a:buChar char="u"/>
            </a:pPr>
            <a:r>
              <a:rPr lang="zh-CN" altLang="en-US" sz="2400" b="1" dirty="0" smtClean="0">
                <a:solidFill>
                  <a:srgbClr val="FF9400"/>
                </a:solidFill>
                <a:latin typeface="微软雅黑" panose="020B0503020204020204" pitchFamily="34" charset="-122"/>
                <a:ea typeface="微软雅黑" panose="020B0503020204020204" pitchFamily="34" charset="-122"/>
              </a:rPr>
              <a:t> 应征入伍保留学籍学生退役复学后，本人提出申请，经转出学院同意、转入学院考核通过可转入相近专业。</a:t>
            </a:r>
          </a:p>
          <a:p>
            <a:pPr>
              <a:lnSpc>
                <a:spcPct val="140000"/>
              </a:lnSpc>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nSpc>
                <a:spcPct val="140000"/>
              </a:lnSpc>
            </a:pP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nSpc>
                <a:spcPct val="140000"/>
              </a:lnSpc>
              <a:spcAft>
                <a:spcPct val="30000"/>
              </a:spcAft>
              <a:buFont typeface="Wingdings" panose="05000000000000000000" pitchFamily="2" charset="2"/>
              <a:buNone/>
            </a:pPr>
            <a:endParaRPr lang="zh-CN" altLang="en-US" sz="2400" dirty="0" smtClean="0">
              <a:solidFill>
                <a:schemeClr val="bg1"/>
              </a:solidFill>
              <a:latin typeface="微软雅黑" panose="020B0503020204020204" pitchFamily="34" charset="-122"/>
              <a:ea typeface="微软雅黑" panose="020B0503020204020204" pitchFamily="34" charset="-122"/>
            </a:endParaRPr>
          </a:p>
          <a:p>
            <a:pPr>
              <a:lnSpc>
                <a:spcPct val="140000"/>
              </a:lnSpc>
            </a:pP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95247584"/>
      </p:ext>
    </p:extLst>
  </p:cSld>
  <p:clrMapOvr>
    <a:masterClrMapping/>
  </p:clrMapOvr>
  <p:transition spd="med">
    <p:pull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809" y="375344"/>
            <a:ext cx="1338828" cy="553998"/>
          </a:xfrm>
          <a:prstGeom prst="rect">
            <a:avLst/>
          </a:prstGeom>
        </p:spPr>
        <p:txBody>
          <a:bodyPr wrap="none">
            <a:spAutoFit/>
          </a:bodyPr>
          <a:lstStyle/>
          <a:p>
            <a:r>
              <a:rPr lang="zh-CN" altLang="en-US" sz="3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转专业</a:t>
            </a:r>
            <a:endParaRPr lang="zh-CN" altLang="en-US" sz="3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矩形 6"/>
          <p:cNvSpPr/>
          <p:nvPr/>
        </p:nvSpPr>
        <p:spPr>
          <a:xfrm>
            <a:off x="21" y="283494"/>
            <a:ext cx="1119887"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微软雅黑" panose="020B0503020204020204" pitchFamily="34" charset="-122"/>
              <a:ea typeface="微软雅黑" panose="020B0503020204020204" pitchFamily="34" charset="-122"/>
            </a:endParaRPr>
          </a:p>
        </p:txBody>
      </p:sp>
      <p:sp>
        <p:nvSpPr>
          <p:cNvPr id="8" name="矩形 7"/>
          <p:cNvSpPr/>
          <p:nvPr/>
        </p:nvSpPr>
        <p:spPr>
          <a:xfrm>
            <a:off x="3108960" y="283494"/>
            <a:ext cx="9083040"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微软雅黑" panose="020B0503020204020204" pitchFamily="34" charset="-122"/>
              <a:ea typeface="微软雅黑" panose="020B0503020204020204" pitchFamily="34" charset="-122"/>
            </a:endParaRPr>
          </a:p>
        </p:txBody>
      </p:sp>
      <p:sp>
        <p:nvSpPr>
          <p:cNvPr id="9" name="MH_Number_3">
            <a:hlinkClick r:id="rId3" action="ppaction://hlinksldjump"/>
          </p:cNvPr>
          <p:cNvSpPr/>
          <p:nvPr>
            <p:custDataLst>
              <p:tags r:id="rId1"/>
            </p:custDataLst>
          </p:nvPr>
        </p:nvSpPr>
        <p:spPr>
          <a:xfrm>
            <a:off x="846288" y="347722"/>
            <a:ext cx="547197" cy="547197"/>
          </a:xfrm>
          <a:prstGeom prst="ellipse">
            <a:avLst/>
          </a:prstGeom>
          <a:solidFill>
            <a:srgbClr val="00B0F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b="1" dirty="0" smtClean="0">
                <a:solidFill>
                  <a:srgbClr val="FFFFFF"/>
                </a:solidFill>
                <a:latin typeface="Times New Roman" panose="02020603050405020304" pitchFamily="18" charset="0"/>
                <a:cs typeface="Times New Roman" panose="02020603050405020304" pitchFamily="18" charset="0"/>
              </a:rPr>
              <a:t>01</a:t>
            </a:r>
            <a:endParaRPr lang="zh-CN" altLang="en-US" sz="2400" b="1" dirty="0">
              <a:solidFill>
                <a:srgbClr val="FFFFFF"/>
              </a:solidFill>
              <a:latin typeface="Times New Roman" panose="02020603050405020304" pitchFamily="18" charset="0"/>
              <a:cs typeface="Times New Roman" panose="02020603050405020304" pitchFamily="18" charset="0"/>
            </a:endParaRPr>
          </a:p>
        </p:txBody>
      </p:sp>
      <p:sp>
        <p:nvSpPr>
          <p:cNvPr id="10" name="Rectangle 3"/>
          <p:cNvSpPr txBox="1">
            <a:spLocks noChangeArrowheads="1"/>
          </p:cNvSpPr>
          <p:nvPr/>
        </p:nvSpPr>
        <p:spPr bwMode="auto">
          <a:xfrm>
            <a:off x="1119906" y="1514475"/>
            <a:ext cx="9615169" cy="48244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buNone/>
            </a:pP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三）学习态度端正，无旷课、旷考等不良记录，但确有某种特殊困难，不转专业无法继续学习的学生，经转入专业所在学院专家组考核通过后，可申请转专业学习，需满足以下条件之一：</a:t>
            </a:r>
          </a:p>
          <a:p>
            <a:pPr lvl="1" algn="just">
              <a:lnSpc>
                <a:spcPct val="140000"/>
              </a:lnSpc>
              <a:buFont typeface="Wingdings" panose="05000000000000000000" pitchFamily="2" charset="2"/>
              <a:buChar char="u"/>
            </a:pPr>
            <a:r>
              <a:rPr lang="zh-CN" altLang="en-US" sz="2000" b="1" dirty="0" smtClean="0">
                <a:solidFill>
                  <a:schemeClr val="bg1"/>
                </a:solidFill>
                <a:latin typeface="微软雅黑" panose="020B0503020204020204" pitchFamily="34" charset="-122"/>
                <a:ea typeface="微软雅黑" panose="020B0503020204020204" pitchFamily="34" charset="-122"/>
              </a:rPr>
              <a:t>从</a:t>
            </a:r>
            <a:r>
              <a:rPr lang="zh-CN" altLang="en-US" sz="2000" b="1" dirty="0">
                <a:solidFill>
                  <a:schemeClr val="bg1"/>
                </a:solidFill>
                <a:latin typeface="微软雅黑" panose="020B0503020204020204" pitchFamily="34" charset="-122"/>
                <a:ea typeface="微软雅黑" panose="020B0503020204020204" pitchFamily="34" charset="-122"/>
              </a:rPr>
              <a:t>工学电气信息类、理学电子信息科学类专业转入经济学、管理学、教育学、文学学科我校所设专业学习；</a:t>
            </a:r>
          </a:p>
          <a:p>
            <a:pPr lvl="1" algn="just">
              <a:lnSpc>
                <a:spcPct val="140000"/>
              </a:lnSpc>
              <a:buFont typeface="Wingdings" panose="05000000000000000000" pitchFamily="2" charset="2"/>
              <a:buChar char="u"/>
            </a:pPr>
            <a:r>
              <a:rPr lang="zh-CN" altLang="en-US" sz="2000" b="1" dirty="0" smtClean="0">
                <a:solidFill>
                  <a:schemeClr val="bg1"/>
                </a:solidFill>
                <a:latin typeface="微软雅黑" panose="020B0503020204020204" pitchFamily="34" charset="-122"/>
                <a:ea typeface="微软雅黑" panose="020B0503020204020204" pitchFamily="34" charset="-122"/>
              </a:rPr>
              <a:t>申请</a:t>
            </a:r>
            <a:r>
              <a:rPr lang="zh-CN" altLang="en-US" sz="2000" b="1" dirty="0">
                <a:solidFill>
                  <a:schemeClr val="bg1"/>
                </a:solidFill>
                <a:latin typeface="微软雅黑" panose="020B0503020204020204" pitchFamily="34" charset="-122"/>
                <a:ea typeface="微软雅黑" panose="020B0503020204020204" pitchFamily="34" charset="-122"/>
              </a:rPr>
              <a:t>转专业的学生可从生源省份入学当年录取专业转入最低分比学生当年录取分数低的专业；也可从生源省份入学当年录取专业转入最低分比学生当年录取分数高的专业，但两者的差距外省生源控制在</a:t>
            </a:r>
            <a:r>
              <a:rPr lang="en-US" altLang="zh-CN" sz="2000" b="1" dirty="0">
                <a:solidFill>
                  <a:schemeClr val="bg1"/>
                </a:solidFill>
                <a:latin typeface="微软雅黑" panose="020B0503020204020204" pitchFamily="34" charset="-122"/>
                <a:ea typeface="微软雅黑" panose="020B0503020204020204" pitchFamily="34" charset="-122"/>
              </a:rPr>
              <a:t>5</a:t>
            </a:r>
            <a:r>
              <a:rPr lang="zh-CN" altLang="en-US" sz="2000" b="1" dirty="0">
                <a:solidFill>
                  <a:schemeClr val="bg1"/>
                </a:solidFill>
                <a:latin typeface="微软雅黑" panose="020B0503020204020204" pitchFamily="34" charset="-122"/>
                <a:ea typeface="微软雅黑" panose="020B0503020204020204" pitchFamily="34" charset="-122"/>
              </a:rPr>
              <a:t>分之内（含</a:t>
            </a:r>
            <a:r>
              <a:rPr lang="en-US" altLang="zh-CN" sz="2000" b="1" dirty="0">
                <a:solidFill>
                  <a:schemeClr val="bg1"/>
                </a:solidFill>
                <a:latin typeface="微软雅黑" panose="020B0503020204020204" pitchFamily="34" charset="-122"/>
                <a:ea typeface="微软雅黑" panose="020B0503020204020204" pitchFamily="34" charset="-122"/>
              </a:rPr>
              <a:t>5</a:t>
            </a:r>
            <a:r>
              <a:rPr lang="zh-CN" altLang="en-US" sz="2000" b="1" dirty="0">
                <a:solidFill>
                  <a:schemeClr val="bg1"/>
                </a:solidFill>
                <a:latin typeface="微软雅黑" panose="020B0503020204020204" pitchFamily="34" charset="-122"/>
                <a:ea typeface="微软雅黑" panose="020B0503020204020204" pitchFamily="34" charset="-122"/>
              </a:rPr>
              <a:t>分）；江苏省生源控制在</a:t>
            </a:r>
            <a:r>
              <a:rPr lang="en-US"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分之内（含</a:t>
            </a:r>
            <a:r>
              <a:rPr lang="en-US"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分）。当申请转入专业在学生生源省份入学当年没招生时，以江苏省当年相应转入、转出专业录取最低分为依据。</a:t>
            </a:r>
          </a:p>
          <a:p>
            <a:pPr>
              <a:lnSpc>
                <a:spcPct val="140000"/>
              </a:lnSpc>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nSpc>
                <a:spcPct val="140000"/>
              </a:lnSpc>
            </a:pP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nSpc>
                <a:spcPct val="140000"/>
              </a:lnSpc>
              <a:spcAft>
                <a:spcPct val="30000"/>
              </a:spcAft>
              <a:buFont typeface="Wingdings" panose="05000000000000000000" pitchFamily="2" charset="2"/>
              <a:buNone/>
            </a:pPr>
            <a:endParaRPr lang="zh-CN" altLang="en-US" sz="2400" dirty="0" smtClean="0">
              <a:solidFill>
                <a:schemeClr val="bg1"/>
              </a:solidFill>
              <a:latin typeface="微软雅黑" panose="020B0503020204020204" pitchFamily="34" charset="-122"/>
              <a:ea typeface="微软雅黑" panose="020B0503020204020204" pitchFamily="34" charset="-122"/>
            </a:endParaRPr>
          </a:p>
          <a:p>
            <a:pPr>
              <a:lnSpc>
                <a:spcPct val="140000"/>
              </a:lnSpc>
            </a:pP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16934451"/>
      </p:ext>
    </p:extLst>
  </p:cSld>
  <p:clrMapOvr>
    <a:masterClrMapping/>
  </p:clrMapOvr>
  <p:transition spd="med">
    <p:pull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819" y="375344"/>
            <a:ext cx="6340197" cy="553998"/>
          </a:xfrm>
          <a:prstGeom prst="rect">
            <a:avLst/>
          </a:prstGeom>
        </p:spPr>
        <p:txBody>
          <a:bodyPr wrap="none">
            <a:spAutoFit/>
          </a:bodyPr>
          <a:lstStyle/>
          <a:p>
            <a:r>
              <a:rPr lang="zh-CN" altLang="en-US" sz="3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推荐优秀毕业生免试攻读硕士研究生</a:t>
            </a:r>
          </a:p>
        </p:txBody>
      </p:sp>
      <p:sp>
        <p:nvSpPr>
          <p:cNvPr id="7" name="矩形 6"/>
          <p:cNvSpPr/>
          <p:nvPr/>
        </p:nvSpPr>
        <p:spPr>
          <a:xfrm>
            <a:off x="21" y="283494"/>
            <a:ext cx="1119887"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微软雅黑" panose="020B0503020204020204" pitchFamily="34" charset="-122"/>
              <a:ea typeface="微软雅黑" panose="020B0503020204020204" pitchFamily="34" charset="-122"/>
            </a:endParaRPr>
          </a:p>
        </p:txBody>
      </p:sp>
      <p:sp>
        <p:nvSpPr>
          <p:cNvPr id="8" name="矩形 7"/>
          <p:cNvSpPr/>
          <p:nvPr/>
        </p:nvSpPr>
        <p:spPr>
          <a:xfrm>
            <a:off x="8020335" y="283494"/>
            <a:ext cx="4171668"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微软雅黑" panose="020B0503020204020204" pitchFamily="34" charset="-122"/>
              <a:ea typeface="微软雅黑" panose="020B0503020204020204" pitchFamily="34" charset="-122"/>
            </a:endParaRPr>
          </a:p>
        </p:txBody>
      </p:sp>
      <p:sp>
        <p:nvSpPr>
          <p:cNvPr id="9" name="MH_Number_3">
            <a:hlinkClick r:id="rId3" action="ppaction://hlinksldjump"/>
          </p:cNvPr>
          <p:cNvSpPr/>
          <p:nvPr>
            <p:custDataLst>
              <p:tags r:id="rId1"/>
            </p:custDataLst>
          </p:nvPr>
        </p:nvSpPr>
        <p:spPr>
          <a:xfrm>
            <a:off x="846288" y="347722"/>
            <a:ext cx="547197" cy="547197"/>
          </a:xfrm>
          <a:prstGeom prst="ellipse">
            <a:avLst/>
          </a:prstGeom>
          <a:solidFill>
            <a:srgbClr val="00B0F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b="1" dirty="0" smtClean="0">
                <a:solidFill>
                  <a:srgbClr val="FFFFFF"/>
                </a:solidFill>
                <a:latin typeface="Times New Roman" panose="02020603050405020304" pitchFamily="18" charset="0"/>
                <a:cs typeface="Times New Roman" panose="02020603050405020304" pitchFamily="18" charset="0"/>
              </a:rPr>
              <a:t>02</a:t>
            </a:r>
            <a:endParaRPr lang="zh-CN" altLang="en-US" sz="2400" b="1" dirty="0">
              <a:solidFill>
                <a:srgbClr val="FFFFFF"/>
              </a:solidFill>
              <a:latin typeface="Times New Roman" panose="02020603050405020304" pitchFamily="18" charset="0"/>
              <a:cs typeface="Times New Roman" panose="02020603050405020304" pitchFamily="18" charset="0"/>
            </a:endParaRPr>
          </a:p>
        </p:txBody>
      </p:sp>
      <p:sp>
        <p:nvSpPr>
          <p:cNvPr id="11" name="Rectangle 3"/>
          <p:cNvSpPr txBox="1">
            <a:spLocks noChangeArrowheads="1"/>
          </p:cNvSpPr>
          <p:nvPr/>
        </p:nvSpPr>
        <p:spPr bwMode="auto">
          <a:xfrm>
            <a:off x="1119885" y="1405263"/>
            <a:ext cx="9505443" cy="477608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None/>
            </a:pPr>
            <a:r>
              <a:rPr lang="zh-CN" altLang="en-US" sz="2400" b="1" dirty="0" smtClean="0">
                <a:solidFill>
                  <a:schemeClr val="bg1"/>
                </a:solidFill>
                <a:latin typeface="微软雅黑" panose="020B0503020204020204" pitchFamily="34" charset="-122"/>
                <a:ea typeface="微软雅黑" panose="020B0503020204020204" pitchFamily="34" charset="-122"/>
              </a:rPr>
              <a:t>推荐</a:t>
            </a:r>
            <a:r>
              <a:rPr lang="zh-CN" altLang="en-US" sz="2400" b="1" dirty="0">
                <a:solidFill>
                  <a:schemeClr val="bg1"/>
                </a:solidFill>
                <a:latin typeface="微软雅黑" panose="020B0503020204020204" pitchFamily="34" charset="-122"/>
                <a:ea typeface="微软雅黑" panose="020B0503020204020204" pitchFamily="34" charset="-122"/>
              </a:rPr>
              <a:t>条件：</a:t>
            </a:r>
          </a:p>
          <a:p>
            <a:pPr marL="0" indent="0" algn="just">
              <a:lnSpc>
                <a:spcPct val="130000"/>
              </a:lnSpc>
              <a:buNone/>
            </a:pPr>
            <a:r>
              <a:rPr lang="zh-CN" altLang="en-US" sz="2400" b="1" dirty="0" smtClean="0">
                <a:solidFill>
                  <a:schemeClr val="bg1"/>
                </a:solidFill>
                <a:latin typeface="微软雅黑" panose="020B0503020204020204" pitchFamily="34" charset="-122"/>
                <a:ea typeface="微软雅黑" panose="020B0503020204020204" pitchFamily="34" charset="-122"/>
              </a:rPr>
              <a:t>１</a:t>
            </a:r>
            <a:r>
              <a:rPr lang="zh-CN" altLang="en-US"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rgbClr val="FFFF00"/>
                </a:solidFill>
                <a:latin typeface="微软雅黑" panose="020B0503020204020204" pitchFamily="34" charset="-122"/>
                <a:ea typeface="微软雅黑" panose="020B0503020204020204" pitchFamily="34" charset="-122"/>
              </a:rPr>
              <a:t>前三年</a:t>
            </a:r>
            <a:r>
              <a:rPr lang="zh-CN" altLang="en-US" sz="2400" b="1" dirty="0">
                <a:solidFill>
                  <a:schemeClr val="bg1"/>
                </a:solidFill>
                <a:latin typeface="微软雅黑" panose="020B0503020204020204" pitchFamily="34" charset="-122"/>
                <a:ea typeface="微软雅黑" panose="020B0503020204020204" pitchFamily="34" charset="-122"/>
              </a:rPr>
              <a:t>德育考评均为优良，智育测评成绩在本学院名列前茅，推荐免试攻读硕士学位研究生的应排名在</a:t>
            </a:r>
            <a:r>
              <a:rPr lang="en-US" altLang="zh-CN" sz="2400" b="1" dirty="0">
                <a:solidFill>
                  <a:schemeClr val="bg1"/>
                </a:solidFill>
                <a:latin typeface="微软雅黑" panose="020B0503020204020204" pitchFamily="34" charset="-122"/>
                <a:ea typeface="微软雅黑" panose="020B0503020204020204" pitchFamily="34" charset="-122"/>
              </a:rPr>
              <a:t>20%</a:t>
            </a:r>
            <a:r>
              <a:rPr lang="zh-CN" altLang="en-US" sz="2400" b="1" dirty="0">
                <a:solidFill>
                  <a:schemeClr val="bg1"/>
                </a:solidFill>
                <a:latin typeface="微软雅黑" panose="020B0503020204020204" pitchFamily="34" charset="-122"/>
                <a:ea typeface="微软雅黑" panose="020B0503020204020204" pitchFamily="34" charset="-122"/>
              </a:rPr>
              <a:t>以内；</a:t>
            </a:r>
          </a:p>
          <a:p>
            <a:pPr marL="0" indent="0" algn="just">
              <a:lnSpc>
                <a:spcPct val="130000"/>
              </a:lnSpc>
              <a:buNone/>
            </a:pPr>
            <a:r>
              <a:rPr lang="zh-CN" altLang="en-US" sz="2400" b="1" dirty="0" smtClean="0">
                <a:solidFill>
                  <a:schemeClr val="bg1"/>
                </a:solidFill>
                <a:latin typeface="微软雅黑" panose="020B0503020204020204" pitchFamily="34" charset="-122"/>
                <a:ea typeface="微软雅黑" panose="020B0503020204020204" pitchFamily="34" charset="-122"/>
              </a:rPr>
              <a:t>２</a:t>
            </a:r>
            <a:r>
              <a:rPr lang="zh-CN" altLang="en-US" sz="2400" b="1" dirty="0">
                <a:solidFill>
                  <a:schemeClr val="bg1"/>
                </a:solidFill>
                <a:latin typeface="微软雅黑" panose="020B0503020204020204" pitchFamily="34" charset="-122"/>
                <a:ea typeface="微软雅黑" panose="020B0503020204020204" pitchFamily="34" charset="-122"/>
              </a:rPr>
              <a:t>、在校期间参加了校级以上的</a:t>
            </a:r>
            <a:r>
              <a:rPr lang="en-US" altLang="zh-CN" sz="2400" b="1" dirty="0">
                <a:solidFill>
                  <a:schemeClr val="bg1"/>
                </a:solidFill>
                <a:latin typeface="微软雅黑" panose="020B0503020204020204" pitchFamily="34" charset="-122"/>
                <a:ea typeface="微软雅黑" panose="020B0503020204020204" pitchFamily="34" charset="-122"/>
              </a:rPr>
              <a:t>STITP</a:t>
            </a:r>
            <a:r>
              <a:rPr lang="zh-CN" altLang="en-US" sz="2400" b="1" dirty="0">
                <a:solidFill>
                  <a:schemeClr val="bg1"/>
                </a:solidFill>
                <a:latin typeface="微软雅黑" panose="020B0503020204020204" pitchFamily="34" charset="-122"/>
                <a:ea typeface="微软雅黑" panose="020B0503020204020204" pitchFamily="34" charset="-122"/>
              </a:rPr>
              <a:t>（大学生创新训练计划）并通过项目验收获得良好及以上的，或者获得学校认可的省级竞赛二等奖及其以上奖励者，智育排名应在</a:t>
            </a:r>
            <a:r>
              <a:rPr lang="en-US" altLang="zh-CN" sz="2400" b="1" dirty="0">
                <a:solidFill>
                  <a:schemeClr val="bg1"/>
                </a:solidFill>
                <a:latin typeface="微软雅黑" panose="020B0503020204020204" pitchFamily="34" charset="-122"/>
                <a:ea typeface="微软雅黑" panose="020B0503020204020204" pitchFamily="34" charset="-122"/>
              </a:rPr>
              <a:t>30%</a:t>
            </a:r>
            <a:r>
              <a:rPr lang="zh-CN" altLang="en-US" sz="2400" b="1" dirty="0">
                <a:solidFill>
                  <a:schemeClr val="bg1"/>
                </a:solidFill>
                <a:latin typeface="微软雅黑" panose="020B0503020204020204" pitchFamily="34" charset="-122"/>
                <a:ea typeface="微软雅黑" panose="020B0503020204020204" pitchFamily="34" charset="-122"/>
              </a:rPr>
              <a:t>以内。</a:t>
            </a:r>
          </a:p>
          <a:p>
            <a:pPr marL="0" indent="0" algn="just">
              <a:lnSpc>
                <a:spcPct val="130000"/>
              </a:lnSpc>
              <a:buNone/>
            </a:pPr>
            <a:r>
              <a:rPr lang="zh-CN" altLang="en-US" sz="2400" b="1" dirty="0" smtClean="0">
                <a:solidFill>
                  <a:schemeClr val="bg1"/>
                </a:solidFill>
                <a:latin typeface="微软雅黑" panose="020B0503020204020204" pitchFamily="34" charset="-122"/>
                <a:ea typeface="微软雅黑" panose="020B0503020204020204" pitchFamily="34" charset="-122"/>
              </a:rPr>
              <a:t>３</a:t>
            </a:r>
            <a:r>
              <a:rPr lang="zh-CN" altLang="en-US" sz="2400" b="1" dirty="0">
                <a:solidFill>
                  <a:schemeClr val="bg1"/>
                </a:solidFill>
                <a:latin typeface="微软雅黑" panose="020B0503020204020204" pitchFamily="34" charset="-122"/>
                <a:ea typeface="微软雅黑" panose="020B0503020204020204" pitchFamily="34" charset="-122"/>
              </a:rPr>
              <a:t>、对具有特殊学术专长或具有突出学术培养潜质、获得校“创新标兵”称号的学生，智育排名应在</a:t>
            </a:r>
            <a:r>
              <a:rPr lang="en-US" altLang="zh-CN" sz="2400" b="1" dirty="0">
                <a:solidFill>
                  <a:schemeClr val="bg1"/>
                </a:solidFill>
                <a:latin typeface="微软雅黑" panose="020B0503020204020204" pitchFamily="34" charset="-122"/>
                <a:ea typeface="微软雅黑" panose="020B0503020204020204" pitchFamily="34" charset="-122"/>
              </a:rPr>
              <a:t>50%</a:t>
            </a:r>
            <a:r>
              <a:rPr lang="zh-CN" altLang="en-US" sz="2400" b="1" dirty="0">
                <a:solidFill>
                  <a:schemeClr val="bg1"/>
                </a:solidFill>
                <a:latin typeface="微软雅黑" panose="020B0503020204020204" pitchFamily="34" charset="-122"/>
                <a:ea typeface="微软雅黑" panose="020B0503020204020204" pitchFamily="34" charset="-122"/>
              </a:rPr>
              <a:t>以内。</a:t>
            </a:r>
          </a:p>
          <a:p>
            <a:pPr marL="0" indent="0" algn="just">
              <a:lnSpc>
                <a:spcPct val="130000"/>
              </a:lnSpc>
              <a:buNone/>
            </a:pPr>
            <a:r>
              <a:rPr lang="zh-CN" altLang="en-US" sz="2400" b="1" dirty="0" smtClean="0">
                <a:solidFill>
                  <a:srgbClr val="FFFF00"/>
                </a:solidFill>
                <a:latin typeface="微软雅黑" panose="020B0503020204020204" pitchFamily="34" charset="-122"/>
                <a:ea typeface="微软雅黑" panose="020B0503020204020204" pitchFamily="34" charset="-122"/>
              </a:rPr>
              <a:t>４</a:t>
            </a:r>
            <a:r>
              <a:rPr lang="zh-CN" altLang="en-US" sz="2400" b="1" dirty="0">
                <a:solidFill>
                  <a:srgbClr val="FFFF00"/>
                </a:solidFill>
                <a:latin typeface="微软雅黑" panose="020B0503020204020204" pitchFamily="34" charset="-122"/>
                <a:ea typeface="微软雅黑" panose="020B0503020204020204" pitchFamily="34" charset="-122"/>
              </a:rPr>
              <a:t>、非英语专业学生参加本校组织的</a:t>
            </a:r>
            <a:r>
              <a:rPr lang="zh-CN" altLang="en-US" sz="2400" b="1" dirty="0">
                <a:solidFill>
                  <a:srgbClr val="FF0000"/>
                </a:solidFill>
                <a:latin typeface="微软雅黑" panose="020B0503020204020204" pitchFamily="34" charset="-122"/>
                <a:ea typeface="微软雅黑" panose="020B0503020204020204" pitchFamily="34" charset="-122"/>
              </a:rPr>
              <a:t>全国大学生英语六级</a:t>
            </a:r>
            <a:r>
              <a:rPr lang="zh-CN" altLang="en-US" sz="2400" b="1" dirty="0">
                <a:solidFill>
                  <a:srgbClr val="FFFF00"/>
                </a:solidFill>
                <a:latin typeface="微软雅黑" panose="020B0503020204020204" pitchFamily="34" charset="-122"/>
                <a:ea typeface="微软雅黑" panose="020B0503020204020204" pitchFamily="34" charset="-122"/>
              </a:rPr>
              <a:t>考试成绩不低于</a:t>
            </a:r>
            <a:r>
              <a:rPr lang="en-US" altLang="zh-CN" sz="2400" b="1" dirty="0">
                <a:solidFill>
                  <a:srgbClr val="FFFF00"/>
                </a:solidFill>
                <a:latin typeface="微软雅黑" panose="020B0503020204020204" pitchFamily="34" charset="-122"/>
                <a:ea typeface="微软雅黑" panose="020B0503020204020204" pitchFamily="34" charset="-122"/>
              </a:rPr>
              <a:t>425</a:t>
            </a:r>
            <a:r>
              <a:rPr lang="zh-CN" altLang="en-US" sz="2400" b="1" dirty="0">
                <a:solidFill>
                  <a:srgbClr val="FFFF00"/>
                </a:solidFill>
                <a:latin typeface="微软雅黑" panose="020B0503020204020204" pitchFamily="34" charset="-122"/>
                <a:ea typeface="微软雅黑" panose="020B0503020204020204" pitchFamily="34" charset="-122"/>
              </a:rPr>
              <a:t>分；外语专业学生参加本校组织的教育部考试中心</a:t>
            </a:r>
            <a:r>
              <a:rPr lang="zh-CN" altLang="en-US" sz="2400" b="1" dirty="0">
                <a:solidFill>
                  <a:srgbClr val="FF0000"/>
                </a:solidFill>
                <a:latin typeface="微软雅黑" panose="020B0503020204020204" pitchFamily="34" charset="-122"/>
                <a:ea typeface="微软雅黑" panose="020B0503020204020204" pitchFamily="34" charset="-122"/>
              </a:rPr>
              <a:t>外语本专业四级</a:t>
            </a:r>
            <a:r>
              <a:rPr lang="zh-CN" altLang="en-US" sz="2400" b="1" dirty="0">
                <a:solidFill>
                  <a:srgbClr val="FFFF00"/>
                </a:solidFill>
                <a:latin typeface="微软雅黑" panose="020B0503020204020204" pitchFamily="34" charset="-122"/>
                <a:ea typeface="微软雅黑" panose="020B0503020204020204" pitchFamily="34" charset="-122"/>
              </a:rPr>
              <a:t>考试，成绩为优秀。 </a:t>
            </a:r>
          </a:p>
          <a:p>
            <a:pPr marL="0" indent="0" algn="just">
              <a:lnSpc>
                <a:spcPct val="130000"/>
              </a:lnSpc>
              <a:buNone/>
            </a:pPr>
            <a:r>
              <a:rPr lang="zh-CN" altLang="en-US" sz="2400" b="1" dirty="0">
                <a:solidFill>
                  <a:srgbClr val="FFFF00"/>
                </a:solidFill>
                <a:latin typeface="微软雅黑" panose="020B0503020204020204" pitchFamily="34" charset="-122"/>
                <a:ea typeface="微软雅黑" panose="020B0503020204020204" pitchFamily="34" charset="-122"/>
              </a:rPr>
              <a:t>５、</a:t>
            </a:r>
            <a:r>
              <a:rPr lang="en-US" altLang="zh-CN" sz="2400" b="1" dirty="0">
                <a:solidFill>
                  <a:srgbClr val="FFFF00"/>
                </a:solidFill>
                <a:latin typeface="微软雅黑" panose="020B0503020204020204" pitchFamily="34" charset="-122"/>
                <a:ea typeface="微软雅黑" panose="020B0503020204020204" pitchFamily="34" charset="-122"/>
              </a:rPr>
              <a:t>《</a:t>
            </a:r>
            <a:r>
              <a:rPr lang="zh-CN" altLang="en-US" sz="2400" b="1" dirty="0">
                <a:solidFill>
                  <a:srgbClr val="FFFF00"/>
                </a:solidFill>
                <a:latin typeface="微软雅黑" panose="020B0503020204020204" pitchFamily="34" charset="-122"/>
                <a:ea typeface="微软雅黑" panose="020B0503020204020204" pitchFamily="34" charset="-122"/>
              </a:rPr>
              <a:t>学生体质健康标准</a:t>
            </a:r>
            <a:r>
              <a:rPr lang="en-US" altLang="zh-CN" sz="2400" b="1" dirty="0">
                <a:solidFill>
                  <a:srgbClr val="FFFF00"/>
                </a:solidFill>
                <a:latin typeface="微软雅黑" panose="020B0503020204020204" pitchFamily="34" charset="-122"/>
                <a:ea typeface="微软雅黑" panose="020B0503020204020204" pitchFamily="34" charset="-122"/>
              </a:rPr>
              <a:t>》</a:t>
            </a:r>
            <a:r>
              <a:rPr lang="zh-CN" altLang="en-US" sz="2400" b="1" dirty="0">
                <a:solidFill>
                  <a:srgbClr val="FFFF00"/>
                </a:solidFill>
                <a:latin typeface="微软雅黑" panose="020B0503020204020204" pitchFamily="34" charset="-122"/>
                <a:ea typeface="微软雅黑" panose="020B0503020204020204" pitchFamily="34" charset="-122"/>
              </a:rPr>
              <a:t>成绩达到及格。</a:t>
            </a:r>
          </a:p>
        </p:txBody>
      </p:sp>
    </p:spTree>
    <p:extLst>
      <p:ext uri="{BB962C8B-B14F-4D97-AF65-F5344CB8AC3E}">
        <p14:creationId xmlns:p14="http://schemas.microsoft.com/office/powerpoint/2010/main" xmlns="" val="3564447849"/>
      </p:ext>
    </p:extLst>
  </p:cSld>
  <p:clrMapOvr>
    <a:masterClrMapping/>
  </p:clrMapOvr>
  <p:transition spd="med">
    <p:pull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811" y="375344"/>
            <a:ext cx="3647152" cy="553998"/>
          </a:xfrm>
          <a:prstGeom prst="rect">
            <a:avLst/>
          </a:prstGeom>
        </p:spPr>
        <p:txBody>
          <a:bodyPr wrap="none">
            <a:spAutoFit/>
          </a:bodyPr>
          <a:lstStyle/>
          <a:p>
            <a:r>
              <a:rPr lang="zh-CN" altLang="en-US" sz="3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国内外访学交流管理</a:t>
            </a:r>
          </a:p>
        </p:txBody>
      </p:sp>
      <p:sp>
        <p:nvSpPr>
          <p:cNvPr id="7" name="矩形 6"/>
          <p:cNvSpPr/>
          <p:nvPr/>
        </p:nvSpPr>
        <p:spPr>
          <a:xfrm>
            <a:off x="21" y="283494"/>
            <a:ext cx="1119887"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5248656" y="283494"/>
            <a:ext cx="6943344"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9" name="MH_Number_3">
            <a:hlinkClick r:id="rId3" action="ppaction://hlinksldjump"/>
          </p:cNvPr>
          <p:cNvSpPr/>
          <p:nvPr>
            <p:custDataLst>
              <p:tags r:id="rId1"/>
            </p:custDataLst>
          </p:nvPr>
        </p:nvSpPr>
        <p:spPr>
          <a:xfrm>
            <a:off x="846288" y="347722"/>
            <a:ext cx="547197" cy="547197"/>
          </a:xfrm>
          <a:prstGeom prst="ellipse">
            <a:avLst/>
          </a:prstGeom>
          <a:solidFill>
            <a:srgbClr val="00B0F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b="1" dirty="0" smtClean="0">
                <a:solidFill>
                  <a:srgbClr val="FFFFFF"/>
                </a:solidFill>
                <a:latin typeface="Times New Roman" panose="02020603050405020304" pitchFamily="18" charset="0"/>
                <a:cs typeface="Times New Roman" panose="02020603050405020304" pitchFamily="18" charset="0"/>
              </a:rPr>
              <a:t>03</a:t>
            </a:r>
            <a:endParaRPr lang="zh-CN" altLang="en-US" sz="2400" b="1" dirty="0">
              <a:solidFill>
                <a:srgbClr val="FFFFFF"/>
              </a:solidFill>
              <a:latin typeface="Times New Roman" panose="02020603050405020304" pitchFamily="18" charset="0"/>
              <a:cs typeface="Times New Roman" panose="02020603050405020304" pitchFamily="18" charset="0"/>
            </a:endParaRPr>
          </a:p>
        </p:txBody>
      </p:sp>
      <p:sp>
        <p:nvSpPr>
          <p:cNvPr id="10" name="标题 1"/>
          <p:cNvSpPr txBox="1">
            <a:spLocks/>
          </p:cNvSpPr>
          <p:nvPr/>
        </p:nvSpPr>
        <p:spPr bwMode="auto">
          <a:xfrm>
            <a:off x="1119908" y="1453324"/>
            <a:ext cx="10008361" cy="515778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spcBef>
                <a:spcPts val="0"/>
              </a:spcBef>
              <a:spcAft>
                <a:spcPts val="1200"/>
              </a:spcAft>
              <a:defRPr/>
            </a:pPr>
            <a:r>
              <a:rPr lang="zh-CN" altLang="zh-CN" sz="2000" dirty="0" smtClean="0">
                <a:solidFill>
                  <a:prstClr val="white"/>
                </a:solidFill>
                <a:latin typeface="微软雅黑" panose="020B0503020204020204" pitchFamily="34" charset="-122"/>
                <a:ea typeface="微软雅黑" panose="020B0503020204020204" pitchFamily="34" charset="-122"/>
              </a:rPr>
              <a:t>学校选派赴国内外高校进行交流访学、期限不超过一年且不获取访学高校学位的本科学生。</a:t>
            </a:r>
            <a:br>
              <a:rPr lang="zh-CN" altLang="zh-CN" sz="2000" dirty="0" smtClean="0">
                <a:solidFill>
                  <a:prstClr val="white"/>
                </a:solidFill>
                <a:latin typeface="微软雅黑" panose="020B0503020204020204" pitchFamily="34" charset="-122"/>
                <a:ea typeface="微软雅黑" panose="020B0503020204020204" pitchFamily="34" charset="-122"/>
              </a:rPr>
            </a:br>
            <a:r>
              <a:rPr lang="en-US" altLang="zh-CN" sz="2000" b="1" dirty="0" smtClean="0">
                <a:solidFill>
                  <a:srgbClr val="FFC000"/>
                </a:solidFill>
                <a:latin typeface="微软雅黑" panose="020B0503020204020204" pitchFamily="34" charset="-122"/>
                <a:ea typeface="微软雅黑" panose="020B0503020204020204" pitchFamily="34" charset="-122"/>
              </a:rPr>
              <a:t> </a:t>
            </a:r>
            <a:r>
              <a:rPr lang="zh-CN" altLang="en-US" sz="2000" b="1" dirty="0" smtClean="0">
                <a:solidFill>
                  <a:srgbClr val="FFC000"/>
                </a:solidFill>
                <a:latin typeface="微软雅黑" panose="020B0503020204020204" pitchFamily="34" charset="-122"/>
                <a:ea typeface="微软雅黑" panose="020B0503020204020204" pitchFamily="34" charset="-122"/>
              </a:rPr>
              <a:t>（一）</a:t>
            </a:r>
            <a:r>
              <a:rPr lang="zh-CN" altLang="zh-CN" sz="2000" b="1" dirty="0" smtClean="0">
                <a:solidFill>
                  <a:srgbClr val="FFC000"/>
                </a:solidFill>
                <a:latin typeface="微软雅黑" panose="020B0503020204020204" pitchFamily="34" charset="-122"/>
                <a:ea typeface="微软雅黑" panose="020B0503020204020204" pitchFamily="34" charset="-122"/>
              </a:rPr>
              <a:t>学籍管理</a:t>
            </a:r>
            <a:r>
              <a:rPr lang="zh-CN" altLang="zh-CN" sz="2000" dirty="0" smtClean="0">
                <a:solidFill>
                  <a:prstClr val="white"/>
                </a:solidFill>
                <a:latin typeface="微软雅黑" panose="020B0503020204020204" pitchFamily="34" charset="-122"/>
                <a:ea typeface="微软雅黑" panose="020B0503020204020204" pitchFamily="34" charset="-122"/>
              </a:rPr>
              <a:t/>
            </a:r>
            <a:br>
              <a:rPr lang="zh-CN" altLang="zh-CN" sz="2000" dirty="0" smtClean="0">
                <a:solidFill>
                  <a:prstClr val="white"/>
                </a:solidFill>
                <a:latin typeface="微软雅黑" panose="020B0503020204020204" pitchFamily="34" charset="-122"/>
                <a:ea typeface="微软雅黑" panose="020B0503020204020204" pitchFamily="34" charset="-122"/>
              </a:rPr>
            </a:br>
            <a:r>
              <a:rPr lang="zh-CN" altLang="zh-CN" sz="2000" dirty="0" smtClean="0">
                <a:solidFill>
                  <a:prstClr val="white"/>
                </a:solidFill>
                <a:latin typeface="微软雅黑" panose="020B0503020204020204" pitchFamily="34" charset="-122"/>
                <a:ea typeface="微软雅黑" panose="020B0503020204020204" pitchFamily="34" charset="-122"/>
              </a:rPr>
              <a:t>赴国内外高校本科访学生在访学高校培养期间，其学籍不变。赴国内外高校本科访学生的选拔办法按学校相关规定执行。</a:t>
            </a:r>
            <a:r>
              <a:rPr lang="en-US" altLang="zh-CN" sz="2000" dirty="0" smtClean="0">
                <a:solidFill>
                  <a:prstClr val="white"/>
                </a:solidFill>
                <a:latin typeface="微软雅黑" panose="020B0503020204020204" pitchFamily="34" charset="-122"/>
                <a:ea typeface="微软雅黑" panose="020B0503020204020204" pitchFamily="34" charset="-122"/>
              </a:rPr>
              <a:t> </a:t>
            </a:r>
            <a:r>
              <a:rPr lang="zh-CN" altLang="zh-CN" sz="2000" dirty="0" smtClean="0">
                <a:solidFill>
                  <a:prstClr val="white"/>
                </a:solidFill>
                <a:latin typeface="微软雅黑" panose="020B0503020204020204" pitchFamily="34" charset="-122"/>
                <a:ea typeface="微软雅黑" panose="020B0503020204020204" pitchFamily="34" charset="-122"/>
              </a:rPr>
              <a:t/>
            </a:r>
            <a:br>
              <a:rPr lang="zh-CN" altLang="zh-CN" sz="2000" dirty="0" smtClean="0">
                <a:solidFill>
                  <a:prstClr val="white"/>
                </a:solidFill>
                <a:latin typeface="微软雅黑" panose="020B0503020204020204" pitchFamily="34" charset="-122"/>
                <a:ea typeface="微软雅黑" panose="020B0503020204020204" pitchFamily="34" charset="-122"/>
              </a:rPr>
            </a:br>
            <a:r>
              <a:rPr lang="zh-CN" altLang="en-US" sz="2000" b="1" dirty="0" smtClean="0">
                <a:solidFill>
                  <a:srgbClr val="FFC000"/>
                </a:solidFill>
                <a:latin typeface="微软雅黑" panose="020B0503020204020204" pitchFamily="34" charset="-122"/>
                <a:ea typeface="微软雅黑" panose="020B0503020204020204" pitchFamily="34" charset="-122"/>
              </a:rPr>
              <a:t>（二）</a:t>
            </a:r>
            <a:r>
              <a:rPr lang="zh-CN" altLang="zh-CN" sz="2000" b="1" dirty="0" smtClean="0">
                <a:solidFill>
                  <a:srgbClr val="FFC000"/>
                </a:solidFill>
                <a:latin typeface="微软雅黑" panose="020B0503020204020204" pitchFamily="34" charset="-122"/>
                <a:ea typeface="微软雅黑" panose="020B0503020204020204" pitchFamily="34" charset="-122"/>
              </a:rPr>
              <a:t>学分认定和成绩转换的范围</a:t>
            </a:r>
            <a:r>
              <a:rPr lang="zh-CN" altLang="zh-CN" sz="2000" dirty="0" smtClean="0">
                <a:solidFill>
                  <a:prstClr val="white"/>
                </a:solidFill>
                <a:latin typeface="微软雅黑" panose="020B0503020204020204" pitchFamily="34" charset="-122"/>
                <a:ea typeface="微软雅黑" panose="020B0503020204020204" pitchFamily="34" charset="-122"/>
              </a:rPr>
              <a:t/>
            </a:r>
            <a:br>
              <a:rPr lang="zh-CN" altLang="zh-CN" sz="2000" dirty="0" smtClean="0">
                <a:solidFill>
                  <a:prstClr val="white"/>
                </a:solidFill>
                <a:latin typeface="微软雅黑" panose="020B0503020204020204" pitchFamily="34" charset="-122"/>
                <a:ea typeface="微软雅黑" panose="020B0503020204020204" pitchFamily="34" charset="-122"/>
              </a:rPr>
            </a:br>
            <a:r>
              <a:rPr lang="zh-CN" altLang="zh-CN" sz="2000" dirty="0" smtClean="0">
                <a:solidFill>
                  <a:prstClr val="white"/>
                </a:solidFill>
                <a:latin typeface="微软雅黑" panose="020B0503020204020204" pitchFamily="34" charset="-122"/>
                <a:ea typeface="微软雅黑" panose="020B0503020204020204" pitchFamily="34" charset="-122"/>
              </a:rPr>
              <a:t>学分认定和成绩转换的课程范围为学生访学期间在访学高校修读的课程或实践环节。</a:t>
            </a:r>
            <a:r>
              <a:rPr lang="en-US" altLang="zh-CN" sz="2000" dirty="0" smtClean="0">
                <a:solidFill>
                  <a:prstClr val="white"/>
                </a:solidFill>
                <a:latin typeface="微软雅黑" panose="020B0503020204020204" pitchFamily="34" charset="-122"/>
                <a:ea typeface="微软雅黑" panose="020B0503020204020204" pitchFamily="34" charset="-122"/>
              </a:rPr>
              <a:t>     </a:t>
            </a:r>
            <a:r>
              <a:rPr lang="zh-CN" altLang="zh-CN" sz="2000" dirty="0" smtClean="0">
                <a:solidFill>
                  <a:prstClr val="white"/>
                </a:solidFill>
                <a:latin typeface="微软雅黑" panose="020B0503020204020204" pitchFamily="34" charset="-122"/>
                <a:ea typeface="微软雅黑" panose="020B0503020204020204" pitchFamily="34" charset="-122"/>
              </a:rPr>
              <a:t/>
            </a:r>
            <a:br>
              <a:rPr lang="zh-CN" altLang="zh-CN" sz="2000" dirty="0" smtClean="0">
                <a:solidFill>
                  <a:prstClr val="white"/>
                </a:solidFill>
                <a:latin typeface="微软雅黑" panose="020B0503020204020204" pitchFamily="34" charset="-122"/>
                <a:ea typeface="微软雅黑" panose="020B0503020204020204" pitchFamily="34" charset="-122"/>
              </a:rPr>
            </a:br>
            <a:r>
              <a:rPr lang="zh-CN" altLang="en-US" sz="2000" b="1" dirty="0" smtClean="0">
                <a:solidFill>
                  <a:srgbClr val="FFC000"/>
                </a:solidFill>
                <a:latin typeface="微软雅黑" panose="020B0503020204020204" pitchFamily="34" charset="-122"/>
                <a:ea typeface="微软雅黑" panose="020B0503020204020204" pitchFamily="34" charset="-122"/>
              </a:rPr>
              <a:t>（三）</a:t>
            </a:r>
            <a:r>
              <a:rPr lang="zh-CN" altLang="zh-CN" sz="2000" b="1" dirty="0" smtClean="0">
                <a:solidFill>
                  <a:srgbClr val="FFC000"/>
                </a:solidFill>
                <a:latin typeface="微软雅黑" panose="020B0503020204020204" pitchFamily="34" charset="-122"/>
                <a:ea typeface="微软雅黑" panose="020B0503020204020204" pitchFamily="34" charset="-122"/>
              </a:rPr>
              <a:t>学分认定和成绩转换的原则</a:t>
            </a:r>
            <a:r>
              <a:rPr lang="zh-CN" altLang="zh-CN" sz="2000" dirty="0" smtClean="0">
                <a:solidFill>
                  <a:prstClr val="white"/>
                </a:solidFill>
                <a:latin typeface="微软雅黑" panose="020B0503020204020204" pitchFamily="34" charset="-122"/>
                <a:ea typeface="微软雅黑" panose="020B0503020204020204" pitchFamily="34" charset="-122"/>
              </a:rPr>
              <a:t/>
            </a:r>
            <a:br>
              <a:rPr lang="zh-CN" altLang="zh-CN" sz="2000" dirty="0" smtClean="0">
                <a:solidFill>
                  <a:prstClr val="white"/>
                </a:solidFill>
                <a:latin typeface="微软雅黑" panose="020B0503020204020204" pitchFamily="34" charset="-122"/>
                <a:ea typeface="微软雅黑" panose="020B0503020204020204" pitchFamily="34" charset="-122"/>
              </a:rPr>
            </a:br>
            <a:r>
              <a:rPr lang="en-US" altLang="zh-CN" sz="2000" dirty="0" smtClean="0">
                <a:solidFill>
                  <a:prstClr val="white"/>
                </a:solidFill>
                <a:latin typeface="微软雅黑" panose="020B0503020204020204" pitchFamily="34" charset="-122"/>
                <a:ea typeface="微软雅黑" panose="020B0503020204020204" pitchFamily="34" charset="-122"/>
              </a:rPr>
              <a:t>1</a:t>
            </a:r>
            <a:r>
              <a:rPr lang="zh-CN" altLang="zh-CN" sz="2000" dirty="0" smtClean="0">
                <a:solidFill>
                  <a:prstClr val="white"/>
                </a:solidFill>
                <a:latin typeface="微软雅黑" panose="020B0503020204020204" pitchFamily="34" charset="-122"/>
                <a:ea typeface="微软雅黑" panose="020B0503020204020204" pitchFamily="34" charset="-122"/>
              </a:rPr>
              <a:t>．学分学时对应关系：</a:t>
            </a:r>
            <a:r>
              <a:rPr lang="en-US" altLang="zh-CN" sz="2000" dirty="0" smtClean="0">
                <a:solidFill>
                  <a:prstClr val="white"/>
                </a:solidFill>
                <a:latin typeface="微软雅黑" panose="020B0503020204020204" pitchFamily="34" charset="-122"/>
                <a:ea typeface="微软雅黑" panose="020B0503020204020204" pitchFamily="34" charset="-122"/>
              </a:rPr>
              <a:t>16</a:t>
            </a:r>
            <a:r>
              <a:rPr lang="zh-CN" altLang="zh-CN" sz="2000" dirty="0" smtClean="0">
                <a:solidFill>
                  <a:prstClr val="white"/>
                </a:solidFill>
                <a:latin typeface="微软雅黑" panose="020B0503020204020204" pitchFamily="34" charset="-122"/>
                <a:ea typeface="微软雅黑" panose="020B0503020204020204" pitchFamily="34" charset="-122"/>
              </a:rPr>
              <a:t>学时对应</a:t>
            </a:r>
            <a:r>
              <a:rPr lang="en-US" altLang="zh-CN" sz="2000" dirty="0" smtClean="0">
                <a:solidFill>
                  <a:prstClr val="white"/>
                </a:solidFill>
                <a:latin typeface="微软雅黑" panose="020B0503020204020204" pitchFamily="34" charset="-122"/>
                <a:ea typeface="微软雅黑" panose="020B0503020204020204" pitchFamily="34" charset="-122"/>
              </a:rPr>
              <a:t>1</a:t>
            </a:r>
            <a:r>
              <a:rPr lang="zh-CN" altLang="zh-CN" sz="2000" dirty="0" smtClean="0">
                <a:solidFill>
                  <a:prstClr val="white"/>
                </a:solidFill>
                <a:latin typeface="微软雅黑" panose="020B0503020204020204" pitchFamily="34" charset="-122"/>
                <a:ea typeface="微软雅黑" panose="020B0503020204020204" pitchFamily="34" charset="-122"/>
              </a:rPr>
              <a:t>学分。</a:t>
            </a:r>
            <a:br>
              <a:rPr lang="zh-CN" altLang="zh-CN" sz="2000" dirty="0" smtClean="0">
                <a:solidFill>
                  <a:prstClr val="white"/>
                </a:solidFill>
                <a:latin typeface="微软雅黑" panose="020B0503020204020204" pitchFamily="34" charset="-122"/>
                <a:ea typeface="微软雅黑" panose="020B0503020204020204" pitchFamily="34" charset="-122"/>
              </a:rPr>
            </a:br>
            <a:r>
              <a:rPr lang="en-US" altLang="zh-CN" sz="2000" dirty="0" smtClean="0">
                <a:solidFill>
                  <a:prstClr val="white"/>
                </a:solidFill>
                <a:latin typeface="微软雅黑" panose="020B0503020204020204" pitchFamily="34" charset="-122"/>
                <a:ea typeface="微软雅黑" panose="020B0503020204020204" pitchFamily="34" charset="-122"/>
              </a:rPr>
              <a:t>2</a:t>
            </a:r>
            <a:r>
              <a:rPr lang="zh-CN" altLang="zh-CN" sz="2000" dirty="0" smtClean="0">
                <a:solidFill>
                  <a:prstClr val="white"/>
                </a:solidFill>
                <a:latin typeface="微软雅黑" panose="020B0503020204020204" pitchFamily="34" charset="-122"/>
                <a:ea typeface="微软雅黑" panose="020B0503020204020204" pitchFamily="34" charset="-122"/>
              </a:rPr>
              <a:t>．学分要求：学生修读的课程学分大于或等于对应课程学分，可直接认定；学分低于相应课程</a:t>
            </a:r>
            <a:r>
              <a:rPr lang="en-US" altLang="zh-CN" sz="2000" dirty="0" smtClean="0">
                <a:solidFill>
                  <a:prstClr val="white"/>
                </a:solidFill>
                <a:latin typeface="微软雅黑" panose="020B0503020204020204" pitchFamily="34" charset="-122"/>
                <a:ea typeface="微软雅黑" panose="020B0503020204020204" pitchFamily="34" charset="-122"/>
              </a:rPr>
              <a:t>1</a:t>
            </a:r>
            <a:r>
              <a:rPr lang="zh-CN" altLang="zh-CN" sz="2000" dirty="0" smtClean="0">
                <a:solidFill>
                  <a:prstClr val="white"/>
                </a:solidFill>
                <a:latin typeface="微软雅黑" panose="020B0503020204020204" pitchFamily="34" charset="-122"/>
                <a:ea typeface="微软雅黑" panose="020B0503020204020204" pitchFamily="34" charset="-122"/>
              </a:rPr>
              <a:t>学分以内的（含</a:t>
            </a:r>
            <a:r>
              <a:rPr lang="en-US" altLang="zh-CN" sz="2000" dirty="0" smtClean="0">
                <a:solidFill>
                  <a:prstClr val="white"/>
                </a:solidFill>
                <a:latin typeface="微软雅黑" panose="020B0503020204020204" pitchFamily="34" charset="-122"/>
                <a:ea typeface="微软雅黑" panose="020B0503020204020204" pitchFamily="34" charset="-122"/>
              </a:rPr>
              <a:t>1</a:t>
            </a:r>
            <a:r>
              <a:rPr lang="zh-CN" altLang="zh-CN" sz="2000" dirty="0" smtClean="0">
                <a:solidFill>
                  <a:prstClr val="white"/>
                </a:solidFill>
                <a:latin typeface="微软雅黑" panose="020B0503020204020204" pitchFamily="34" charset="-122"/>
                <a:ea typeface="微软雅黑" panose="020B0503020204020204" pitchFamily="34" charset="-122"/>
              </a:rPr>
              <a:t>学分），经所在学院认定，教务处审核后，方可替代。学生修读的总学分不得低于替代课程的总学分。</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925390131"/>
      </p:ext>
    </p:extLst>
  </p:cSld>
  <p:clrMapOvr>
    <a:masterClrMapping/>
  </p:clrMapOvr>
  <p:transition spd="med">
    <p:pull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811" y="375344"/>
            <a:ext cx="3647152" cy="553998"/>
          </a:xfrm>
          <a:prstGeom prst="rect">
            <a:avLst/>
          </a:prstGeom>
        </p:spPr>
        <p:txBody>
          <a:bodyPr wrap="none">
            <a:spAutoFit/>
          </a:bodyPr>
          <a:lstStyle/>
          <a:p>
            <a:r>
              <a:rPr lang="zh-CN" altLang="en-US" sz="3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国内外访学交流管理</a:t>
            </a:r>
          </a:p>
        </p:txBody>
      </p:sp>
      <p:sp>
        <p:nvSpPr>
          <p:cNvPr id="7" name="矩形 6"/>
          <p:cNvSpPr/>
          <p:nvPr/>
        </p:nvSpPr>
        <p:spPr>
          <a:xfrm>
            <a:off x="21" y="283494"/>
            <a:ext cx="1119887"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5248656" y="283494"/>
            <a:ext cx="6943344"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9" name="MH_Number_3">
            <a:hlinkClick r:id="rId3" action="ppaction://hlinksldjump"/>
          </p:cNvPr>
          <p:cNvSpPr/>
          <p:nvPr>
            <p:custDataLst>
              <p:tags r:id="rId1"/>
            </p:custDataLst>
          </p:nvPr>
        </p:nvSpPr>
        <p:spPr>
          <a:xfrm>
            <a:off x="846288" y="347722"/>
            <a:ext cx="547197" cy="547197"/>
          </a:xfrm>
          <a:prstGeom prst="ellipse">
            <a:avLst/>
          </a:prstGeom>
          <a:solidFill>
            <a:srgbClr val="00B0F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b="1" dirty="0" smtClean="0">
                <a:solidFill>
                  <a:srgbClr val="FFFFFF"/>
                </a:solidFill>
                <a:latin typeface="Times New Roman" panose="02020603050405020304" pitchFamily="18" charset="0"/>
                <a:cs typeface="Times New Roman" panose="02020603050405020304" pitchFamily="18" charset="0"/>
              </a:rPr>
              <a:t>03</a:t>
            </a:r>
            <a:endParaRPr lang="zh-CN" altLang="en-US" sz="2400" b="1" dirty="0">
              <a:solidFill>
                <a:srgbClr val="FFFFFF"/>
              </a:solidFill>
              <a:latin typeface="Times New Roman" panose="02020603050405020304" pitchFamily="18" charset="0"/>
              <a:cs typeface="Times New Roman" panose="02020603050405020304" pitchFamily="18" charset="0"/>
            </a:endParaRPr>
          </a:p>
        </p:txBody>
      </p:sp>
      <p:sp>
        <p:nvSpPr>
          <p:cNvPr id="11" name="标题 1"/>
          <p:cNvSpPr txBox="1">
            <a:spLocks/>
          </p:cNvSpPr>
          <p:nvPr/>
        </p:nvSpPr>
        <p:spPr bwMode="auto">
          <a:xfrm>
            <a:off x="846288" y="1449896"/>
            <a:ext cx="10652760" cy="476516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zh-CN" altLang="en-US" sz="1800" dirty="0" smtClean="0">
                <a:solidFill>
                  <a:prstClr val="white"/>
                </a:solidFill>
                <a:latin typeface="微软雅黑" panose="020B0503020204020204" pitchFamily="34" charset="-122"/>
                <a:ea typeface="微软雅黑" panose="020B0503020204020204" pitchFamily="34" charset="-122"/>
              </a:rPr>
              <a:t>　　</a:t>
            </a:r>
            <a:r>
              <a:rPr lang="en-US" altLang="zh-CN" sz="1800" dirty="0" smtClean="0">
                <a:solidFill>
                  <a:prstClr val="white"/>
                </a:solidFill>
                <a:latin typeface="微软雅黑" panose="020B0503020204020204" pitchFamily="34" charset="-122"/>
                <a:ea typeface="微软雅黑" panose="020B0503020204020204" pitchFamily="34" charset="-122"/>
              </a:rPr>
              <a:t>3</a:t>
            </a:r>
            <a:r>
              <a:rPr lang="zh-CN" altLang="zh-CN" sz="1800" dirty="0" smtClean="0">
                <a:solidFill>
                  <a:prstClr val="white"/>
                </a:solidFill>
                <a:latin typeface="微软雅黑" panose="020B0503020204020204" pitchFamily="34" charset="-122"/>
                <a:ea typeface="微软雅黑" panose="020B0503020204020204" pitchFamily="34" charset="-122"/>
              </a:rPr>
              <a:t>．课程内容要求：申请替代专业培养方案中必修与限选课的考试课程时，修读课程内容与对应课程内容相同或相近的比率高于</a:t>
            </a:r>
            <a:r>
              <a:rPr lang="en-US" altLang="zh-CN" sz="1800" dirty="0" smtClean="0">
                <a:solidFill>
                  <a:prstClr val="white"/>
                </a:solidFill>
                <a:latin typeface="微软雅黑" panose="020B0503020204020204" pitchFamily="34" charset="-122"/>
                <a:ea typeface="微软雅黑" panose="020B0503020204020204" pitchFamily="34" charset="-122"/>
              </a:rPr>
              <a:t>70%</a:t>
            </a:r>
            <a:r>
              <a:rPr lang="zh-CN" altLang="zh-CN" sz="1800" dirty="0" smtClean="0">
                <a:solidFill>
                  <a:prstClr val="white"/>
                </a:solidFill>
                <a:latin typeface="微软雅黑" panose="020B0503020204020204" pitchFamily="34" charset="-122"/>
                <a:ea typeface="微软雅黑" panose="020B0503020204020204" pitchFamily="34" charset="-122"/>
              </a:rPr>
              <a:t>时，方可替代；申请替代专业培养方案中必修与限选课的考查课程时，修读课程内容与对应课程内容相同或相近的比率高于</a:t>
            </a:r>
            <a:r>
              <a:rPr lang="en-US" altLang="zh-CN" sz="1800" dirty="0" smtClean="0">
                <a:solidFill>
                  <a:prstClr val="white"/>
                </a:solidFill>
                <a:latin typeface="微软雅黑" panose="020B0503020204020204" pitchFamily="34" charset="-122"/>
                <a:ea typeface="微软雅黑" panose="020B0503020204020204" pitchFamily="34" charset="-122"/>
              </a:rPr>
              <a:t>60%</a:t>
            </a:r>
            <a:r>
              <a:rPr lang="zh-CN" altLang="zh-CN" sz="1800" dirty="0" smtClean="0">
                <a:solidFill>
                  <a:prstClr val="white"/>
                </a:solidFill>
                <a:latin typeface="微软雅黑" panose="020B0503020204020204" pitchFamily="34" charset="-122"/>
                <a:ea typeface="微软雅黑" panose="020B0503020204020204" pitchFamily="34" charset="-122"/>
              </a:rPr>
              <a:t>时，方可替代。</a:t>
            </a:r>
            <a:br>
              <a:rPr lang="zh-CN" altLang="zh-CN" sz="1800" dirty="0" smtClean="0">
                <a:solidFill>
                  <a:prstClr val="white"/>
                </a:solidFill>
                <a:latin typeface="微软雅黑" panose="020B0503020204020204" pitchFamily="34" charset="-122"/>
                <a:ea typeface="微软雅黑" panose="020B0503020204020204" pitchFamily="34" charset="-122"/>
              </a:rPr>
            </a:br>
            <a:r>
              <a:rPr lang="zh-CN" altLang="en-US" sz="1800" dirty="0" smtClean="0">
                <a:solidFill>
                  <a:prstClr val="white"/>
                </a:solidFill>
                <a:latin typeface="微软雅黑" panose="020B0503020204020204" pitchFamily="34" charset="-122"/>
                <a:ea typeface="微软雅黑" panose="020B0503020204020204" pitchFamily="34" charset="-122"/>
              </a:rPr>
              <a:t>　　</a:t>
            </a:r>
            <a:r>
              <a:rPr lang="en-US" altLang="zh-CN" sz="1800" dirty="0" smtClean="0">
                <a:solidFill>
                  <a:prstClr val="white"/>
                </a:solidFill>
                <a:latin typeface="微软雅黑" panose="020B0503020204020204" pitchFamily="34" charset="-122"/>
                <a:ea typeface="微软雅黑" panose="020B0503020204020204" pitchFamily="34" charset="-122"/>
              </a:rPr>
              <a:t>4. </a:t>
            </a:r>
            <a:r>
              <a:rPr lang="zh-CN" altLang="zh-CN" sz="1800" dirty="0" smtClean="0">
                <a:solidFill>
                  <a:prstClr val="white"/>
                </a:solidFill>
                <a:latin typeface="微软雅黑" panose="020B0503020204020204" pitchFamily="34" charset="-122"/>
                <a:ea typeface="微软雅黑" panose="020B0503020204020204" pitchFamily="34" charset="-122"/>
              </a:rPr>
              <a:t>其他：修读的专业课程在我校无对应课程时，经所在学院认定，教务处审核后，可认定为专业选修课，并按实际课程名称、学分和成绩记入成绩系统；修读的其它课程，可认定为公共选修课程，按实际课程名称、学分和成绩记入成绩系统。</a:t>
            </a:r>
            <a:r>
              <a:rPr lang="en-US" altLang="zh-CN" sz="1800" dirty="0" smtClean="0">
                <a:solidFill>
                  <a:prstClr val="white"/>
                </a:solidFill>
                <a:latin typeface="微软雅黑" panose="020B0503020204020204" pitchFamily="34" charset="-122"/>
                <a:ea typeface="微软雅黑" panose="020B0503020204020204" pitchFamily="34" charset="-122"/>
              </a:rPr>
              <a:t> </a:t>
            </a:r>
            <a:r>
              <a:rPr lang="zh-CN" altLang="zh-CN" sz="1800" dirty="0" smtClean="0">
                <a:solidFill>
                  <a:prstClr val="white"/>
                </a:solidFill>
                <a:latin typeface="微软雅黑" panose="020B0503020204020204" pitchFamily="34" charset="-122"/>
                <a:ea typeface="微软雅黑" panose="020B0503020204020204" pitchFamily="34" charset="-122"/>
              </a:rPr>
              <a:t/>
            </a:r>
            <a:br>
              <a:rPr lang="zh-CN" altLang="zh-CN" sz="1800" dirty="0" smtClean="0">
                <a:solidFill>
                  <a:prstClr val="white"/>
                </a:solidFill>
                <a:latin typeface="微软雅黑" panose="020B0503020204020204" pitchFamily="34" charset="-122"/>
                <a:ea typeface="微软雅黑" panose="020B0503020204020204" pitchFamily="34" charset="-122"/>
              </a:rPr>
            </a:br>
            <a:r>
              <a:rPr lang="zh-CN" altLang="en-US" sz="1800" b="1" dirty="0" smtClean="0">
                <a:solidFill>
                  <a:srgbClr val="FFC000"/>
                </a:solidFill>
                <a:latin typeface="微软雅黑" panose="020B0503020204020204" pitchFamily="34" charset="-122"/>
                <a:ea typeface="微软雅黑" panose="020B0503020204020204" pitchFamily="34" charset="-122"/>
              </a:rPr>
              <a:t>（四）</a:t>
            </a:r>
            <a:r>
              <a:rPr lang="zh-CN" altLang="zh-CN" sz="1800" b="1" dirty="0" smtClean="0">
                <a:solidFill>
                  <a:srgbClr val="FFC000"/>
                </a:solidFill>
                <a:latin typeface="微软雅黑" panose="020B0503020204020204" pitchFamily="34" charset="-122"/>
                <a:ea typeface="微软雅黑" panose="020B0503020204020204" pitchFamily="34" charset="-122"/>
              </a:rPr>
              <a:t>学分认定和成绩转换的流程</a:t>
            </a:r>
            <a:r>
              <a:rPr lang="zh-CN" altLang="zh-CN" sz="1800" dirty="0" smtClean="0">
                <a:solidFill>
                  <a:prstClr val="white"/>
                </a:solidFill>
                <a:latin typeface="微软雅黑" panose="020B0503020204020204" pitchFamily="34" charset="-122"/>
                <a:ea typeface="微软雅黑" panose="020B0503020204020204" pitchFamily="34" charset="-122"/>
              </a:rPr>
              <a:t/>
            </a:r>
            <a:br>
              <a:rPr lang="zh-CN" altLang="zh-CN" sz="1800" dirty="0" smtClean="0">
                <a:solidFill>
                  <a:prstClr val="white"/>
                </a:solidFill>
                <a:latin typeface="微软雅黑" panose="020B0503020204020204" pitchFamily="34" charset="-122"/>
                <a:ea typeface="微软雅黑" panose="020B0503020204020204" pitchFamily="34" charset="-122"/>
              </a:rPr>
            </a:br>
            <a:r>
              <a:rPr lang="zh-CN" altLang="en-US" sz="1800" dirty="0" smtClean="0">
                <a:solidFill>
                  <a:prstClr val="white"/>
                </a:solidFill>
                <a:latin typeface="微软雅黑" panose="020B0503020204020204" pitchFamily="34" charset="-122"/>
                <a:ea typeface="微软雅黑" panose="020B0503020204020204" pitchFamily="34" charset="-122"/>
              </a:rPr>
              <a:t>　　</a:t>
            </a:r>
            <a:r>
              <a:rPr lang="en-US" altLang="zh-CN" sz="1800" dirty="0" smtClean="0">
                <a:solidFill>
                  <a:prstClr val="white"/>
                </a:solidFill>
                <a:latin typeface="微软雅黑" panose="020B0503020204020204" pitchFamily="34" charset="-122"/>
                <a:ea typeface="微软雅黑" panose="020B0503020204020204" pitchFamily="34" charset="-122"/>
              </a:rPr>
              <a:t>1. </a:t>
            </a:r>
            <a:r>
              <a:rPr lang="zh-CN" altLang="zh-CN" sz="1800" dirty="0" smtClean="0">
                <a:solidFill>
                  <a:prstClr val="white"/>
                </a:solidFill>
                <a:latin typeface="微软雅黑" panose="020B0503020204020204" pitchFamily="34" charset="-122"/>
                <a:ea typeface="微软雅黑" panose="020B0503020204020204" pitchFamily="34" charset="-122"/>
              </a:rPr>
              <a:t>学生申请到国内外高校访学前，应充分了解所申请学校及相应学期的课程设置，并对照我校的专业培养方案，制定个人学习计划，其中包括修读课程和实践环节及拟替代的培养方案中的课程；访学生的学习计划应经所在学院认定批准后，报教务处备案。此计划一经确定，原则上不得变动。</a:t>
            </a:r>
            <a:r>
              <a:rPr lang="en-US" altLang="zh-CN" sz="1800" dirty="0" smtClean="0">
                <a:solidFill>
                  <a:prstClr val="white"/>
                </a:solidFill>
                <a:latin typeface="微软雅黑" panose="020B0503020204020204" pitchFamily="34" charset="-122"/>
                <a:ea typeface="微软雅黑" panose="020B0503020204020204" pitchFamily="34" charset="-122"/>
              </a:rPr>
              <a:t/>
            </a:r>
            <a:br>
              <a:rPr lang="en-US" altLang="zh-CN" sz="1800" dirty="0" smtClean="0">
                <a:solidFill>
                  <a:prstClr val="white"/>
                </a:solidFill>
                <a:latin typeface="微软雅黑" panose="020B0503020204020204" pitchFamily="34" charset="-122"/>
                <a:ea typeface="微软雅黑" panose="020B0503020204020204" pitchFamily="34" charset="-122"/>
              </a:rPr>
            </a:br>
            <a:r>
              <a:rPr lang="zh-CN" altLang="en-US" sz="1800" dirty="0" smtClean="0">
                <a:solidFill>
                  <a:prstClr val="white"/>
                </a:solidFill>
                <a:latin typeface="微软雅黑" panose="020B0503020204020204" pitchFamily="34" charset="-122"/>
                <a:ea typeface="微软雅黑" panose="020B0503020204020204" pitchFamily="34" charset="-122"/>
              </a:rPr>
              <a:t>　　</a:t>
            </a:r>
            <a:r>
              <a:rPr lang="en-US" altLang="zh-CN" sz="1800" dirty="0" smtClean="0">
                <a:solidFill>
                  <a:prstClr val="white"/>
                </a:solidFill>
                <a:latin typeface="微软雅黑" panose="020B0503020204020204" pitchFamily="34" charset="-122"/>
                <a:ea typeface="微软雅黑" panose="020B0503020204020204" pitchFamily="34" charset="-122"/>
              </a:rPr>
              <a:t>2. </a:t>
            </a:r>
            <a:r>
              <a:rPr lang="zh-CN" altLang="zh-CN" sz="1800" dirty="0" smtClean="0">
                <a:solidFill>
                  <a:prstClr val="white"/>
                </a:solidFill>
                <a:latin typeface="微软雅黑" panose="020B0503020204020204" pitchFamily="34" charset="-122"/>
                <a:ea typeface="微软雅黑" panose="020B0503020204020204" pitchFamily="34" charset="-122"/>
              </a:rPr>
              <a:t>学生访学结束返校后，填写《南京邮电大学赴国内外高校本科访学生学分认定和成绩转换申请表》，附访学学校成绩单、所修课程大纲或简介、授课计划或其他证明课程学习内容的材料交学生所在学院，由学生所在学院认定后交教务处，教务处进行最终审核。</a:t>
            </a:r>
            <a:endParaRPr lang="zh-CN" altLang="en-US" sz="1800" dirty="0" smtClean="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281052348"/>
      </p:ext>
    </p:extLst>
  </p:cSld>
  <p:clrMapOvr>
    <a:masterClrMapping/>
  </p:clrMapOvr>
  <p:transition spd="med">
    <p:pull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811" y="375344"/>
            <a:ext cx="3647152" cy="553998"/>
          </a:xfrm>
          <a:prstGeom prst="rect">
            <a:avLst/>
          </a:prstGeom>
        </p:spPr>
        <p:txBody>
          <a:bodyPr wrap="none">
            <a:spAutoFit/>
          </a:bodyPr>
          <a:lstStyle/>
          <a:p>
            <a:r>
              <a:rPr lang="zh-CN" altLang="en-US" sz="3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国内外访学交流管理</a:t>
            </a:r>
          </a:p>
        </p:txBody>
      </p:sp>
      <p:sp>
        <p:nvSpPr>
          <p:cNvPr id="7" name="矩形 6"/>
          <p:cNvSpPr/>
          <p:nvPr/>
        </p:nvSpPr>
        <p:spPr>
          <a:xfrm>
            <a:off x="21" y="283494"/>
            <a:ext cx="1119887"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5248656" y="283494"/>
            <a:ext cx="6943344"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9" name="MH_Number_3">
            <a:hlinkClick r:id="rId3" action="ppaction://hlinksldjump"/>
          </p:cNvPr>
          <p:cNvSpPr/>
          <p:nvPr>
            <p:custDataLst>
              <p:tags r:id="rId1"/>
            </p:custDataLst>
          </p:nvPr>
        </p:nvSpPr>
        <p:spPr>
          <a:xfrm>
            <a:off x="846288" y="347722"/>
            <a:ext cx="547197" cy="547197"/>
          </a:xfrm>
          <a:prstGeom prst="ellipse">
            <a:avLst/>
          </a:prstGeom>
          <a:solidFill>
            <a:srgbClr val="00B0F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b="1" dirty="0" smtClean="0">
                <a:solidFill>
                  <a:srgbClr val="FFFFFF"/>
                </a:solidFill>
                <a:latin typeface="Times New Roman" panose="02020603050405020304" pitchFamily="18" charset="0"/>
                <a:cs typeface="Times New Roman" panose="02020603050405020304" pitchFamily="18" charset="0"/>
              </a:rPr>
              <a:t>03</a:t>
            </a:r>
            <a:endParaRPr lang="zh-CN" altLang="en-US" sz="2400" b="1" dirty="0">
              <a:solidFill>
                <a:srgbClr val="FFFFFF"/>
              </a:solidFill>
              <a:latin typeface="Times New Roman" panose="02020603050405020304" pitchFamily="18" charset="0"/>
              <a:cs typeface="Times New Roman" panose="02020603050405020304" pitchFamily="18" charset="0"/>
            </a:endParaRPr>
          </a:p>
        </p:txBody>
      </p:sp>
      <p:sp>
        <p:nvSpPr>
          <p:cNvPr id="11" name="标题 1"/>
          <p:cNvSpPr txBox="1">
            <a:spLocks/>
          </p:cNvSpPr>
          <p:nvPr/>
        </p:nvSpPr>
        <p:spPr bwMode="auto">
          <a:xfrm>
            <a:off x="1014453" y="1155605"/>
            <a:ext cx="10221107" cy="562882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zh-CN" altLang="en-US" sz="2000" b="1" dirty="0" smtClean="0">
                <a:solidFill>
                  <a:srgbClr val="FFC000"/>
                </a:solidFill>
                <a:latin typeface="微软雅黑" panose="020B0503020204020204" pitchFamily="34" charset="-122"/>
                <a:ea typeface="微软雅黑" panose="020B0503020204020204" pitchFamily="34" charset="-122"/>
              </a:rPr>
              <a:t>（</a:t>
            </a:r>
            <a:r>
              <a:rPr lang="zh-CN" altLang="en-US" sz="2000" b="1" dirty="0">
                <a:solidFill>
                  <a:srgbClr val="FFC000"/>
                </a:solidFill>
                <a:latin typeface="微软雅黑" panose="020B0503020204020204" pitchFamily="34" charset="-122"/>
                <a:ea typeface="微软雅黑" panose="020B0503020204020204" pitchFamily="34" charset="-122"/>
              </a:rPr>
              <a:t>五）成绩处理</a:t>
            </a:r>
            <a:r>
              <a:rPr lang="zh-CN" altLang="en-US" sz="2000" dirty="0">
                <a:solidFill>
                  <a:prstClr val="white"/>
                </a:solidFill>
                <a:latin typeface="微软雅黑" panose="020B0503020204020204" pitchFamily="34" charset="-122"/>
                <a:ea typeface="微软雅黑" panose="020B0503020204020204" pitchFamily="34" charset="-122"/>
              </a:rPr>
              <a:t/>
            </a:r>
            <a:br>
              <a:rPr lang="zh-CN" altLang="en-US" sz="2000" dirty="0">
                <a:solidFill>
                  <a:prstClr val="white"/>
                </a:solidFill>
                <a:latin typeface="微软雅黑" panose="020B0503020204020204" pitchFamily="34" charset="-122"/>
                <a:ea typeface="微软雅黑" panose="020B0503020204020204" pitchFamily="34" charset="-122"/>
              </a:rPr>
            </a:br>
            <a:r>
              <a:rPr lang="en-US" altLang="zh-CN" sz="2000" dirty="0" smtClean="0">
                <a:solidFill>
                  <a:prstClr val="white"/>
                </a:solidFill>
                <a:latin typeface="微软雅黑" panose="020B0503020204020204" pitchFamily="34" charset="-122"/>
                <a:ea typeface="微软雅黑" panose="020B0503020204020204" pitchFamily="34" charset="-122"/>
              </a:rPr>
              <a:t>1</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经认定可以替代的课程</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按照学生实际修读的课程名、学分、成绩计入成绩系统，访学高校提供的成绩单原件由教务处存档。</a:t>
            </a:r>
            <a:br>
              <a:rPr lang="zh-CN" altLang="en-US" sz="2000" dirty="0">
                <a:solidFill>
                  <a:prstClr val="white"/>
                </a:solidFill>
                <a:latin typeface="微软雅黑" panose="020B0503020204020204" pitchFamily="34" charset="-122"/>
                <a:ea typeface="微软雅黑" panose="020B0503020204020204" pitchFamily="34" charset="-122"/>
              </a:rPr>
            </a:br>
            <a:r>
              <a:rPr lang="en-US" altLang="zh-CN" sz="2000" dirty="0" smtClean="0">
                <a:solidFill>
                  <a:prstClr val="white"/>
                </a:solidFill>
                <a:latin typeface="微软雅黑" panose="020B0503020204020204" pitchFamily="34" charset="-122"/>
                <a:ea typeface="微软雅黑" panose="020B0503020204020204" pitchFamily="34" charset="-122"/>
              </a:rPr>
              <a:t>2</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若访学高校成绩标准与我校相同（百分制或五级制成绩）时，直接按照访学高校提供的成绩记入成绩系统。</a:t>
            </a:r>
            <a:br>
              <a:rPr lang="zh-CN" altLang="en-US" sz="2000" dirty="0">
                <a:solidFill>
                  <a:prstClr val="white"/>
                </a:solidFill>
                <a:latin typeface="微软雅黑" panose="020B0503020204020204" pitchFamily="34" charset="-122"/>
                <a:ea typeface="微软雅黑" panose="020B0503020204020204" pitchFamily="34" charset="-122"/>
              </a:rPr>
            </a:br>
            <a:r>
              <a:rPr lang="en-US" altLang="zh-CN" sz="2000" dirty="0" smtClean="0">
                <a:solidFill>
                  <a:prstClr val="white"/>
                </a:solidFill>
                <a:latin typeface="微软雅黑" panose="020B0503020204020204" pitchFamily="34" charset="-122"/>
                <a:ea typeface="微软雅黑" panose="020B0503020204020204" pitchFamily="34" charset="-122"/>
              </a:rPr>
              <a:t>3</a:t>
            </a:r>
            <a:r>
              <a:rPr lang="en-US" altLang="zh-CN" sz="2000" dirty="0">
                <a:solidFill>
                  <a:prstClr val="white"/>
                </a:solidFill>
                <a:latin typeface="微软雅黑" panose="020B0503020204020204" pitchFamily="34" charset="-122"/>
                <a:ea typeface="微软雅黑" panose="020B0503020204020204" pitchFamily="34" charset="-122"/>
              </a:rPr>
              <a:t>. </a:t>
            </a:r>
            <a:r>
              <a:rPr lang="zh-CN" altLang="en-US" sz="2000" dirty="0">
                <a:solidFill>
                  <a:prstClr val="white"/>
                </a:solidFill>
                <a:latin typeface="微软雅黑" panose="020B0503020204020204" pitchFamily="34" charset="-122"/>
                <a:ea typeface="微软雅黑" panose="020B0503020204020204" pitchFamily="34" charset="-122"/>
              </a:rPr>
              <a:t>若访学高校成绩以</a:t>
            </a:r>
            <a:r>
              <a:rPr lang="en-US" altLang="zh-CN" sz="2000" dirty="0">
                <a:solidFill>
                  <a:prstClr val="white"/>
                </a:solidFill>
                <a:latin typeface="微软雅黑" panose="020B0503020204020204" pitchFamily="34" charset="-122"/>
                <a:ea typeface="微软雅黑" panose="020B0503020204020204" pitchFamily="34" charset="-122"/>
              </a:rPr>
              <a:t>A</a:t>
            </a:r>
            <a:r>
              <a:rPr lang="zh-CN" altLang="en-US" sz="2000" dirty="0">
                <a:solidFill>
                  <a:prstClr val="white"/>
                </a:solidFill>
                <a:latin typeface="微软雅黑" panose="020B0503020204020204" pitchFamily="34" charset="-122"/>
                <a:ea typeface="微软雅黑" panose="020B0503020204020204" pitchFamily="34" charset="-122"/>
              </a:rPr>
              <a:t>、</a:t>
            </a:r>
            <a:r>
              <a:rPr lang="en-US" altLang="zh-CN" sz="2000" dirty="0">
                <a:solidFill>
                  <a:prstClr val="white"/>
                </a:solidFill>
                <a:latin typeface="微软雅黑" panose="020B0503020204020204" pitchFamily="34" charset="-122"/>
                <a:ea typeface="微软雅黑" panose="020B0503020204020204" pitchFamily="34" charset="-122"/>
              </a:rPr>
              <a:t>B</a:t>
            </a:r>
            <a:r>
              <a:rPr lang="zh-CN" altLang="en-US" sz="2000" dirty="0">
                <a:solidFill>
                  <a:prstClr val="white"/>
                </a:solidFill>
                <a:latin typeface="微软雅黑" panose="020B0503020204020204" pitchFamily="34" charset="-122"/>
                <a:ea typeface="微软雅黑" panose="020B0503020204020204" pitchFamily="34" charset="-122"/>
              </a:rPr>
              <a:t>、</a:t>
            </a:r>
            <a:r>
              <a:rPr lang="en-US" altLang="zh-CN" sz="2000" dirty="0">
                <a:solidFill>
                  <a:prstClr val="white"/>
                </a:solidFill>
                <a:latin typeface="微软雅黑" panose="020B0503020204020204" pitchFamily="34" charset="-122"/>
                <a:ea typeface="微软雅黑" panose="020B0503020204020204" pitchFamily="34" charset="-122"/>
              </a:rPr>
              <a:t>C</a:t>
            </a:r>
            <a:r>
              <a:rPr lang="zh-CN" altLang="en-US" sz="2000" dirty="0">
                <a:solidFill>
                  <a:prstClr val="white"/>
                </a:solidFill>
                <a:latin typeface="微软雅黑" panose="020B0503020204020204" pitchFamily="34" charset="-122"/>
                <a:ea typeface="微软雅黑" panose="020B0503020204020204" pitchFamily="34" charset="-122"/>
              </a:rPr>
              <a:t>、</a:t>
            </a:r>
            <a:r>
              <a:rPr lang="en-US" altLang="zh-CN" sz="2000" dirty="0">
                <a:solidFill>
                  <a:prstClr val="white"/>
                </a:solidFill>
                <a:latin typeface="微软雅黑" panose="020B0503020204020204" pitchFamily="34" charset="-122"/>
                <a:ea typeface="微软雅黑" panose="020B0503020204020204" pitchFamily="34" charset="-122"/>
              </a:rPr>
              <a:t>D</a:t>
            </a:r>
            <a:r>
              <a:rPr lang="zh-CN" altLang="en-US" sz="2000" dirty="0">
                <a:solidFill>
                  <a:prstClr val="white"/>
                </a:solidFill>
                <a:latin typeface="微软雅黑" panose="020B0503020204020204" pitchFamily="34" charset="-122"/>
                <a:ea typeface="微软雅黑" panose="020B0503020204020204" pitchFamily="34" charset="-122"/>
              </a:rPr>
              <a:t>、</a:t>
            </a:r>
            <a:r>
              <a:rPr lang="en-US" altLang="zh-CN" sz="2000" dirty="0">
                <a:solidFill>
                  <a:prstClr val="white"/>
                </a:solidFill>
                <a:latin typeface="微软雅黑" panose="020B0503020204020204" pitchFamily="34" charset="-122"/>
                <a:ea typeface="微软雅黑" panose="020B0503020204020204" pitchFamily="34" charset="-122"/>
              </a:rPr>
              <a:t>E</a:t>
            </a:r>
            <a:r>
              <a:rPr lang="zh-CN" altLang="en-US" sz="2000" dirty="0">
                <a:solidFill>
                  <a:prstClr val="white"/>
                </a:solidFill>
                <a:latin typeface="微软雅黑" panose="020B0503020204020204" pitchFamily="34" charset="-122"/>
                <a:ea typeface="微软雅黑" panose="020B0503020204020204" pitchFamily="34" charset="-122"/>
              </a:rPr>
              <a:t>五等级的形式登记，则按照我校制定的标准转换后计入成绩系统。</a:t>
            </a:r>
            <a:br>
              <a:rPr lang="zh-CN" altLang="en-US" sz="2000" dirty="0">
                <a:solidFill>
                  <a:prstClr val="white"/>
                </a:solidFill>
                <a:latin typeface="微软雅黑" panose="020B0503020204020204" pitchFamily="34" charset="-122"/>
                <a:ea typeface="微软雅黑" panose="020B0503020204020204" pitchFamily="34" charset="-122"/>
              </a:rPr>
            </a:br>
            <a:r>
              <a:rPr lang="zh-CN" altLang="en-US" sz="2000" b="1" dirty="0">
                <a:solidFill>
                  <a:srgbClr val="FFC000"/>
                </a:solidFill>
                <a:latin typeface="微软雅黑" panose="020B0503020204020204" pitchFamily="34" charset="-122"/>
                <a:ea typeface="微软雅黑" panose="020B0503020204020204" pitchFamily="34" charset="-122"/>
              </a:rPr>
              <a:t>（六）学分认定和成绩转换的处理时间</a:t>
            </a:r>
            <a:r>
              <a:rPr lang="zh-CN" altLang="en-US" sz="2000" dirty="0">
                <a:solidFill>
                  <a:prstClr val="white"/>
                </a:solidFill>
                <a:latin typeface="微软雅黑" panose="020B0503020204020204" pitchFamily="34" charset="-122"/>
                <a:ea typeface="微软雅黑" panose="020B0503020204020204" pitchFamily="34" charset="-122"/>
              </a:rPr>
              <a:t/>
            </a:r>
            <a:br>
              <a:rPr lang="zh-CN" altLang="en-US" sz="2000" dirty="0">
                <a:solidFill>
                  <a:prstClr val="white"/>
                </a:solidFill>
                <a:latin typeface="微软雅黑" panose="020B0503020204020204" pitchFamily="34" charset="-122"/>
                <a:ea typeface="微软雅黑" panose="020B0503020204020204" pitchFamily="34" charset="-122"/>
              </a:rPr>
            </a:br>
            <a:r>
              <a:rPr lang="zh-CN" altLang="en-US" sz="2000" dirty="0" smtClean="0">
                <a:solidFill>
                  <a:prstClr val="white"/>
                </a:solidFill>
                <a:latin typeface="微软雅黑" panose="020B0503020204020204" pitchFamily="34" charset="-122"/>
                <a:ea typeface="微软雅黑" panose="020B0503020204020204" pitchFamily="34" charset="-122"/>
              </a:rPr>
              <a:t>教务处</a:t>
            </a:r>
            <a:r>
              <a:rPr lang="zh-CN" altLang="en-US" sz="2000" dirty="0">
                <a:solidFill>
                  <a:prstClr val="white"/>
                </a:solidFill>
                <a:latin typeface="微软雅黑" panose="020B0503020204020204" pitchFamily="34" charset="-122"/>
                <a:ea typeface="微软雅黑" panose="020B0503020204020204" pitchFamily="34" charset="-122"/>
              </a:rPr>
              <a:t>接受处理学生学分认定和成绩转换申请的时间为每学期的第</a:t>
            </a:r>
            <a:r>
              <a:rPr lang="en-US" altLang="zh-CN" sz="2000" dirty="0">
                <a:solidFill>
                  <a:prstClr val="white"/>
                </a:solidFill>
                <a:latin typeface="微软雅黑" panose="020B0503020204020204" pitchFamily="34" charset="-122"/>
                <a:ea typeface="微软雅黑" panose="020B0503020204020204" pitchFamily="34" charset="-122"/>
              </a:rPr>
              <a:t>2-4</a:t>
            </a:r>
            <a:r>
              <a:rPr lang="zh-CN" altLang="en-US" sz="2000" dirty="0">
                <a:solidFill>
                  <a:prstClr val="white"/>
                </a:solidFill>
                <a:latin typeface="微软雅黑" panose="020B0503020204020204" pitchFamily="34" charset="-122"/>
                <a:ea typeface="微软雅黑" panose="020B0503020204020204" pitchFamily="34" charset="-122"/>
              </a:rPr>
              <a:t>周，其他时间不予办理，学分认定和成绩转换需一次办理完成。</a:t>
            </a:r>
            <a:br>
              <a:rPr lang="zh-CN" altLang="en-US" sz="2000" dirty="0">
                <a:solidFill>
                  <a:prstClr val="white"/>
                </a:solidFill>
                <a:latin typeface="微软雅黑" panose="020B0503020204020204" pitchFamily="34" charset="-122"/>
                <a:ea typeface="微软雅黑" panose="020B0503020204020204" pitchFamily="34" charset="-122"/>
              </a:rPr>
            </a:br>
            <a:r>
              <a:rPr lang="zh-CN" altLang="en-US" sz="2000" b="1" dirty="0" smtClean="0">
                <a:solidFill>
                  <a:srgbClr val="FFC000"/>
                </a:solidFill>
                <a:latin typeface="微软雅黑" panose="020B0503020204020204" pitchFamily="34" charset="-122"/>
                <a:ea typeface="微软雅黑" panose="020B0503020204020204" pitchFamily="34" charset="-122"/>
              </a:rPr>
              <a:t>（</a:t>
            </a:r>
            <a:r>
              <a:rPr lang="zh-CN" altLang="en-US" sz="2000" b="1" dirty="0">
                <a:solidFill>
                  <a:srgbClr val="FFC000"/>
                </a:solidFill>
                <a:latin typeface="微软雅黑" panose="020B0503020204020204" pitchFamily="34" charset="-122"/>
                <a:ea typeface="微软雅黑" panose="020B0503020204020204" pitchFamily="34" charset="-122"/>
              </a:rPr>
              <a:t>七）其他</a:t>
            </a:r>
            <a:r>
              <a:rPr lang="zh-CN" altLang="en-US" sz="2000" dirty="0">
                <a:solidFill>
                  <a:prstClr val="white"/>
                </a:solidFill>
                <a:latin typeface="微软雅黑" panose="020B0503020204020204" pitchFamily="34" charset="-122"/>
                <a:ea typeface="微软雅黑" panose="020B0503020204020204" pitchFamily="34" charset="-122"/>
              </a:rPr>
              <a:t/>
            </a:r>
            <a:br>
              <a:rPr lang="zh-CN" altLang="en-US" sz="2000" dirty="0">
                <a:solidFill>
                  <a:prstClr val="white"/>
                </a:solidFill>
                <a:latin typeface="微软雅黑" panose="020B0503020204020204" pitchFamily="34" charset="-122"/>
                <a:ea typeface="微软雅黑" panose="020B0503020204020204" pitchFamily="34" charset="-122"/>
              </a:rPr>
            </a:br>
            <a:r>
              <a:rPr lang="zh-CN" altLang="en-US" sz="2000" dirty="0" smtClean="0">
                <a:solidFill>
                  <a:prstClr val="white"/>
                </a:solidFill>
                <a:latin typeface="微软雅黑" panose="020B0503020204020204" pitchFamily="34" charset="-122"/>
                <a:ea typeface="微软雅黑" panose="020B0503020204020204" pitchFamily="34" charset="-122"/>
              </a:rPr>
              <a:t>学生</a:t>
            </a:r>
            <a:r>
              <a:rPr lang="zh-CN" altLang="en-US" sz="2000" dirty="0">
                <a:solidFill>
                  <a:prstClr val="white"/>
                </a:solidFill>
                <a:latin typeface="微软雅黑" panose="020B0503020204020204" pitchFamily="34" charset="-122"/>
                <a:ea typeface="微软雅黑" panose="020B0503020204020204" pitchFamily="34" charset="-122"/>
              </a:rPr>
              <a:t>访学结束回校后，凡学分认定和成绩转换的课程在学籍审核以及评优、推荐免试研究生、评奖学金等涉及学生成绩排名时，智育成绩均以转换后的课程学分及成绩为原始数据核算。</a:t>
            </a:r>
            <a:br>
              <a:rPr lang="zh-CN" altLang="en-US" sz="2000" dirty="0">
                <a:solidFill>
                  <a:prstClr val="white"/>
                </a:solidFill>
                <a:latin typeface="微软雅黑" panose="020B0503020204020204" pitchFamily="34" charset="-122"/>
                <a:ea typeface="微软雅黑" panose="020B0503020204020204" pitchFamily="34" charset="-122"/>
              </a:rPr>
            </a:br>
            <a:endParaRPr lang="zh-CN" altLang="en-US" sz="2000" dirty="0" smtClean="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188546049"/>
      </p:ext>
    </p:extLst>
  </p:cSld>
  <p:clrMapOvr>
    <a:masterClrMapping/>
  </p:clrMapOvr>
  <p:transition spd="med">
    <p:pull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811" y="375344"/>
            <a:ext cx="3647152" cy="553998"/>
          </a:xfrm>
          <a:prstGeom prst="rect">
            <a:avLst/>
          </a:prstGeom>
        </p:spPr>
        <p:txBody>
          <a:bodyPr wrap="none">
            <a:spAutoFit/>
          </a:bodyPr>
          <a:lstStyle/>
          <a:p>
            <a:r>
              <a:rPr lang="zh-CN" altLang="en-US" sz="3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国内外访学交流管理</a:t>
            </a:r>
          </a:p>
        </p:txBody>
      </p:sp>
      <p:sp>
        <p:nvSpPr>
          <p:cNvPr id="7" name="矩形 6"/>
          <p:cNvSpPr/>
          <p:nvPr/>
        </p:nvSpPr>
        <p:spPr>
          <a:xfrm>
            <a:off x="21" y="283494"/>
            <a:ext cx="1119887"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5248656" y="283494"/>
            <a:ext cx="6943344"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9" name="MH_Number_3">
            <a:hlinkClick r:id="rId3" action="ppaction://hlinksldjump"/>
          </p:cNvPr>
          <p:cNvSpPr/>
          <p:nvPr>
            <p:custDataLst>
              <p:tags r:id="rId1"/>
            </p:custDataLst>
          </p:nvPr>
        </p:nvSpPr>
        <p:spPr>
          <a:xfrm>
            <a:off x="846288" y="347722"/>
            <a:ext cx="547197" cy="547197"/>
          </a:xfrm>
          <a:prstGeom prst="ellipse">
            <a:avLst/>
          </a:prstGeom>
          <a:solidFill>
            <a:srgbClr val="00B0F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b="1" dirty="0" smtClean="0">
                <a:solidFill>
                  <a:srgbClr val="FFFFFF"/>
                </a:solidFill>
                <a:latin typeface="Times New Roman" panose="02020603050405020304" pitchFamily="18" charset="0"/>
                <a:cs typeface="Times New Roman" panose="02020603050405020304" pitchFamily="18" charset="0"/>
              </a:rPr>
              <a:t>03</a:t>
            </a:r>
            <a:endParaRPr lang="zh-CN" altLang="en-US" sz="2400" b="1" dirty="0">
              <a:solidFill>
                <a:srgbClr val="FFFFFF"/>
              </a:solidFill>
              <a:latin typeface="Times New Roman" panose="02020603050405020304" pitchFamily="18" charset="0"/>
              <a:cs typeface="Times New Roman" panose="02020603050405020304" pitchFamily="18" charset="0"/>
            </a:endParaRPr>
          </a:p>
        </p:txBody>
      </p:sp>
      <p:sp>
        <p:nvSpPr>
          <p:cNvPr id="2" name="矩形 1"/>
          <p:cNvSpPr/>
          <p:nvPr/>
        </p:nvSpPr>
        <p:spPr>
          <a:xfrm>
            <a:off x="990272" y="1083316"/>
            <a:ext cx="2339102" cy="523220"/>
          </a:xfrm>
          <a:prstGeom prst="rect">
            <a:avLst/>
          </a:prstGeom>
        </p:spPr>
        <p:txBody>
          <a:bodyPr wrap="none">
            <a:spAutoFit/>
          </a:bodyPr>
          <a:lstStyle/>
          <a:p>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国内访学交流</a:t>
            </a:r>
          </a:p>
        </p:txBody>
      </p:sp>
      <p:sp>
        <p:nvSpPr>
          <p:cNvPr id="3" name="矩形 2"/>
          <p:cNvSpPr/>
          <p:nvPr/>
        </p:nvSpPr>
        <p:spPr>
          <a:xfrm>
            <a:off x="990291" y="1682098"/>
            <a:ext cx="10241799" cy="4662815"/>
          </a:xfrm>
          <a:prstGeom prst="rect">
            <a:avLst/>
          </a:prstGeom>
        </p:spPr>
        <p:txBody>
          <a:bodyPr wrap="square">
            <a:spAutoFit/>
          </a:bodyPr>
          <a:lstStyle/>
          <a:p>
            <a:pPr>
              <a:spcBef>
                <a:spcPts val="600"/>
              </a:spcBef>
            </a:pPr>
            <a:r>
              <a:rPr lang="en-US" altLang="zh-CN" dirty="0">
                <a:solidFill>
                  <a:prstClr val="white"/>
                </a:solidFill>
                <a:latin typeface="微软雅黑" panose="020B0503020204020204" pitchFamily="34" charset="-122"/>
                <a:ea typeface="微软雅黑" panose="020B0503020204020204" pitchFamily="34" charset="-122"/>
              </a:rPr>
              <a:t>1</a:t>
            </a:r>
            <a:r>
              <a:rPr lang="en-US" altLang="zh-CN" dirty="0" smtClean="0">
                <a:solidFill>
                  <a:prstClr val="white"/>
                </a:solidFill>
                <a:latin typeface="微软雅黑" panose="020B0503020204020204" pitchFamily="34" charset="-122"/>
                <a:ea typeface="微软雅黑" panose="020B0503020204020204" pitchFamily="34" charset="-122"/>
              </a:rPr>
              <a:t>. 《</a:t>
            </a:r>
            <a:r>
              <a:rPr lang="zh-CN" altLang="en-US" dirty="0" smtClean="0">
                <a:solidFill>
                  <a:prstClr val="white"/>
                </a:solidFill>
                <a:latin typeface="微软雅黑" panose="020B0503020204020204" pitchFamily="34" charset="-122"/>
                <a:ea typeface="微软雅黑" panose="020B0503020204020204" pitchFamily="34" charset="-122"/>
              </a:rPr>
              <a:t>上海市教育委员会、江苏省教育厅、浙江省教育厅关于开展长三角地区高校交换生试点工作的通知</a:t>
            </a:r>
            <a:r>
              <a:rPr lang="en-US" altLang="zh-CN" dirty="0" smtClean="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（沪教委高</a:t>
            </a:r>
            <a:r>
              <a:rPr lang="en-US" altLang="zh-CN" dirty="0">
                <a:solidFill>
                  <a:prstClr val="white"/>
                </a:solidFill>
                <a:latin typeface="微软雅黑" panose="020B0503020204020204" pitchFamily="34" charset="-122"/>
                <a:ea typeface="微软雅黑" panose="020B0503020204020204" pitchFamily="34" charset="-122"/>
              </a:rPr>
              <a:t>〔2012〕34</a:t>
            </a:r>
            <a:r>
              <a:rPr lang="zh-CN" altLang="en-US" dirty="0">
                <a:solidFill>
                  <a:prstClr val="white"/>
                </a:solidFill>
                <a:latin typeface="微软雅黑" panose="020B0503020204020204" pitchFamily="34" charset="-122"/>
                <a:ea typeface="微软雅黑" panose="020B0503020204020204" pitchFamily="34" charset="-122"/>
              </a:rPr>
              <a:t>号</a:t>
            </a:r>
            <a:r>
              <a:rPr lang="zh-CN" altLang="en-US" dirty="0" smtClean="0">
                <a:solidFill>
                  <a:prstClr val="white"/>
                </a:solidFill>
                <a:latin typeface="微软雅黑" panose="020B0503020204020204" pitchFamily="34" charset="-122"/>
                <a:ea typeface="微软雅黑" panose="020B0503020204020204" pitchFamily="34" charset="-122"/>
              </a:rPr>
              <a:t>）</a:t>
            </a:r>
            <a:endParaRPr lang="en-US" altLang="zh-CN" dirty="0">
              <a:solidFill>
                <a:prstClr val="white"/>
              </a:solidFill>
              <a:latin typeface="微软雅黑" panose="020B0503020204020204" pitchFamily="34" charset="-122"/>
              <a:ea typeface="微软雅黑" panose="020B0503020204020204" pitchFamily="34" charset="-122"/>
            </a:endParaRPr>
          </a:p>
          <a:p>
            <a:pPr>
              <a:lnSpc>
                <a:spcPct val="120000"/>
              </a:lnSpc>
              <a:spcBef>
                <a:spcPts val="600"/>
              </a:spcBef>
            </a:pPr>
            <a:r>
              <a:rPr lang="en-US" altLang="zh-CN" b="1" dirty="0">
                <a:solidFill>
                  <a:srgbClr val="FF9400"/>
                </a:solidFill>
                <a:latin typeface="微软雅黑" panose="020B0503020204020204" pitchFamily="34" charset="-122"/>
                <a:ea typeface="微软雅黑" panose="020B0503020204020204" pitchFamily="34" charset="-122"/>
              </a:rPr>
              <a:t>2</a:t>
            </a:r>
            <a:r>
              <a:rPr lang="en-US" altLang="zh-CN" b="1" dirty="0" smtClean="0">
                <a:solidFill>
                  <a:srgbClr val="FF9400"/>
                </a:solidFill>
                <a:latin typeface="微软雅黑" panose="020B0503020204020204" pitchFamily="34" charset="-122"/>
                <a:ea typeface="微软雅黑" panose="020B0503020204020204" pitchFamily="34" charset="-122"/>
              </a:rPr>
              <a:t>. </a:t>
            </a:r>
            <a:r>
              <a:rPr lang="zh-CN" altLang="en-US" b="1" dirty="0" smtClean="0">
                <a:solidFill>
                  <a:srgbClr val="FF9400"/>
                </a:solidFill>
                <a:latin typeface="微软雅黑" panose="020B0503020204020204" pitchFamily="34" charset="-122"/>
                <a:ea typeface="微软雅黑" panose="020B0503020204020204" pitchFamily="34" charset="-122"/>
              </a:rPr>
              <a:t>上海松江大学</a:t>
            </a:r>
            <a:r>
              <a:rPr lang="zh-CN" altLang="en-US" b="1" dirty="0">
                <a:solidFill>
                  <a:srgbClr val="FF9400"/>
                </a:solidFill>
                <a:latin typeface="微软雅黑" panose="020B0503020204020204" pitchFamily="34" charset="-122"/>
                <a:ea typeface="微软雅黑" panose="020B0503020204020204" pitchFamily="34" charset="-122"/>
              </a:rPr>
              <a:t>园区：</a:t>
            </a:r>
            <a:r>
              <a:rPr lang="zh-CN" altLang="en-US" dirty="0">
                <a:solidFill>
                  <a:prstClr val="white"/>
                </a:solidFill>
                <a:latin typeface="微软雅黑" panose="020B0503020204020204" pitchFamily="34" charset="-122"/>
                <a:ea typeface="微软雅黑" panose="020B0503020204020204" pitchFamily="34" charset="-122"/>
              </a:rPr>
              <a:t>上海对外经贸大学、东华大学、华东政法大学、上海外国语大学、上海立信会计学院、上海工程技术大学</a:t>
            </a:r>
            <a:endParaRPr lang="en-US" altLang="zh-CN" dirty="0">
              <a:solidFill>
                <a:prstClr val="white"/>
              </a:solidFill>
              <a:latin typeface="微软雅黑" panose="020B0503020204020204" pitchFamily="34" charset="-122"/>
              <a:ea typeface="微软雅黑" panose="020B0503020204020204" pitchFamily="34" charset="-122"/>
            </a:endParaRPr>
          </a:p>
          <a:p>
            <a:pPr>
              <a:lnSpc>
                <a:spcPct val="120000"/>
              </a:lnSpc>
              <a:spcBef>
                <a:spcPts val="600"/>
              </a:spcBef>
            </a:pPr>
            <a:r>
              <a:rPr lang="zh-CN" altLang="en-US" b="1" dirty="0" smtClean="0">
                <a:solidFill>
                  <a:srgbClr val="FF9400"/>
                </a:solidFill>
                <a:latin typeface="微软雅黑" panose="020B0503020204020204" pitchFamily="34" charset="-122"/>
                <a:ea typeface="微软雅黑" panose="020B0503020204020204" pitchFamily="34" charset="-122"/>
              </a:rPr>
              <a:t>仙</a:t>
            </a:r>
            <a:r>
              <a:rPr lang="zh-CN" altLang="en-US" b="1" dirty="0">
                <a:solidFill>
                  <a:srgbClr val="FF9400"/>
                </a:solidFill>
                <a:latin typeface="微软雅黑" panose="020B0503020204020204" pitchFamily="34" charset="-122"/>
                <a:ea typeface="微软雅黑" panose="020B0503020204020204" pitchFamily="34" charset="-122"/>
              </a:rPr>
              <a:t>林大学城：</a:t>
            </a:r>
            <a:r>
              <a:rPr lang="zh-CN" altLang="en-US" dirty="0">
                <a:solidFill>
                  <a:prstClr val="white"/>
                </a:solidFill>
                <a:latin typeface="微软雅黑" panose="020B0503020204020204" pitchFamily="34" charset="-122"/>
                <a:ea typeface="微软雅黑" panose="020B0503020204020204" pitchFamily="34" charset="-122"/>
              </a:rPr>
              <a:t>南京大学、南京师范大学、南京财经大学、南京邮电大学</a:t>
            </a:r>
            <a:endParaRPr lang="en-US" altLang="zh-CN" dirty="0">
              <a:solidFill>
                <a:prstClr val="white"/>
              </a:solidFill>
              <a:latin typeface="微软雅黑" panose="020B0503020204020204" pitchFamily="34" charset="-122"/>
              <a:ea typeface="微软雅黑" panose="020B0503020204020204" pitchFamily="34" charset="-122"/>
            </a:endParaRPr>
          </a:p>
          <a:p>
            <a:pPr>
              <a:lnSpc>
                <a:spcPct val="120000"/>
              </a:lnSpc>
              <a:spcBef>
                <a:spcPts val="600"/>
              </a:spcBef>
            </a:pPr>
            <a:r>
              <a:rPr lang="zh-CN" altLang="en-US" b="1" dirty="0" smtClean="0">
                <a:solidFill>
                  <a:srgbClr val="FF9400"/>
                </a:solidFill>
                <a:latin typeface="微软雅黑" panose="020B0503020204020204" pitchFamily="34" charset="-122"/>
                <a:ea typeface="微软雅黑" panose="020B0503020204020204" pitchFamily="34" charset="-122"/>
              </a:rPr>
              <a:t>浙江省</a:t>
            </a:r>
            <a:r>
              <a:rPr lang="zh-CN" altLang="en-US" b="1" dirty="0">
                <a:solidFill>
                  <a:srgbClr val="FF9400"/>
                </a:solidFill>
                <a:latin typeface="微软雅黑" panose="020B0503020204020204" pitchFamily="34" charset="-122"/>
                <a:ea typeface="微软雅黑" panose="020B0503020204020204" pitchFamily="34" charset="-122"/>
              </a:rPr>
              <a:t>：</a:t>
            </a:r>
            <a:r>
              <a:rPr lang="zh-CN" altLang="en-US" dirty="0" smtClean="0">
                <a:solidFill>
                  <a:prstClr val="white"/>
                </a:solidFill>
                <a:latin typeface="微软雅黑" panose="020B0503020204020204" pitchFamily="34" charset="-122"/>
                <a:ea typeface="微软雅黑" panose="020B0503020204020204" pitchFamily="34" charset="-122"/>
              </a:rPr>
              <a:t>浙江大学</a:t>
            </a:r>
            <a:endParaRPr lang="en-US" altLang="zh-CN" dirty="0">
              <a:solidFill>
                <a:prstClr val="white"/>
              </a:solidFill>
              <a:latin typeface="微软雅黑" panose="020B0503020204020204" pitchFamily="34" charset="-122"/>
              <a:ea typeface="微软雅黑" panose="020B0503020204020204" pitchFamily="34" charset="-122"/>
            </a:endParaRPr>
          </a:p>
          <a:p>
            <a:pPr>
              <a:lnSpc>
                <a:spcPct val="120000"/>
              </a:lnSpc>
              <a:spcBef>
                <a:spcPts val="600"/>
              </a:spcBef>
            </a:pPr>
            <a:r>
              <a:rPr lang="en-US" altLang="zh-CN" b="1" dirty="0">
                <a:solidFill>
                  <a:srgbClr val="FF9400"/>
                </a:solidFill>
                <a:latin typeface="微软雅黑" panose="020B0503020204020204" pitchFamily="34" charset="-122"/>
                <a:ea typeface="微软雅黑" panose="020B0503020204020204" pitchFamily="34" charset="-122"/>
              </a:rPr>
              <a:t>3. </a:t>
            </a:r>
            <a:r>
              <a:rPr lang="zh-CN" altLang="en-US" b="1" dirty="0">
                <a:solidFill>
                  <a:srgbClr val="FF9400"/>
                </a:solidFill>
                <a:latin typeface="微软雅黑" panose="020B0503020204020204" pitchFamily="34" charset="-122"/>
                <a:ea typeface="微软雅黑" panose="020B0503020204020204" pitchFamily="34" charset="-122"/>
              </a:rPr>
              <a:t>交流期限</a:t>
            </a:r>
            <a:endParaRPr lang="en-US" altLang="zh-CN" b="1" dirty="0">
              <a:solidFill>
                <a:srgbClr val="FF9400"/>
              </a:solidFill>
              <a:latin typeface="微软雅黑" panose="020B0503020204020204" pitchFamily="34" charset="-122"/>
              <a:ea typeface="微软雅黑" panose="020B0503020204020204" pitchFamily="34" charset="-122"/>
            </a:endParaRPr>
          </a:p>
          <a:p>
            <a:pPr>
              <a:lnSpc>
                <a:spcPct val="120000"/>
              </a:lnSpc>
              <a:spcBef>
                <a:spcPts val="600"/>
              </a:spcBef>
            </a:pPr>
            <a:r>
              <a:rPr lang="zh-CN" altLang="en-US" dirty="0">
                <a:solidFill>
                  <a:prstClr val="white"/>
                </a:solidFill>
                <a:latin typeface="微软雅黑" panose="020B0503020204020204" pitchFamily="34" charset="-122"/>
                <a:ea typeface="微软雅黑" panose="020B0503020204020204" pitchFamily="34" charset="-122"/>
              </a:rPr>
              <a:t>南京大学：一</a:t>
            </a:r>
            <a:r>
              <a:rPr lang="zh-CN" altLang="en-US" dirty="0" smtClean="0">
                <a:solidFill>
                  <a:prstClr val="white"/>
                </a:solidFill>
                <a:latin typeface="微软雅黑" panose="020B0503020204020204" pitchFamily="34" charset="-122"/>
                <a:ea typeface="微软雅黑" panose="020B0503020204020204" pitchFamily="34" charset="-122"/>
              </a:rPr>
              <a:t>学期</a:t>
            </a:r>
            <a:r>
              <a:rPr lang="en-US" altLang="zh-CN" dirty="0" smtClean="0">
                <a:solidFill>
                  <a:prstClr val="white"/>
                </a:solidFill>
                <a:latin typeface="微软雅黑" panose="020B0503020204020204" pitchFamily="34" charset="-122"/>
                <a:ea typeface="微软雅黑" panose="020B0503020204020204" pitchFamily="34" charset="-122"/>
              </a:rPr>
              <a:t>;    </a:t>
            </a:r>
            <a:r>
              <a:rPr lang="zh-CN" altLang="en-US" dirty="0" smtClean="0">
                <a:solidFill>
                  <a:prstClr val="white"/>
                </a:solidFill>
                <a:latin typeface="微软雅黑" panose="020B0503020204020204" pitchFamily="34" charset="-122"/>
                <a:ea typeface="微软雅黑" panose="020B0503020204020204" pitchFamily="34" charset="-122"/>
              </a:rPr>
              <a:t>上海</a:t>
            </a:r>
            <a:r>
              <a:rPr lang="zh-CN" altLang="en-US" dirty="0">
                <a:solidFill>
                  <a:prstClr val="white"/>
                </a:solidFill>
                <a:latin typeface="微软雅黑" panose="020B0503020204020204" pitchFamily="34" charset="-122"/>
                <a:ea typeface="微软雅黑" panose="020B0503020204020204" pitchFamily="34" charset="-122"/>
              </a:rPr>
              <a:t>对外经贸大学、东华大学、南京师范大学等：一</a:t>
            </a:r>
            <a:r>
              <a:rPr lang="zh-CN" altLang="en-US" dirty="0" smtClean="0">
                <a:solidFill>
                  <a:prstClr val="white"/>
                </a:solidFill>
                <a:latin typeface="微软雅黑" panose="020B0503020204020204" pitchFamily="34" charset="-122"/>
                <a:ea typeface="微软雅黑" panose="020B0503020204020204" pitchFamily="34" charset="-122"/>
              </a:rPr>
              <a:t>学年</a:t>
            </a:r>
            <a:endParaRPr lang="en-US" altLang="zh-CN" dirty="0">
              <a:solidFill>
                <a:prstClr val="white"/>
              </a:solidFill>
              <a:latin typeface="微软雅黑" panose="020B0503020204020204" pitchFamily="34" charset="-122"/>
              <a:ea typeface="微软雅黑" panose="020B0503020204020204" pitchFamily="34" charset="-122"/>
            </a:endParaRPr>
          </a:p>
          <a:p>
            <a:pPr>
              <a:lnSpc>
                <a:spcPct val="120000"/>
              </a:lnSpc>
              <a:spcBef>
                <a:spcPts val="600"/>
              </a:spcBef>
            </a:pPr>
            <a:r>
              <a:rPr lang="en-US" altLang="zh-CN" b="1" dirty="0">
                <a:solidFill>
                  <a:srgbClr val="FF9400"/>
                </a:solidFill>
                <a:latin typeface="微软雅黑" panose="020B0503020204020204" pitchFamily="34" charset="-122"/>
                <a:ea typeface="微软雅黑" panose="020B0503020204020204" pitchFamily="34" charset="-122"/>
              </a:rPr>
              <a:t>4.</a:t>
            </a:r>
            <a:r>
              <a:rPr lang="zh-CN" altLang="en-US" b="1" dirty="0">
                <a:solidFill>
                  <a:srgbClr val="FF9400"/>
                </a:solidFill>
                <a:latin typeface="微软雅黑" panose="020B0503020204020204" pitchFamily="34" charset="-122"/>
                <a:ea typeface="微软雅黑" panose="020B0503020204020204" pitchFamily="34" charset="-122"/>
              </a:rPr>
              <a:t>申请时间</a:t>
            </a:r>
            <a:endParaRPr lang="en-US" altLang="zh-CN" b="1" dirty="0">
              <a:solidFill>
                <a:srgbClr val="FF9400"/>
              </a:solidFill>
              <a:latin typeface="微软雅黑" panose="020B0503020204020204" pitchFamily="34" charset="-122"/>
              <a:ea typeface="微软雅黑" panose="020B0503020204020204" pitchFamily="34" charset="-122"/>
            </a:endParaRPr>
          </a:p>
          <a:p>
            <a:pPr>
              <a:lnSpc>
                <a:spcPct val="120000"/>
              </a:lnSpc>
              <a:spcBef>
                <a:spcPts val="600"/>
              </a:spcBef>
            </a:pPr>
            <a:r>
              <a:rPr lang="en-US" altLang="zh-CN" dirty="0">
                <a:solidFill>
                  <a:prstClr val="white"/>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春季学期，每年</a:t>
            </a:r>
            <a:r>
              <a:rPr lang="en-US" altLang="zh-CN" dirty="0">
                <a:solidFill>
                  <a:prstClr val="white"/>
                </a:solidFill>
                <a:latin typeface="微软雅黑" panose="020B0503020204020204" pitchFamily="34" charset="-122"/>
                <a:ea typeface="微软雅黑" panose="020B0503020204020204" pitchFamily="34" charset="-122"/>
              </a:rPr>
              <a:t>5</a:t>
            </a:r>
            <a:r>
              <a:rPr lang="zh-CN" altLang="en-US" dirty="0">
                <a:solidFill>
                  <a:prstClr val="white"/>
                </a:solidFill>
                <a:latin typeface="微软雅黑" panose="020B0503020204020204" pitchFamily="34" charset="-122"/>
                <a:ea typeface="微软雅黑" panose="020B0503020204020204" pitchFamily="34" charset="-122"/>
              </a:rPr>
              <a:t>月份</a:t>
            </a:r>
            <a:r>
              <a:rPr lang="zh-CN" altLang="en-US" dirty="0" smtClean="0">
                <a:solidFill>
                  <a:prstClr val="white"/>
                </a:solidFill>
                <a:latin typeface="微软雅黑" panose="020B0503020204020204" pitchFamily="34" charset="-122"/>
                <a:ea typeface="微软雅黑" panose="020B0503020204020204" pitchFamily="34" charset="-122"/>
              </a:rPr>
              <a:t>左右</a:t>
            </a:r>
            <a:endParaRPr lang="en-US" altLang="zh-CN" dirty="0">
              <a:solidFill>
                <a:prstClr val="white"/>
              </a:solidFill>
              <a:latin typeface="微软雅黑" panose="020B0503020204020204" pitchFamily="34" charset="-122"/>
              <a:ea typeface="微软雅黑" panose="020B0503020204020204" pitchFamily="34" charset="-122"/>
            </a:endParaRPr>
          </a:p>
          <a:p>
            <a:pPr>
              <a:lnSpc>
                <a:spcPct val="120000"/>
              </a:lnSpc>
              <a:spcBef>
                <a:spcPts val="600"/>
              </a:spcBef>
            </a:pPr>
            <a:r>
              <a:rPr lang="en-US" altLang="zh-CN" b="1" dirty="0">
                <a:solidFill>
                  <a:srgbClr val="FF9400"/>
                </a:solidFill>
                <a:latin typeface="微软雅黑" panose="020B0503020204020204" pitchFamily="34" charset="-122"/>
                <a:ea typeface="微软雅黑" panose="020B0503020204020204" pitchFamily="34" charset="-122"/>
              </a:rPr>
              <a:t>5.</a:t>
            </a:r>
            <a:r>
              <a:rPr lang="zh-CN" altLang="en-US" b="1" dirty="0">
                <a:solidFill>
                  <a:srgbClr val="FF9400"/>
                </a:solidFill>
                <a:latin typeface="微软雅黑" panose="020B0503020204020204" pitchFamily="34" charset="-122"/>
                <a:ea typeface="微软雅黑" panose="020B0503020204020204" pitchFamily="34" charset="-122"/>
              </a:rPr>
              <a:t>报名条件</a:t>
            </a:r>
            <a:endParaRPr lang="en-US" altLang="zh-CN" b="1" dirty="0">
              <a:solidFill>
                <a:srgbClr val="FF9400"/>
              </a:solidFill>
              <a:latin typeface="微软雅黑" panose="020B0503020204020204" pitchFamily="34" charset="-122"/>
              <a:ea typeface="微软雅黑" panose="020B0503020204020204" pitchFamily="34" charset="-122"/>
            </a:endParaRPr>
          </a:p>
          <a:p>
            <a:pPr>
              <a:lnSpc>
                <a:spcPct val="120000"/>
              </a:lnSpc>
              <a:spcBef>
                <a:spcPts val="600"/>
              </a:spcBef>
            </a:pPr>
            <a:r>
              <a:rPr lang="en-US" altLang="zh-CN" dirty="0">
                <a:solidFill>
                  <a:prstClr val="white"/>
                </a:solidFill>
                <a:latin typeface="微软雅黑" panose="020B0503020204020204" pitchFamily="34" charset="-122"/>
                <a:ea typeface="微软雅黑" panose="020B0503020204020204" pitchFamily="34" charset="-122"/>
              </a:rPr>
              <a:t>   </a:t>
            </a:r>
            <a:r>
              <a:rPr lang="zh-CN" altLang="en-US" dirty="0">
                <a:solidFill>
                  <a:prstClr val="white"/>
                </a:solidFill>
                <a:latin typeface="微软雅黑" panose="020B0503020204020204" pitchFamily="34" charset="-122"/>
                <a:ea typeface="微软雅黑" panose="020B0503020204020204" pitchFamily="34" charset="-122"/>
              </a:rPr>
              <a:t>大二、大三学生；平均学分绩点在</a:t>
            </a:r>
            <a:r>
              <a:rPr lang="en-US" altLang="zh-CN" dirty="0">
                <a:solidFill>
                  <a:prstClr val="white"/>
                </a:solidFill>
                <a:latin typeface="微软雅黑" panose="020B0503020204020204" pitchFamily="34" charset="-122"/>
                <a:ea typeface="微软雅黑" panose="020B0503020204020204" pitchFamily="34" charset="-122"/>
              </a:rPr>
              <a:t>3.0</a:t>
            </a:r>
            <a:r>
              <a:rPr lang="zh-CN" altLang="en-US" dirty="0">
                <a:solidFill>
                  <a:prstClr val="white"/>
                </a:solidFill>
                <a:latin typeface="微软雅黑" panose="020B0503020204020204" pitchFamily="34" charset="-122"/>
                <a:ea typeface="微软雅黑" panose="020B0503020204020204" pitchFamily="34" charset="-122"/>
              </a:rPr>
              <a:t>以上，无不及格课程</a:t>
            </a:r>
            <a:endParaRPr lang="en-US" altLang="zh-CN"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27467874"/>
      </p:ext>
    </p:extLst>
  </p:cSld>
  <p:clrMapOvr>
    <a:masterClrMapping/>
  </p:clrMapOvr>
  <p:transition spd="med">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bwMode="auto">
          <a:xfrm>
            <a:off x="2046903" y="339837"/>
            <a:ext cx="8121228" cy="642938"/>
          </a:xfrm>
          <a:ln>
            <a:miter lim="800000"/>
            <a:headEnd/>
            <a:tailEnd/>
          </a:ln>
        </p:spPr>
        <p:txBody>
          <a:bodyPr vert="horz" wrap="square" lIns="91440" tIns="45720" rIns="91440" bIns="45720" numCol="1" anchor="t" anchorCtr="0" compatLnSpc="1">
            <a:prstTxWarp prst="textNoShape">
              <a:avLst/>
            </a:prstTxWarp>
            <a:noAutofit/>
          </a:bodyPr>
          <a:lstStyle/>
          <a:p>
            <a:pPr>
              <a:lnSpc>
                <a:spcPct val="130000"/>
              </a:lnSpc>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选读</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课程</a:t>
            </a:r>
            <a:endParaRPr lang="zh-CN" altLang="en-US"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0" y="982779"/>
            <a:ext cx="12192000" cy="6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rot="18835958">
            <a:off x="1121040" y="795443"/>
            <a:ext cx="443249" cy="443249"/>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rot="19278167">
            <a:off x="1488628" y="836762"/>
            <a:ext cx="337557" cy="337557"/>
          </a:xfrm>
          <a:prstGeom prst="roundRect">
            <a:avLst>
              <a:gd name="adj" fmla="val 13606"/>
            </a:avLst>
          </a:prstGeom>
          <a:solidFill>
            <a:srgbClr val="FF93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圆角矩形 8"/>
          <p:cNvSpPr/>
          <p:nvPr/>
        </p:nvSpPr>
        <p:spPr>
          <a:xfrm rot="18087302">
            <a:off x="1805839" y="917557"/>
            <a:ext cx="153458" cy="153459"/>
          </a:xfrm>
          <a:prstGeom prst="roundRect">
            <a:avLst>
              <a:gd name="adj" fmla="val 13606"/>
            </a:avLst>
          </a:prstGeom>
          <a:solidFill>
            <a:srgbClr val="2E75B6"/>
          </a:solidFill>
          <a:ln w="28575">
            <a:solidFill>
              <a:schemeClr val="bg1"/>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Rectangle 3"/>
          <p:cNvSpPr txBox="1">
            <a:spLocks noChangeArrowheads="1"/>
          </p:cNvSpPr>
          <p:nvPr/>
        </p:nvSpPr>
        <p:spPr bwMode="auto">
          <a:xfrm>
            <a:off x="1657424" y="1885726"/>
            <a:ext cx="8228209" cy="387160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zh-CN" altLang="en-US" sz="2400" b="1" dirty="0">
                <a:solidFill>
                  <a:srgbClr val="FFFF00"/>
                </a:solidFill>
                <a:latin typeface="微软雅黑" panose="020B0503020204020204" pitchFamily="34" charset="-122"/>
                <a:ea typeface="微软雅黑" panose="020B0503020204020204" pitchFamily="34" charset="-122"/>
              </a:rPr>
              <a:t>学生网上</a:t>
            </a:r>
            <a:r>
              <a:rPr lang="zh-CN" altLang="en-US" sz="2400" b="1" dirty="0" smtClean="0">
                <a:solidFill>
                  <a:srgbClr val="FFFF00"/>
                </a:solidFill>
                <a:latin typeface="微软雅黑" panose="020B0503020204020204" pitchFamily="34" charset="-122"/>
                <a:ea typeface="微软雅黑" panose="020B0503020204020204" pitchFamily="34" charset="-122"/>
              </a:rPr>
              <a:t>选课类型：</a:t>
            </a:r>
            <a:endParaRPr lang="zh-CN" altLang="en-US" sz="2400" b="1" dirty="0">
              <a:solidFill>
                <a:srgbClr val="FFFF00"/>
              </a:solidFill>
              <a:latin typeface="微软雅黑" panose="020B0503020204020204" pitchFamily="34" charset="-122"/>
              <a:ea typeface="微软雅黑" panose="020B0503020204020204" pitchFamily="34" charset="-122"/>
            </a:endParaRPr>
          </a:p>
          <a:p>
            <a:pPr marL="0" indent="0">
              <a:lnSpc>
                <a:spcPct val="130000"/>
              </a:lnSpc>
              <a:buFont typeface="Arial" panose="020B0604020202020204" pitchFamily="34" charset="0"/>
              <a:buNone/>
            </a:pPr>
            <a:r>
              <a:rPr lang="en-US" altLang="zh-CN" sz="2400" b="1" dirty="0">
                <a:solidFill>
                  <a:prstClr val="white"/>
                </a:solidFill>
                <a:latin typeface="微软雅黑" panose="020B0503020204020204" pitchFamily="34" charset="-122"/>
                <a:ea typeface="微软雅黑" panose="020B0503020204020204" pitchFamily="34" charset="-122"/>
              </a:rPr>
              <a:t>1</a:t>
            </a:r>
            <a:r>
              <a:rPr lang="zh-CN" altLang="en-US" sz="2400" b="1" dirty="0">
                <a:solidFill>
                  <a:prstClr val="white"/>
                </a:solidFill>
                <a:latin typeface="微软雅黑" panose="020B0503020204020204" pitchFamily="34" charset="-122"/>
                <a:ea typeface="微软雅黑" panose="020B0503020204020204" pitchFamily="34" charset="-122"/>
              </a:rPr>
              <a:t>、学生选课（限选课）；</a:t>
            </a:r>
          </a:p>
          <a:p>
            <a:pPr marL="0" indent="0">
              <a:lnSpc>
                <a:spcPct val="130000"/>
              </a:lnSpc>
              <a:buFont typeface="Arial" panose="020B0604020202020204" pitchFamily="34" charset="0"/>
              <a:buNone/>
            </a:pPr>
            <a:r>
              <a:rPr lang="en-US" altLang="zh-CN" sz="2400" b="1" dirty="0">
                <a:solidFill>
                  <a:prstClr val="white"/>
                </a:solidFill>
                <a:latin typeface="微软雅黑" panose="020B0503020204020204" pitchFamily="34" charset="-122"/>
                <a:ea typeface="微软雅黑" panose="020B0503020204020204" pitchFamily="34" charset="-122"/>
              </a:rPr>
              <a:t>2</a:t>
            </a:r>
            <a:r>
              <a:rPr lang="zh-CN" altLang="en-US" sz="2400" b="1" dirty="0">
                <a:solidFill>
                  <a:prstClr val="white"/>
                </a:solidFill>
                <a:latin typeface="微软雅黑" panose="020B0503020204020204" pitchFamily="34" charset="-122"/>
                <a:ea typeface="微软雅黑" panose="020B0503020204020204" pitchFamily="34" charset="-122"/>
              </a:rPr>
              <a:t>、综合素质课程（全校任选课）；</a:t>
            </a:r>
          </a:p>
          <a:p>
            <a:pPr marL="0" indent="0">
              <a:lnSpc>
                <a:spcPct val="130000"/>
              </a:lnSpc>
              <a:buFont typeface="Arial" panose="020B0604020202020204" pitchFamily="34" charset="0"/>
              <a:buNone/>
            </a:pPr>
            <a:r>
              <a:rPr lang="en-US" altLang="zh-CN" sz="2400" b="1" dirty="0">
                <a:solidFill>
                  <a:prstClr val="white"/>
                </a:solidFill>
                <a:latin typeface="微软雅黑" panose="020B0503020204020204" pitchFamily="34" charset="-122"/>
                <a:ea typeface="微软雅黑" panose="020B0503020204020204" pitchFamily="34" charset="-122"/>
              </a:rPr>
              <a:t>3</a:t>
            </a:r>
            <a:r>
              <a:rPr lang="zh-CN" altLang="en-US" sz="2400" b="1" dirty="0">
                <a:solidFill>
                  <a:prstClr val="white"/>
                </a:solidFill>
                <a:latin typeface="微软雅黑" panose="020B0503020204020204" pitchFamily="34" charset="-122"/>
                <a:ea typeface="微软雅黑" panose="020B0503020204020204" pitchFamily="34" charset="-122"/>
              </a:rPr>
              <a:t>、体育项目选课；</a:t>
            </a:r>
          </a:p>
          <a:p>
            <a:pPr marL="0" indent="0">
              <a:lnSpc>
                <a:spcPct val="130000"/>
              </a:lnSpc>
              <a:buFont typeface="Arial" panose="020B0604020202020204" pitchFamily="34" charset="0"/>
              <a:buNone/>
            </a:pPr>
            <a:r>
              <a:rPr lang="en-US" altLang="zh-CN" sz="2400" b="1" dirty="0">
                <a:solidFill>
                  <a:prstClr val="white"/>
                </a:solidFill>
                <a:latin typeface="微软雅黑" panose="020B0503020204020204" pitchFamily="34" charset="-122"/>
                <a:ea typeface="微软雅黑" panose="020B0503020204020204" pitchFamily="34" charset="-122"/>
              </a:rPr>
              <a:t>4</a:t>
            </a:r>
            <a:r>
              <a:rPr lang="zh-CN" altLang="en-US" sz="2400" b="1" dirty="0">
                <a:solidFill>
                  <a:prstClr val="white"/>
                </a:solidFill>
                <a:latin typeface="微软雅黑" panose="020B0503020204020204" pitchFamily="34" charset="-122"/>
                <a:ea typeface="微软雅黑" panose="020B0503020204020204" pitchFamily="34" charset="-122"/>
              </a:rPr>
              <a:t>、重修选课；</a:t>
            </a:r>
          </a:p>
          <a:p>
            <a:pPr marL="0" indent="0">
              <a:lnSpc>
                <a:spcPct val="130000"/>
              </a:lnSpc>
              <a:buFont typeface="Arial" panose="020B0604020202020204" pitchFamily="34" charset="0"/>
              <a:buNone/>
            </a:pPr>
            <a:r>
              <a:rPr lang="en-US" altLang="zh-CN" sz="2400" b="1" dirty="0">
                <a:solidFill>
                  <a:prstClr val="white"/>
                </a:solidFill>
                <a:latin typeface="微软雅黑" panose="020B0503020204020204" pitchFamily="34" charset="-122"/>
                <a:ea typeface="微软雅黑" panose="020B0503020204020204" pitchFamily="34" charset="-122"/>
              </a:rPr>
              <a:t>5</a:t>
            </a:r>
            <a:r>
              <a:rPr lang="zh-CN" altLang="en-US" sz="2400" b="1" dirty="0">
                <a:solidFill>
                  <a:prstClr val="white"/>
                </a:solidFill>
                <a:latin typeface="微软雅黑" panose="020B0503020204020204" pitchFamily="34" charset="-122"/>
                <a:ea typeface="微软雅黑" panose="020B0503020204020204" pitchFamily="34" charset="-122"/>
              </a:rPr>
              <a:t>、补修与提前修读。</a:t>
            </a:r>
          </a:p>
        </p:txBody>
      </p:sp>
    </p:spTree>
    <p:extLst>
      <p:ext uri="{BB962C8B-B14F-4D97-AF65-F5344CB8AC3E}">
        <p14:creationId xmlns:p14="http://schemas.microsoft.com/office/powerpoint/2010/main" xmlns="" val="3031523501"/>
      </p:ext>
    </p:extLst>
  </p:cSld>
  <p:clrMapOvr>
    <a:masterClrMapping/>
  </p:clrMapOvr>
  <p:transition spd="med">
    <p:pull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811" y="375344"/>
            <a:ext cx="3647152" cy="553998"/>
          </a:xfrm>
          <a:prstGeom prst="rect">
            <a:avLst/>
          </a:prstGeom>
        </p:spPr>
        <p:txBody>
          <a:bodyPr wrap="none">
            <a:spAutoFit/>
          </a:bodyPr>
          <a:lstStyle/>
          <a:p>
            <a:r>
              <a:rPr lang="zh-CN" altLang="en-US" sz="3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国内外访学交流管理</a:t>
            </a:r>
          </a:p>
        </p:txBody>
      </p:sp>
      <p:sp>
        <p:nvSpPr>
          <p:cNvPr id="7" name="矩形 6"/>
          <p:cNvSpPr/>
          <p:nvPr/>
        </p:nvSpPr>
        <p:spPr>
          <a:xfrm>
            <a:off x="21" y="283494"/>
            <a:ext cx="1119887"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5248656" y="283494"/>
            <a:ext cx="6943344"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9" name="MH_Number_3">
            <a:hlinkClick r:id="rId3" action="ppaction://hlinksldjump"/>
          </p:cNvPr>
          <p:cNvSpPr/>
          <p:nvPr>
            <p:custDataLst>
              <p:tags r:id="rId1"/>
            </p:custDataLst>
          </p:nvPr>
        </p:nvSpPr>
        <p:spPr>
          <a:xfrm>
            <a:off x="846288" y="347722"/>
            <a:ext cx="547197" cy="547197"/>
          </a:xfrm>
          <a:prstGeom prst="ellipse">
            <a:avLst/>
          </a:prstGeom>
          <a:solidFill>
            <a:srgbClr val="00B0F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b="1" dirty="0" smtClean="0">
                <a:solidFill>
                  <a:srgbClr val="FFFFFF"/>
                </a:solidFill>
                <a:latin typeface="Times New Roman" panose="02020603050405020304" pitchFamily="18" charset="0"/>
                <a:cs typeface="Times New Roman" panose="02020603050405020304" pitchFamily="18" charset="0"/>
              </a:rPr>
              <a:t>03</a:t>
            </a:r>
            <a:endParaRPr lang="zh-CN" altLang="en-US" sz="2400" b="1" dirty="0">
              <a:solidFill>
                <a:srgbClr val="FFFFFF"/>
              </a:solidFill>
              <a:latin typeface="Times New Roman" panose="02020603050405020304" pitchFamily="18" charset="0"/>
              <a:cs typeface="Times New Roman" panose="02020603050405020304" pitchFamily="18" charset="0"/>
            </a:endParaRPr>
          </a:p>
        </p:txBody>
      </p:sp>
      <p:sp>
        <p:nvSpPr>
          <p:cNvPr id="2" name="矩形 1"/>
          <p:cNvSpPr/>
          <p:nvPr/>
        </p:nvSpPr>
        <p:spPr>
          <a:xfrm>
            <a:off x="1119887" y="1345459"/>
            <a:ext cx="2339102" cy="523220"/>
          </a:xfrm>
          <a:prstGeom prst="rect">
            <a:avLst/>
          </a:prstGeom>
        </p:spPr>
        <p:txBody>
          <a:bodyPr wrap="none">
            <a:spAutoFit/>
          </a:bodyPr>
          <a:lstStyle/>
          <a:p>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外</a:t>
            </a:r>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访</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学交流</a:t>
            </a:r>
          </a:p>
        </p:txBody>
      </p:sp>
      <p:sp>
        <p:nvSpPr>
          <p:cNvPr id="4" name="矩形 3"/>
          <p:cNvSpPr/>
          <p:nvPr/>
        </p:nvSpPr>
        <p:spPr>
          <a:xfrm>
            <a:off x="1119887" y="2029531"/>
            <a:ext cx="8848672" cy="3114699"/>
          </a:xfrm>
          <a:prstGeom prst="rect">
            <a:avLst/>
          </a:prstGeom>
        </p:spPr>
        <p:txBody>
          <a:bodyPr wrap="square">
            <a:spAutoFit/>
          </a:bodyPr>
          <a:lstStyle/>
          <a:p>
            <a:pPr eaLnBrk="0" hangingPunct="0">
              <a:lnSpc>
                <a:spcPct val="130000"/>
              </a:lnSpc>
              <a:spcBef>
                <a:spcPts val="600"/>
              </a:spcBef>
              <a:defRPr/>
            </a:pPr>
            <a:r>
              <a:rPr lang="en-US" altLang="zh-CN" sz="2000" b="1" dirty="0">
                <a:solidFill>
                  <a:srgbClr val="FFFF00"/>
                </a:solidFill>
                <a:latin typeface="微软雅黑" panose="020B0503020204020204" pitchFamily="34" charset="-122"/>
                <a:ea typeface="微软雅黑" panose="020B0503020204020204" pitchFamily="34" charset="-122"/>
              </a:rPr>
              <a:t>1.</a:t>
            </a:r>
            <a:r>
              <a:rPr lang="zh-CN" altLang="en-US" sz="2000" b="1" dirty="0">
                <a:solidFill>
                  <a:srgbClr val="FFFF00"/>
                </a:solidFill>
                <a:latin typeface="微软雅黑" panose="020B0503020204020204" pitchFamily="34" charset="-122"/>
                <a:ea typeface="微软雅黑" panose="020B0503020204020204" pitchFamily="34" charset="-122"/>
              </a:rPr>
              <a:t>江苏高校学生境外学习政府奖学金项目</a:t>
            </a:r>
            <a:endParaRPr lang="en-US" altLang="zh-CN" sz="2000" b="1" dirty="0">
              <a:solidFill>
                <a:srgbClr val="FFFF00"/>
              </a:solidFill>
              <a:latin typeface="微软雅黑" panose="020B0503020204020204" pitchFamily="34" charset="-122"/>
              <a:ea typeface="微软雅黑" panose="020B0503020204020204" pitchFamily="34" charset="-122"/>
            </a:endParaRPr>
          </a:p>
          <a:p>
            <a:pPr eaLnBrk="0" hangingPunct="0">
              <a:lnSpc>
                <a:spcPct val="130000"/>
              </a:lnSpc>
              <a:spcBef>
                <a:spcPts val="600"/>
              </a:spcBef>
              <a:defRPr/>
            </a:pPr>
            <a:r>
              <a:rPr lang="zh-CN" altLang="en-US" b="1" dirty="0">
                <a:solidFill>
                  <a:prstClr val="white"/>
                </a:solidFill>
                <a:latin typeface="微软雅黑" panose="020B0503020204020204" pitchFamily="34" charset="-122"/>
                <a:ea typeface="微软雅黑" panose="020B0503020204020204" pitchFamily="34" charset="-122"/>
              </a:rPr>
              <a:t>美国：</a:t>
            </a:r>
            <a:r>
              <a:rPr lang="zh-CN" altLang="en-US" dirty="0">
                <a:solidFill>
                  <a:prstClr val="white"/>
                </a:solidFill>
                <a:latin typeface="微软雅黑" panose="020B0503020204020204" pitchFamily="34" charset="-122"/>
                <a:ea typeface="微软雅黑" panose="020B0503020204020204" pitchFamily="34" charset="-122"/>
              </a:rPr>
              <a:t>宾夕法尼亚大学、杜克大学、加州大学等</a:t>
            </a:r>
            <a:endParaRPr lang="en-US" altLang="zh-CN" dirty="0">
              <a:solidFill>
                <a:prstClr val="white"/>
              </a:solidFill>
              <a:latin typeface="微软雅黑" panose="020B0503020204020204" pitchFamily="34" charset="-122"/>
              <a:ea typeface="微软雅黑" panose="020B0503020204020204" pitchFamily="34" charset="-122"/>
            </a:endParaRPr>
          </a:p>
          <a:p>
            <a:pPr eaLnBrk="0" hangingPunct="0">
              <a:lnSpc>
                <a:spcPct val="130000"/>
              </a:lnSpc>
              <a:spcBef>
                <a:spcPts val="600"/>
              </a:spcBef>
              <a:defRPr/>
            </a:pPr>
            <a:r>
              <a:rPr lang="zh-CN" altLang="en-US" b="1" dirty="0">
                <a:solidFill>
                  <a:prstClr val="white"/>
                </a:solidFill>
                <a:latin typeface="微软雅黑" panose="020B0503020204020204" pitchFamily="34" charset="-122"/>
                <a:ea typeface="微软雅黑" panose="020B0503020204020204" pitchFamily="34" charset="-122"/>
              </a:rPr>
              <a:t>加拿大：</a:t>
            </a:r>
            <a:r>
              <a:rPr lang="zh-CN" altLang="en-US" dirty="0">
                <a:solidFill>
                  <a:prstClr val="white"/>
                </a:solidFill>
                <a:latin typeface="微软雅黑" panose="020B0503020204020204" pitchFamily="34" charset="-122"/>
                <a:ea typeface="微软雅黑" panose="020B0503020204020204" pitchFamily="34" charset="-122"/>
              </a:rPr>
              <a:t>多伦多大学、约克大学等</a:t>
            </a:r>
            <a:endParaRPr lang="en-US" altLang="zh-CN" dirty="0">
              <a:solidFill>
                <a:prstClr val="white"/>
              </a:solidFill>
              <a:latin typeface="微软雅黑" panose="020B0503020204020204" pitchFamily="34" charset="-122"/>
              <a:ea typeface="微软雅黑" panose="020B0503020204020204" pitchFamily="34" charset="-122"/>
            </a:endParaRPr>
          </a:p>
          <a:p>
            <a:pPr eaLnBrk="0" hangingPunct="0">
              <a:lnSpc>
                <a:spcPct val="130000"/>
              </a:lnSpc>
              <a:spcBef>
                <a:spcPts val="600"/>
              </a:spcBef>
              <a:defRPr/>
            </a:pPr>
            <a:r>
              <a:rPr lang="zh-CN" altLang="en-US" b="1" dirty="0">
                <a:solidFill>
                  <a:prstClr val="white"/>
                </a:solidFill>
                <a:latin typeface="微软雅黑" panose="020B0503020204020204" pitchFamily="34" charset="-122"/>
                <a:ea typeface="微软雅黑" panose="020B0503020204020204" pitchFamily="34" charset="-122"/>
              </a:rPr>
              <a:t>英国：</a:t>
            </a:r>
            <a:r>
              <a:rPr lang="zh-CN" altLang="en-US" dirty="0">
                <a:solidFill>
                  <a:prstClr val="white"/>
                </a:solidFill>
                <a:latin typeface="微软雅黑" panose="020B0503020204020204" pitchFamily="34" charset="-122"/>
                <a:ea typeface="微软雅黑" panose="020B0503020204020204" pitchFamily="34" charset="-122"/>
              </a:rPr>
              <a:t>剑桥大学、帝国理工学院、 伦敦大学、爱丁堡大学等</a:t>
            </a:r>
            <a:endParaRPr lang="en-US" altLang="zh-CN" dirty="0">
              <a:solidFill>
                <a:prstClr val="white"/>
              </a:solidFill>
              <a:latin typeface="微软雅黑" panose="020B0503020204020204" pitchFamily="34" charset="-122"/>
              <a:ea typeface="微软雅黑" panose="020B0503020204020204" pitchFamily="34" charset="-122"/>
            </a:endParaRPr>
          </a:p>
          <a:p>
            <a:pPr eaLnBrk="0" hangingPunct="0">
              <a:lnSpc>
                <a:spcPct val="130000"/>
              </a:lnSpc>
              <a:spcBef>
                <a:spcPts val="600"/>
              </a:spcBef>
              <a:defRPr/>
            </a:pPr>
            <a:r>
              <a:rPr lang="zh-CN" altLang="en-US" b="1" dirty="0">
                <a:solidFill>
                  <a:prstClr val="white"/>
                </a:solidFill>
                <a:latin typeface="微软雅黑" panose="020B0503020204020204" pitchFamily="34" charset="-122"/>
                <a:ea typeface="微软雅黑" panose="020B0503020204020204" pitchFamily="34" charset="-122"/>
              </a:rPr>
              <a:t>澳大利亚：</a:t>
            </a:r>
            <a:r>
              <a:rPr lang="zh-CN" altLang="en-US" dirty="0">
                <a:solidFill>
                  <a:prstClr val="white"/>
                </a:solidFill>
                <a:latin typeface="微软雅黑" panose="020B0503020204020204" pitchFamily="34" charset="-122"/>
                <a:ea typeface="微软雅黑" panose="020B0503020204020204" pitchFamily="34" charset="-122"/>
              </a:rPr>
              <a:t>墨尔本大学、悉尼大学等</a:t>
            </a:r>
            <a:endParaRPr lang="en-US" altLang="zh-CN" dirty="0">
              <a:solidFill>
                <a:prstClr val="white"/>
              </a:solidFill>
              <a:latin typeface="微软雅黑" panose="020B0503020204020204" pitchFamily="34" charset="-122"/>
              <a:ea typeface="微软雅黑" panose="020B0503020204020204" pitchFamily="34" charset="-122"/>
            </a:endParaRPr>
          </a:p>
          <a:p>
            <a:pPr eaLnBrk="0" hangingPunct="0">
              <a:lnSpc>
                <a:spcPct val="130000"/>
              </a:lnSpc>
              <a:spcBef>
                <a:spcPts val="600"/>
              </a:spcBef>
              <a:defRPr/>
            </a:pPr>
            <a:r>
              <a:rPr lang="zh-CN" altLang="en-US" b="1" dirty="0">
                <a:solidFill>
                  <a:srgbClr val="FFFF00"/>
                </a:solidFill>
                <a:latin typeface="微软雅黑" panose="020B0503020204020204" pitchFamily="34" charset="-122"/>
                <a:ea typeface="微软雅黑" panose="020B0503020204020204" pitchFamily="34" charset="-122"/>
              </a:rPr>
              <a:t>总共</a:t>
            </a:r>
            <a:r>
              <a:rPr lang="en-US" altLang="zh-CN" b="1" dirty="0">
                <a:solidFill>
                  <a:srgbClr val="FFFF00"/>
                </a:solidFill>
                <a:latin typeface="微软雅黑" panose="020B0503020204020204" pitchFamily="34" charset="-122"/>
                <a:ea typeface="微软雅黑" panose="020B0503020204020204" pitchFamily="34" charset="-122"/>
              </a:rPr>
              <a:t>19</a:t>
            </a:r>
            <a:r>
              <a:rPr lang="zh-CN" altLang="en-US" b="1" dirty="0">
                <a:solidFill>
                  <a:srgbClr val="FFFF00"/>
                </a:solidFill>
                <a:latin typeface="微软雅黑" panose="020B0503020204020204" pitchFamily="34" charset="-122"/>
                <a:ea typeface="微软雅黑" panose="020B0503020204020204" pitchFamily="34" charset="-122"/>
              </a:rPr>
              <a:t>所境外知名大学进行为期</a:t>
            </a:r>
            <a:r>
              <a:rPr lang="en-US" altLang="zh-CN" b="1" dirty="0">
                <a:solidFill>
                  <a:srgbClr val="FFFF00"/>
                </a:solidFill>
                <a:latin typeface="微软雅黑" panose="020B0503020204020204" pitchFamily="34" charset="-122"/>
                <a:ea typeface="微软雅黑" panose="020B0503020204020204" pitchFamily="34" charset="-122"/>
              </a:rPr>
              <a:t>4-5</a:t>
            </a:r>
            <a:r>
              <a:rPr lang="zh-CN" altLang="en-US" b="1" dirty="0">
                <a:solidFill>
                  <a:srgbClr val="FFFF00"/>
                </a:solidFill>
                <a:latin typeface="微软雅黑" panose="020B0503020204020204" pitchFamily="34" charset="-122"/>
                <a:ea typeface="微软雅黑" panose="020B0503020204020204" pitchFamily="34" charset="-122"/>
              </a:rPr>
              <a:t>周的学分课程学习，一般安排在暑假</a:t>
            </a:r>
            <a:r>
              <a:rPr lang="en-US" altLang="zh-CN" b="1" dirty="0">
                <a:solidFill>
                  <a:srgbClr val="FFFF00"/>
                </a:solidFill>
                <a:latin typeface="微软雅黑" panose="020B0503020204020204" pitchFamily="34" charset="-122"/>
                <a:ea typeface="微软雅黑" panose="020B0503020204020204" pitchFamily="34" charset="-122"/>
              </a:rPr>
              <a:t>7-8</a:t>
            </a:r>
            <a:r>
              <a:rPr lang="zh-CN" altLang="en-US" b="1" dirty="0">
                <a:solidFill>
                  <a:srgbClr val="FFFF00"/>
                </a:solidFill>
                <a:latin typeface="微软雅黑" panose="020B0503020204020204" pitchFamily="34" charset="-122"/>
                <a:ea typeface="微软雅黑" panose="020B0503020204020204" pitchFamily="34" charset="-122"/>
              </a:rPr>
              <a:t>月份。</a:t>
            </a:r>
            <a:endParaRPr lang="en-US" altLang="zh-CN" b="1" dirty="0">
              <a:solidFill>
                <a:srgbClr val="FFFF00"/>
              </a:solidFill>
              <a:latin typeface="微软雅黑" panose="020B0503020204020204" pitchFamily="34" charset="-122"/>
              <a:ea typeface="微软雅黑" panose="020B0503020204020204" pitchFamily="34" charset="-122"/>
            </a:endParaRPr>
          </a:p>
          <a:p>
            <a:pPr eaLnBrk="0" hangingPunct="0">
              <a:lnSpc>
                <a:spcPct val="130000"/>
              </a:lnSpc>
              <a:spcBef>
                <a:spcPts val="600"/>
              </a:spcBef>
              <a:defRPr/>
            </a:pPr>
            <a:r>
              <a:rPr lang="zh-CN" altLang="en-US" b="1" dirty="0">
                <a:solidFill>
                  <a:srgbClr val="FFFF00"/>
                </a:solidFill>
                <a:latin typeface="微软雅黑" panose="020B0503020204020204" pitchFamily="34" charset="-122"/>
                <a:ea typeface="微软雅黑" panose="020B0503020204020204" pitchFamily="34" charset="-122"/>
              </a:rPr>
              <a:t>网址：</a:t>
            </a:r>
            <a:r>
              <a:rPr lang="en-US" altLang="zh-CN" b="1" dirty="0">
                <a:solidFill>
                  <a:srgbClr val="FFFF00"/>
                </a:solidFill>
                <a:latin typeface="微软雅黑" panose="020B0503020204020204" pitchFamily="34" charset="-122"/>
                <a:ea typeface="微软雅黑" panose="020B0503020204020204" pitchFamily="34" charset="-122"/>
              </a:rPr>
              <a:t>http://scholarship.jesie.org/</a:t>
            </a:r>
          </a:p>
        </p:txBody>
      </p:sp>
    </p:spTree>
    <p:extLst>
      <p:ext uri="{BB962C8B-B14F-4D97-AF65-F5344CB8AC3E}">
        <p14:creationId xmlns:p14="http://schemas.microsoft.com/office/powerpoint/2010/main" xmlns="" val="144350631"/>
      </p:ext>
    </p:extLst>
  </p:cSld>
  <p:clrMapOvr>
    <a:masterClrMapping/>
  </p:clrMapOvr>
  <p:transition spd="med">
    <p:pull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811" y="375344"/>
            <a:ext cx="3647152" cy="553998"/>
          </a:xfrm>
          <a:prstGeom prst="rect">
            <a:avLst/>
          </a:prstGeom>
        </p:spPr>
        <p:txBody>
          <a:bodyPr wrap="none">
            <a:spAutoFit/>
          </a:bodyPr>
          <a:lstStyle/>
          <a:p>
            <a:r>
              <a:rPr lang="zh-CN" altLang="en-US" sz="3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国内外访学交流管理</a:t>
            </a:r>
          </a:p>
        </p:txBody>
      </p:sp>
      <p:sp>
        <p:nvSpPr>
          <p:cNvPr id="7" name="矩形 6"/>
          <p:cNvSpPr/>
          <p:nvPr/>
        </p:nvSpPr>
        <p:spPr>
          <a:xfrm>
            <a:off x="21" y="283494"/>
            <a:ext cx="1119887"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5248656" y="283494"/>
            <a:ext cx="6943344"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9" name="MH_Number_3">
            <a:hlinkClick r:id="rId3" action="ppaction://hlinksldjump"/>
          </p:cNvPr>
          <p:cNvSpPr/>
          <p:nvPr>
            <p:custDataLst>
              <p:tags r:id="rId1"/>
            </p:custDataLst>
          </p:nvPr>
        </p:nvSpPr>
        <p:spPr>
          <a:xfrm>
            <a:off x="846288" y="347722"/>
            <a:ext cx="547197" cy="547197"/>
          </a:xfrm>
          <a:prstGeom prst="ellipse">
            <a:avLst/>
          </a:prstGeom>
          <a:solidFill>
            <a:srgbClr val="00B0F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b="1" dirty="0" smtClean="0">
                <a:solidFill>
                  <a:srgbClr val="FFFFFF"/>
                </a:solidFill>
                <a:latin typeface="Times New Roman" panose="02020603050405020304" pitchFamily="18" charset="0"/>
                <a:cs typeface="Times New Roman" panose="02020603050405020304" pitchFamily="18" charset="0"/>
              </a:rPr>
              <a:t>03</a:t>
            </a:r>
            <a:endParaRPr lang="zh-CN" altLang="en-US" sz="2400" b="1" dirty="0">
              <a:solidFill>
                <a:srgbClr val="FFFFFF"/>
              </a:solidFill>
              <a:latin typeface="Times New Roman" panose="02020603050405020304" pitchFamily="18" charset="0"/>
              <a:cs typeface="Times New Roman" panose="02020603050405020304" pitchFamily="18" charset="0"/>
            </a:endParaRPr>
          </a:p>
        </p:txBody>
      </p:sp>
      <p:sp>
        <p:nvSpPr>
          <p:cNvPr id="2" name="矩形 1"/>
          <p:cNvSpPr/>
          <p:nvPr/>
        </p:nvSpPr>
        <p:spPr>
          <a:xfrm>
            <a:off x="990272" y="1281451"/>
            <a:ext cx="2339102" cy="523220"/>
          </a:xfrm>
          <a:prstGeom prst="rect">
            <a:avLst/>
          </a:prstGeom>
        </p:spPr>
        <p:txBody>
          <a:bodyPr wrap="none">
            <a:spAutoFit/>
          </a:bodyPr>
          <a:lstStyle/>
          <a:p>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外</a:t>
            </a:r>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访</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学交流</a:t>
            </a:r>
          </a:p>
        </p:txBody>
      </p:sp>
      <p:pic>
        <p:nvPicPr>
          <p:cNvPr id="10" name="Picture 2"/>
          <p:cNvPicPr>
            <a:picLocks noChangeAspect="1" noChangeArrowheads="1"/>
          </p:cNvPicPr>
          <p:nvPr/>
        </p:nvPicPr>
        <p:blipFill>
          <a:blip r:embed="rId4"/>
          <a:srcRect/>
          <a:stretch>
            <a:fillRect/>
          </a:stretch>
        </p:blipFill>
        <p:spPr bwMode="auto">
          <a:xfrm>
            <a:off x="1119906" y="1910500"/>
            <a:ext cx="7500049" cy="45909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241885185"/>
      </p:ext>
    </p:extLst>
  </p:cSld>
  <p:clrMapOvr>
    <a:masterClrMapping/>
  </p:clrMapOvr>
  <p:transition spd="med">
    <p:pull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811" y="375344"/>
            <a:ext cx="3647152" cy="553998"/>
          </a:xfrm>
          <a:prstGeom prst="rect">
            <a:avLst/>
          </a:prstGeom>
        </p:spPr>
        <p:txBody>
          <a:bodyPr wrap="none">
            <a:spAutoFit/>
          </a:bodyPr>
          <a:lstStyle/>
          <a:p>
            <a:r>
              <a:rPr lang="zh-CN" altLang="en-US" sz="3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国内外访学交流管理</a:t>
            </a:r>
          </a:p>
        </p:txBody>
      </p:sp>
      <p:sp>
        <p:nvSpPr>
          <p:cNvPr id="7" name="矩形 6"/>
          <p:cNvSpPr/>
          <p:nvPr/>
        </p:nvSpPr>
        <p:spPr>
          <a:xfrm>
            <a:off x="21" y="283494"/>
            <a:ext cx="1119887"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5248656" y="283494"/>
            <a:ext cx="6943344"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9" name="MH_Number_3">
            <a:hlinkClick r:id="rId3" action="ppaction://hlinksldjump"/>
          </p:cNvPr>
          <p:cNvSpPr/>
          <p:nvPr>
            <p:custDataLst>
              <p:tags r:id="rId1"/>
            </p:custDataLst>
          </p:nvPr>
        </p:nvSpPr>
        <p:spPr>
          <a:xfrm>
            <a:off x="846288" y="347722"/>
            <a:ext cx="547197" cy="547197"/>
          </a:xfrm>
          <a:prstGeom prst="ellipse">
            <a:avLst/>
          </a:prstGeom>
          <a:solidFill>
            <a:srgbClr val="00B0F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b="1" dirty="0" smtClean="0">
                <a:solidFill>
                  <a:srgbClr val="FFFFFF"/>
                </a:solidFill>
                <a:latin typeface="Times New Roman" panose="02020603050405020304" pitchFamily="18" charset="0"/>
                <a:cs typeface="Times New Roman" panose="02020603050405020304" pitchFamily="18" charset="0"/>
              </a:rPr>
              <a:t>03</a:t>
            </a:r>
            <a:endParaRPr lang="zh-CN" altLang="en-US" sz="2400" b="1" dirty="0">
              <a:solidFill>
                <a:srgbClr val="FFFFFF"/>
              </a:solidFill>
              <a:latin typeface="Times New Roman" panose="02020603050405020304" pitchFamily="18" charset="0"/>
              <a:cs typeface="Times New Roman" panose="02020603050405020304" pitchFamily="18" charset="0"/>
            </a:endParaRPr>
          </a:p>
        </p:txBody>
      </p:sp>
      <p:sp>
        <p:nvSpPr>
          <p:cNvPr id="2" name="矩形 1"/>
          <p:cNvSpPr/>
          <p:nvPr/>
        </p:nvSpPr>
        <p:spPr>
          <a:xfrm>
            <a:off x="1119887" y="1308883"/>
            <a:ext cx="2339102" cy="523220"/>
          </a:xfrm>
          <a:prstGeom prst="rect">
            <a:avLst/>
          </a:prstGeom>
        </p:spPr>
        <p:txBody>
          <a:bodyPr wrap="none">
            <a:spAutoFit/>
          </a:bodyPr>
          <a:lstStyle/>
          <a:p>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外</a:t>
            </a:r>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访</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学交流</a:t>
            </a:r>
          </a:p>
        </p:txBody>
      </p:sp>
      <p:sp>
        <p:nvSpPr>
          <p:cNvPr id="4" name="矩形 3"/>
          <p:cNvSpPr/>
          <p:nvPr/>
        </p:nvSpPr>
        <p:spPr>
          <a:xfrm>
            <a:off x="1119887" y="1992934"/>
            <a:ext cx="9095560" cy="3524042"/>
          </a:xfrm>
          <a:prstGeom prst="rect">
            <a:avLst/>
          </a:prstGeom>
        </p:spPr>
        <p:txBody>
          <a:bodyPr wrap="square">
            <a:spAutoFit/>
          </a:bodyPr>
          <a:lstStyle/>
          <a:p>
            <a:pPr eaLnBrk="0" hangingPunct="0">
              <a:lnSpc>
                <a:spcPct val="130000"/>
              </a:lnSpc>
              <a:spcBef>
                <a:spcPts val="600"/>
              </a:spcBef>
              <a:defRPr/>
            </a:pPr>
            <a:r>
              <a:rPr lang="en-US" altLang="zh-CN" sz="2000" b="1" dirty="0">
                <a:solidFill>
                  <a:srgbClr val="FFFF00"/>
                </a:solidFill>
                <a:latin typeface="微软雅黑" panose="020B0503020204020204" pitchFamily="34" charset="-122"/>
                <a:ea typeface="微软雅黑" panose="020B0503020204020204" pitchFamily="34" charset="-122"/>
              </a:rPr>
              <a:t>2.</a:t>
            </a:r>
            <a:r>
              <a:rPr lang="zh-CN" altLang="en-US" sz="2000" b="1" dirty="0">
                <a:solidFill>
                  <a:srgbClr val="FFFF00"/>
                </a:solidFill>
                <a:latin typeface="微软雅黑" panose="020B0503020204020204" pitchFamily="34" charset="-122"/>
                <a:ea typeface="微软雅黑" panose="020B0503020204020204" pitchFamily="34" charset="-122"/>
              </a:rPr>
              <a:t>澳大利亚新南威尔士大学中国人才奖学金项目</a:t>
            </a:r>
          </a:p>
          <a:p>
            <a:pPr eaLnBrk="0" hangingPunct="0">
              <a:lnSpc>
                <a:spcPct val="130000"/>
              </a:lnSpc>
              <a:spcBef>
                <a:spcPts val="600"/>
              </a:spcBef>
              <a:defRPr/>
            </a:pPr>
            <a:r>
              <a:rPr lang="zh-CN" altLang="en-US" sz="2000" dirty="0">
                <a:solidFill>
                  <a:prstClr val="white"/>
                </a:solidFill>
                <a:latin typeface="微软雅黑" panose="020B0503020204020204" pitchFamily="34" charset="-122"/>
                <a:ea typeface="微软雅黑" panose="020B0503020204020204" pitchFamily="34" charset="-122"/>
              </a:rPr>
              <a:t>省内省属高校选派优秀在校生赴新南威尔士大学进行本科阶段最后一学年的专业课程学习。</a:t>
            </a:r>
          </a:p>
          <a:p>
            <a:pPr eaLnBrk="0" hangingPunct="0">
              <a:lnSpc>
                <a:spcPct val="130000"/>
              </a:lnSpc>
              <a:spcBef>
                <a:spcPts val="600"/>
              </a:spcBef>
              <a:defRPr/>
            </a:pPr>
            <a:r>
              <a:rPr lang="zh-CN" altLang="en-US" sz="2000" dirty="0">
                <a:solidFill>
                  <a:prstClr val="white"/>
                </a:solidFill>
                <a:latin typeface="微软雅黑" panose="020B0503020204020204" pitchFamily="34" charset="-122"/>
                <a:ea typeface="微软雅黑" panose="020B0503020204020204" pitchFamily="34" charset="-122"/>
              </a:rPr>
              <a:t>学生可自主选择该校金融、商业、市场、传媒、生物、电信工程、计算机工程等</a:t>
            </a:r>
            <a:r>
              <a:rPr lang="en-US" altLang="zh-CN" sz="2000" dirty="0">
                <a:solidFill>
                  <a:prstClr val="white"/>
                </a:solidFill>
                <a:latin typeface="微软雅黑" panose="020B0503020204020204" pitchFamily="34" charset="-122"/>
                <a:ea typeface="微软雅黑" panose="020B0503020204020204" pitchFamily="34" charset="-122"/>
              </a:rPr>
              <a:t>7</a:t>
            </a:r>
            <a:r>
              <a:rPr lang="zh-CN" altLang="en-US" sz="2000" dirty="0">
                <a:solidFill>
                  <a:prstClr val="white"/>
                </a:solidFill>
                <a:latin typeface="微软雅黑" panose="020B0503020204020204" pitchFamily="34" charset="-122"/>
                <a:ea typeface="微软雅黑" panose="020B0503020204020204" pitchFamily="34" charset="-122"/>
              </a:rPr>
              <a:t>个专业。</a:t>
            </a:r>
          </a:p>
          <a:p>
            <a:pPr eaLnBrk="0" hangingPunct="0">
              <a:lnSpc>
                <a:spcPct val="130000"/>
              </a:lnSpc>
              <a:spcBef>
                <a:spcPts val="600"/>
              </a:spcBef>
              <a:defRPr/>
            </a:pPr>
            <a:r>
              <a:rPr lang="zh-CN" altLang="en-US" sz="2000" b="1" dirty="0">
                <a:solidFill>
                  <a:srgbClr val="FFFF00"/>
                </a:solidFill>
                <a:latin typeface="微软雅黑" panose="020B0503020204020204" pitchFamily="34" charset="-122"/>
                <a:ea typeface="微软雅黑" panose="020B0503020204020204" pitchFamily="34" charset="-122"/>
              </a:rPr>
              <a:t>特色：</a:t>
            </a:r>
            <a:r>
              <a:rPr lang="zh-CN" altLang="en-US" sz="2000" dirty="0">
                <a:solidFill>
                  <a:prstClr val="white"/>
                </a:solidFill>
                <a:latin typeface="微软雅黑" panose="020B0503020204020204" pitchFamily="34" charset="-122"/>
                <a:ea typeface="微软雅黑" panose="020B0503020204020204" pitchFamily="34" charset="-122"/>
              </a:rPr>
              <a:t>学生在澳学习一年期间所修课程平均成绩达到</a:t>
            </a:r>
            <a:r>
              <a:rPr lang="en-US" altLang="zh-CN" sz="2000" dirty="0">
                <a:solidFill>
                  <a:prstClr val="white"/>
                </a:solidFill>
                <a:latin typeface="微软雅黑" panose="020B0503020204020204" pitchFamily="34" charset="-122"/>
                <a:ea typeface="微软雅黑" panose="020B0503020204020204" pitchFamily="34" charset="-122"/>
              </a:rPr>
              <a:t>70%</a:t>
            </a:r>
            <a:r>
              <a:rPr lang="zh-CN" altLang="en-US" sz="2000" dirty="0">
                <a:solidFill>
                  <a:prstClr val="white"/>
                </a:solidFill>
                <a:latin typeface="微软雅黑" panose="020B0503020204020204" pitchFamily="34" charset="-122"/>
                <a:ea typeface="微软雅黑" panose="020B0503020204020204" pitchFamily="34" charset="-122"/>
              </a:rPr>
              <a:t>以上者，可直接录取新南威尔士大学硕士学位课程；所修课程平均成绩在</a:t>
            </a:r>
            <a:r>
              <a:rPr lang="en-US" altLang="zh-CN" sz="2000" dirty="0">
                <a:solidFill>
                  <a:prstClr val="white"/>
                </a:solidFill>
                <a:latin typeface="微软雅黑" panose="020B0503020204020204" pitchFamily="34" charset="-122"/>
                <a:ea typeface="微软雅黑" panose="020B0503020204020204" pitchFamily="34" charset="-122"/>
              </a:rPr>
              <a:t>65%-69%</a:t>
            </a:r>
            <a:r>
              <a:rPr lang="zh-CN" altLang="en-US" sz="2000" dirty="0">
                <a:solidFill>
                  <a:prstClr val="white"/>
                </a:solidFill>
                <a:latin typeface="微软雅黑" panose="020B0503020204020204" pitchFamily="34" charset="-122"/>
                <a:ea typeface="微软雅黑" panose="020B0503020204020204" pitchFamily="34" charset="-122"/>
              </a:rPr>
              <a:t>间的，可在参加该校大学语言测试合格后录取该校硕士学位课程。</a:t>
            </a:r>
          </a:p>
        </p:txBody>
      </p:sp>
    </p:spTree>
    <p:extLst>
      <p:ext uri="{BB962C8B-B14F-4D97-AF65-F5344CB8AC3E}">
        <p14:creationId xmlns:p14="http://schemas.microsoft.com/office/powerpoint/2010/main" xmlns="" val="896636992"/>
      </p:ext>
    </p:extLst>
  </p:cSld>
  <p:clrMapOvr>
    <a:masterClrMapping/>
  </p:clrMapOvr>
  <p:transition spd="med">
    <p:pull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811" y="375344"/>
            <a:ext cx="3647152" cy="553998"/>
          </a:xfrm>
          <a:prstGeom prst="rect">
            <a:avLst/>
          </a:prstGeom>
        </p:spPr>
        <p:txBody>
          <a:bodyPr wrap="none">
            <a:spAutoFit/>
          </a:bodyPr>
          <a:lstStyle/>
          <a:p>
            <a:r>
              <a:rPr lang="zh-CN" altLang="en-US" sz="3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国内外访学交流管理</a:t>
            </a:r>
          </a:p>
        </p:txBody>
      </p:sp>
      <p:sp>
        <p:nvSpPr>
          <p:cNvPr id="7" name="矩形 6"/>
          <p:cNvSpPr/>
          <p:nvPr/>
        </p:nvSpPr>
        <p:spPr>
          <a:xfrm>
            <a:off x="21" y="283494"/>
            <a:ext cx="1119887"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5248656" y="283494"/>
            <a:ext cx="6943344"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9" name="MH_Number_3">
            <a:hlinkClick r:id="rId3" action="ppaction://hlinksldjump"/>
          </p:cNvPr>
          <p:cNvSpPr/>
          <p:nvPr>
            <p:custDataLst>
              <p:tags r:id="rId1"/>
            </p:custDataLst>
          </p:nvPr>
        </p:nvSpPr>
        <p:spPr>
          <a:xfrm>
            <a:off x="846288" y="347722"/>
            <a:ext cx="547197" cy="547197"/>
          </a:xfrm>
          <a:prstGeom prst="ellipse">
            <a:avLst/>
          </a:prstGeom>
          <a:solidFill>
            <a:srgbClr val="00B0F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b="1" dirty="0" smtClean="0">
                <a:solidFill>
                  <a:srgbClr val="FFFFFF"/>
                </a:solidFill>
                <a:latin typeface="Times New Roman" panose="02020603050405020304" pitchFamily="18" charset="0"/>
                <a:cs typeface="Times New Roman" panose="02020603050405020304" pitchFamily="18" charset="0"/>
              </a:rPr>
              <a:t>03</a:t>
            </a:r>
            <a:endParaRPr lang="zh-CN" altLang="en-US" sz="2400" b="1" dirty="0">
              <a:solidFill>
                <a:srgbClr val="FFFFFF"/>
              </a:solidFill>
              <a:latin typeface="Times New Roman" panose="02020603050405020304" pitchFamily="18" charset="0"/>
              <a:cs typeface="Times New Roman" panose="02020603050405020304" pitchFamily="18" charset="0"/>
            </a:endParaRPr>
          </a:p>
        </p:txBody>
      </p:sp>
      <p:sp>
        <p:nvSpPr>
          <p:cNvPr id="2" name="矩形 1"/>
          <p:cNvSpPr/>
          <p:nvPr/>
        </p:nvSpPr>
        <p:spPr>
          <a:xfrm>
            <a:off x="1021284" y="1142589"/>
            <a:ext cx="2339102" cy="523220"/>
          </a:xfrm>
          <a:prstGeom prst="rect">
            <a:avLst/>
          </a:prstGeom>
        </p:spPr>
        <p:txBody>
          <a:bodyPr wrap="none">
            <a:spAutoFit/>
          </a:bodyPr>
          <a:lstStyle/>
          <a:p>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外</a:t>
            </a:r>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访</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学交流</a:t>
            </a:r>
          </a:p>
        </p:txBody>
      </p:sp>
      <p:sp>
        <p:nvSpPr>
          <p:cNvPr id="4" name="矩形 3"/>
          <p:cNvSpPr/>
          <p:nvPr/>
        </p:nvSpPr>
        <p:spPr>
          <a:xfrm>
            <a:off x="1037590" y="1665810"/>
            <a:ext cx="10291827" cy="5072158"/>
          </a:xfrm>
          <a:prstGeom prst="rect">
            <a:avLst/>
          </a:prstGeom>
        </p:spPr>
        <p:txBody>
          <a:bodyPr wrap="square">
            <a:spAutoFit/>
          </a:bodyPr>
          <a:lstStyle/>
          <a:p>
            <a:pPr eaLnBrk="0" hangingPunct="0">
              <a:lnSpc>
                <a:spcPct val="130000"/>
              </a:lnSpc>
              <a:spcBef>
                <a:spcPts val="600"/>
              </a:spcBef>
              <a:defRPr/>
            </a:pPr>
            <a:r>
              <a:rPr lang="en-US" altLang="zh-CN" sz="2000" b="1" dirty="0">
                <a:solidFill>
                  <a:srgbClr val="FFFF00"/>
                </a:solidFill>
                <a:latin typeface="微软雅黑" panose="020B0503020204020204" pitchFamily="34" charset="-122"/>
                <a:ea typeface="微软雅黑" panose="020B0503020204020204" pitchFamily="34" charset="-122"/>
              </a:rPr>
              <a:t>3.</a:t>
            </a:r>
            <a:r>
              <a:rPr lang="zh-CN" altLang="en-US" sz="2000" b="1" dirty="0">
                <a:solidFill>
                  <a:srgbClr val="FFFF00"/>
                </a:solidFill>
                <a:latin typeface="微软雅黑" panose="020B0503020204020204" pitchFamily="34" charset="-122"/>
                <a:ea typeface="微软雅黑" panose="020B0503020204020204" pitchFamily="34" charset="-122"/>
              </a:rPr>
              <a:t>江苏</a:t>
            </a:r>
            <a:r>
              <a:rPr lang="en-US" altLang="zh-CN" sz="2000" b="1" dirty="0">
                <a:solidFill>
                  <a:srgbClr val="FFFF00"/>
                </a:solidFill>
                <a:latin typeface="微软雅黑" panose="020B0503020204020204" pitchFamily="34" charset="-122"/>
                <a:ea typeface="微软雅黑" panose="020B0503020204020204" pitchFamily="34" charset="-122"/>
              </a:rPr>
              <a:t>—</a:t>
            </a:r>
            <a:r>
              <a:rPr lang="zh-CN" altLang="en-US" sz="2000" b="1" dirty="0">
                <a:solidFill>
                  <a:srgbClr val="FFFF00"/>
                </a:solidFill>
                <a:latin typeface="微软雅黑" panose="020B0503020204020204" pitchFamily="34" charset="-122"/>
                <a:ea typeface="微软雅黑" panose="020B0503020204020204" pitchFamily="34" charset="-122"/>
              </a:rPr>
              <a:t>安大略省大学生交流项目</a:t>
            </a:r>
          </a:p>
          <a:p>
            <a:pPr eaLnBrk="0" hangingPunct="0">
              <a:lnSpc>
                <a:spcPct val="130000"/>
              </a:lnSpc>
              <a:spcBef>
                <a:spcPts val="600"/>
              </a:spcBef>
              <a:defRPr/>
            </a:pPr>
            <a:r>
              <a:rPr lang="zh-CN" altLang="en-US" b="1" dirty="0">
                <a:solidFill>
                  <a:prstClr val="white"/>
                </a:solidFill>
                <a:latin typeface="微软雅黑" panose="020B0503020204020204" pitchFamily="34" charset="-122"/>
                <a:ea typeface="微软雅黑" panose="020B0503020204020204" pitchFamily="34" charset="-122"/>
              </a:rPr>
              <a:t>可交流大学有：</a:t>
            </a:r>
            <a:r>
              <a:rPr lang="zh-CN" altLang="en-US" dirty="0">
                <a:solidFill>
                  <a:prstClr val="white"/>
                </a:solidFill>
                <a:latin typeface="微软雅黑" panose="020B0503020204020204" pitchFamily="34" charset="-122"/>
                <a:ea typeface="微软雅黑" panose="020B0503020204020204" pitchFamily="34" charset="-122"/>
              </a:rPr>
              <a:t>滑铁卢大学</a:t>
            </a:r>
            <a:r>
              <a:rPr lang="en-US" altLang="zh-CN" dirty="0">
                <a:solidFill>
                  <a:prstClr val="white"/>
                </a:solidFill>
                <a:latin typeface="微软雅黑" panose="020B0503020204020204" pitchFamily="34" charset="-122"/>
                <a:ea typeface="微软雅黑" panose="020B0503020204020204" pitchFamily="34" charset="-122"/>
              </a:rPr>
              <a:t>(University of Waterloo)</a:t>
            </a:r>
            <a:r>
              <a:rPr lang="zh-CN" altLang="en-US" dirty="0">
                <a:solidFill>
                  <a:prstClr val="white"/>
                </a:solidFill>
                <a:latin typeface="微软雅黑" panose="020B0503020204020204" pitchFamily="34" charset="-122"/>
                <a:ea typeface="微软雅黑" panose="020B0503020204020204" pitchFamily="34" charset="-122"/>
              </a:rPr>
              <a:t>；约克大学</a:t>
            </a:r>
            <a:r>
              <a:rPr lang="en-US" altLang="zh-CN" dirty="0">
                <a:solidFill>
                  <a:prstClr val="white"/>
                </a:solidFill>
                <a:latin typeface="微软雅黑" panose="020B0503020204020204" pitchFamily="34" charset="-122"/>
                <a:ea typeface="微软雅黑" panose="020B0503020204020204" pitchFamily="34" charset="-122"/>
              </a:rPr>
              <a:t>(York University)</a:t>
            </a:r>
            <a:r>
              <a:rPr lang="zh-CN" altLang="en-US" dirty="0">
                <a:solidFill>
                  <a:prstClr val="white"/>
                </a:solidFill>
                <a:latin typeface="微软雅黑" panose="020B0503020204020204" pitchFamily="34" charset="-122"/>
                <a:ea typeface="微软雅黑" panose="020B0503020204020204" pitchFamily="34" charset="-122"/>
              </a:rPr>
              <a:t>；布鲁克大学</a:t>
            </a:r>
            <a:r>
              <a:rPr lang="en-US" altLang="zh-CN" dirty="0">
                <a:solidFill>
                  <a:prstClr val="white"/>
                </a:solidFill>
                <a:latin typeface="微软雅黑" panose="020B0503020204020204" pitchFamily="34" charset="-122"/>
                <a:ea typeface="微软雅黑" panose="020B0503020204020204" pitchFamily="34" charset="-122"/>
              </a:rPr>
              <a:t>(Brock University)</a:t>
            </a:r>
            <a:r>
              <a:rPr lang="zh-CN" altLang="en-US" dirty="0">
                <a:solidFill>
                  <a:prstClr val="white"/>
                </a:solidFill>
                <a:latin typeface="微软雅黑" panose="020B0503020204020204" pitchFamily="34" charset="-122"/>
                <a:ea typeface="微软雅黑" panose="020B0503020204020204" pitchFamily="34" charset="-122"/>
              </a:rPr>
              <a:t>；西安大略大学</a:t>
            </a:r>
            <a:r>
              <a:rPr lang="en-US" altLang="zh-CN" dirty="0">
                <a:solidFill>
                  <a:prstClr val="white"/>
                </a:solidFill>
                <a:latin typeface="微软雅黑" panose="020B0503020204020204" pitchFamily="34" charset="-122"/>
                <a:ea typeface="微软雅黑" panose="020B0503020204020204" pitchFamily="34" charset="-122"/>
              </a:rPr>
              <a:t>(University of Western Ontario)</a:t>
            </a:r>
            <a:r>
              <a:rPr lang="zh-CN" altLang="en-US" dirty="0">
                <a:solidFill>
                  <a:prstClr val="white"/>
                </a:solidFill>
                <a:latin typeface="微软雅黑" panose="020B0503020204020204" pitchFamily="34" charset="-122"/>
                <a:ea typeface="微软雅黑" panose="020B0503020204020204" pitchFamily="34" charset="-122"/>
              </a:rPr>
              <a:t>；圭尔夫大学</a:t>
            </a:r>
            <a:r>
              <a:rPr lang="en-US" altLang="zh-CN" dirty="0">
                <a:solidFill>
                  <a:prstClr val="white"/>
                </a:solidFill>
                <a:latin typeface="微软雅黑" panose="020B0503020204020204" pitchFamily="34" charset="-122"/>
                <a:ea typeface="微软雅黑" panose="020B0503020204020204" pitchFamily="34" charset="-122"/>
              </a:rPr>
              <a:t>(University of Guelph)</a:t>
            </a:r>
            <a:r>
              <a:rPr lang="zh-CN" altLang="en-US" dirty="0">
                <a:solidFill>
                  <a:prstClr val="white"/>
                </a:solidFill>
                <a:latin typeface="微软雅黑" panose="020B0503020204020204" pitchFamily="34" charset="-122"/>
                <a:ea typeface="微软雅黑" panose="020B0503020204020204" pitchFamily="34" charset="-122"/>
              </a:rPr>
              <a:t>；卡尔顿大学</a:t>
            </a:r>
            <a:r>
              <a:rPr lang="en-US" altLang="zh-CN" dirty="0">
                <a:solidFill>
                  <a:prstClr val="white"/>
                </a:solidFill>
                <a:latin typeface="微软雅黑" panose="020B0503020204020204" pitchFamily="34" charset="-122"/>
                <a:ea typeface="微软雅黑" panose="020B0503020204020204" pitchFamily="34" charset="-122"/>
              </a:rPr>
              <a:t>(Carleton University)</a:t>
            </a:r>
            <a:r>
              <a:rPr lang="zh-CN" altLang="en-US" dirty="0">
                <a:solidFill>
                  <a:prstClr val="white"/>
                </a:solidFill>
                <a:latin typeface="微软雅黑" panose="020B0503020204020204" pitchFamily="34" charset="-122"/>
                <a:ea typeface="微软雅黑" panose="020B0503020204020204" pitchFamily="34" charset="-122"/>
              </a:rPr>
              <a:t>等</a:t>
            </a:r>
            <a:r>
              <a:rPr lang="en-US" altLang="zh-CN" dirty="0">
                <a:solidFill>
                  <a:prstClr val="white"/>
                </a:solidFill>
                <a:latin typeface="微软雅黑" panose="020B0503020204020204" pitchFamily="34" charset="-122"/>
                <a:ea typeface="微软雅黑" panose="020B0503020204020204" pitchFamily="34" charset="-122"/>
              </a:rPr>
              <a:t>12</a:t>
            </a:r>
            <a:r>
              <a:rPr lang="zh-CN" altLang="en-US" dirty="0">
                <a:solidFill>
                  <a:prstClr val="white"/>
                </a:solidFill>
                <a:latin typeface="微软雅黑" panose="020B0503020204020204" pitchFamily="34" charset="-122"/>
                <a:ea typeface="微软雅黑" panose="020B0503020204020204" pitchFamily="34" charset="-122"/>
              </a:rPr>
              <a:t>所大学，主要接收学校为</a:t>
            </a:r>
            <a:r>
              <a:rPr lang="en-US" altLang="zh-CN" dirty="0">
                <a:solidFill>
                  <a:prstClr val="white"/>
                </a:solidFill>
                <a:latin typeface="微软雅黑" panose="020B0503020204020204" pitchFamily="34" charset="-122"/>
                <a:ea typeface="微软雅黑" panose="020B0503020204020204" pitchFamily="34" charset="-122"/>
              </a:rPr>
              <a:t>Carleton</a:t>
            </a:r>
            <a:r>
              <a:rPr lang="zh-CN" altLang="en-US" dirty="0">
                <a:solidFill>
                  <a:prstClr val="white"/>
                </a:solidFill>
                <a:latin typeface="微软雅黑" panose="020B0503020204020204" pitchFamily="34" charset="-122"/>
                <a:ea typeface="微软雅黑" panose="020B0503020204020204" pitchFamily="34" charset="-122"/>
              </a:rPr>
              <a:t>和</a:t>
            </a:r>
            <a:r>
              <a:rPr lang="en-US" altLang="zh-CN" dirty="0">
                <a:solidFill>
                  <a:prstClr val="white"/>
                </a:solidFill>
                <a:latin typeface="微软雅黑" panose="020B0503020204020204" pitchFamily="34" charset="-122"/>
                <a:ea typeface="微软雅黑" panose="020B0503020204020204" pitchFamily="34" charset="-122"/>
              </a:rPr>
              <a:t>Waterloo</a:t>
            </a:r>
            <a:r>
              <a:rPr lang="zh-CN" altLang="en-US" dirty="0">
                <a:solidFill>
                  <a:prstClr val="white"/>
                </a:solidFill>
                <a:latin typeface="微软雅黑" panose="020B0503020204020204" pitchFamily="34" charset="-122"/>
                <a:ea typeface="微软雅黑" panose="020B0503020204020204" pitchFamily="34" charset="-122"/>
              </a:rPr>
              <a:t>。</a:t>
            </a:r>
          </a:p>
          <a:p>
            <a:pPr eaLnBrk="0" hangingPunct="0">
              <a:lnSpc>
                <a:spcPct val="130000"/>
              </a:lnSpc>
              <a:spcBef>
                <a:spcPts val="600"/>
              </a:spcBef>
              <a:defRPr/>
            </a:pPr>
            <a:r>
              <a:rPr lang="zh-CN" altLang="en-US" b="1" dirty="0">
                <a:solidFill>
                  <a:srgbClr val="ED7D31"/>
                </a:solidFill>
                <a:latin typeface="微软雅黑" panose="020B0503020204020204" pitchFamily="34" charset="-122"/>
                <a:ea typeface="微软雅黑" panose="020B0503020204020204" pitchFamily="34" charset="-122"/>
              </a:rPr>
              <a:t>交流时间为一学年</a:t>
            </a:r>
            <a:r>
              <a:rPr lang="zh-CN" altLang="en-US" b="1" dirty="0" smtClean="0">
                <a:solidFill>
                  <a:srgbClr val="ED7D31"/>
                </a:solidFill>
                <a:latin typeface="微软雅黑" panose="020B0503020204020204" pitchFamily="34" charset="-122"/>
                <a:ea typeface="微软雅黑" panose="020B0503020204020204" pitchFamily="34" charset="-122"/>
              </a:rPr>
              <a:t>。</a:t>
            </a:r>
            <a:endParaRPr lang="zh-CN" altLang="en-US" b="1" dirty="0">
              <a:solidFill>
                <a:srgbClr val="ED7D31"/>
              </a:solidFill>
              <a:latin typeface="微软雅黑" panose="020B0503020204020204" pitchFamily="34" charset="-122"/>
              <a:ea typeface="微软雅黑" panose="020B0503020204020204" pitchFamily="34" charset="-122"/>
            </a:endParaRPr>
          </a:p>
          <a:p>
            <a:pPr eaLnBrk="0" hangingPunct="0">
              <a:lnSpc>
                <a:spcPct val="130000"/>
              </a:lnSpc>
              <a:spcBef>
                <a:spcPts val="600"/>
              </a:spcBef>
              <a:defRPr/>
            </a:pPr>
            <a:r>
              <a:rPr lang="en-US" altLang="zh-CN" sz="2000" b="1" dirty="0">
                <a:solidFill>
                  <a:srgbClr val="FFFF00"/>
                </a:solidFill>
                <a:latin typeface="微软雅黑" panose="020B0503020204020204" pitchFamily="34" charset="-122"/>
                <a:ea typeface="微软雅黑" panose="020B0503020204020204" pitchFamily="34" charset="-122"/>
              </a:rPr>
              <a:t>4.</a:t>
            </a:r>
            <a:r>
              <a:rPr lang="zh-CN" altLang="en-US" sz="2000" b="1" dirty="0">
                <a:solidFill>
                  <a:srgbClr val="FFFF00"/>
                </a:solidFill>
                <a:latin typeface="微软雅黑" panose="020B0503020204020204" pitchFamily="34" charset="-122"/>
                <a:ea typeface="微软雅黑" panose="020B0503020204020204" pitchFamily="34" charset="-122"/>
              </a:rPr>
              <a:t>美国加州富乐敦州立大学</a:t>
            </a:r>
          </a:p>
          <a:p>
            <a:pPr eaLnBrk="0" hangingPunct="0">
              <a:lnSpc>
                <a:spcPct val="130000"/>
              </a:lnSpc>
              <a:spcBef>
                <a:spcPts val="600"/>
              </a:spcBef>
              <a:defRPr/>
            </a:pPr>
            <a:r>
              <a:rPr lang="zh-CN" altLang="en-US" dirty="0">
                <a:solidFill>
                  <a:prstClr val="white"/>
                </a:solidFill>
                <a:latin typeface="微软雅黑" panose="020B0503020204020204" pitchFamily="34" charset="-122"/>
                <a:ea typeface="微软雅黑" panose="020B0503020204020204" pitchFamily="34" charset="-122"/>
              </a:rPr>
              <a:t>学生赴美国加州富乐敦州立大学访学一个学期修读课程</a:t>
            </a:r>
            <a:r>
              <a:rPr lang="zh-CN" altLang="en-US" dirty="0" smtClean="0">
                <a:solidFill>
                  <a:prstClr val="white"/>
                </a:solidFill>
                <a:latin typeface="微软雅黑" panose="020B0503020204020204" pitchFamily="34" charset="-122"/>
                <a:ea typeface="微软雅黑" panose="020B0503020204020204" pitchFamily="34" charset="-122"/>
              </a:rPr>
              <a:t>。</a:t>
            </a:r>
            <a:endParaRPr lang="zh-CN" altLang="en-US" dirty="0">
              <a:solidFill>
                <a:prstClr val="white"/>
              </a:solidFill>
              <a:latin typeface="微软雅黑" panose="020B0503020204020204" pitchFamily="34" charset="-122"/>
              <a:ea typeface="微软雅黑" panose="020B0503020204020204" pitchFamily="34" charset="-122"/>
            </a:endParaRPr>
          </a:p>
          <a:p>
            <a:pPr eaLnBrk="0" hangingPunct="0">
              <a:lnSpc>
                <a:spcPct val="130000"/>
              </a:lnSpc>
              <a:spcBef>
                <a:spcPts val="600"/>
              </a:spcBef>
              <a:defRPr/>
            </a:pPr>
            <a:r>
              <a:rPr lang="en-US" altLang="zh-CN" sz="2000" b="1" dirty="0">
                <a:solidFill>
                  <a:srgbClr val="FFFF00"/>
                </a:solidFill>
                <a:latin typeface="微软雅黑" panose="020B0503020204020204" pitchFamily="34" charset="-122"/>
                <a:ea typeface="微软雅黑" panose="020B0503020204020204" pitchFamily="34" charset="-122"/>
              </a:rPr>
              <a:t>5.</a:t>
            </a:r>
            <a:r>
              <a:rPr lang="zh-CN" altLang="en-US" sz="2000" b="1" dirty="0">
                <a:solidFill>
                  <a:srgbClr val="FFFF00"/>
                </a:solidFill>
                <a:latin typeface="微软雅黑" panose="020B0503020204020204" pitchFamily="34" charset="-122"/>
                <a:ea typeface="微软雅黑" panose="020B0503020204020204" pitchFamily="34" charset="-122"/>
              </a:rPr>
              <a:t>江苏大学生赴美国大学学年交流项目</a:t>
            </a:r>
          </a:p>
          <a:p>
            <a:pPr eaLnBrk="0" hangingPunct="0">
              <a:lnSpc>
                <a:spcPct val="130000"/>
              </a:lnSpc>
              <a:spcBef>
                <a:spcPts val="600"/>
              </a:spcBef>
              <a:defRPr/>
            </a:pPr>
            <a:r>
              <a:rPr lang="zh-CN" altLang="en-US" dirty="0">
                <a:solidFill>
                  <a:prstClr val="white"/>
                </a:solidFill>
                <a:latin typeface="微软雅黑" panose="020B0503020204020204" pitchFamily="34" charset="-122"/>
                <a:ea typeface="微软雅黑" panose="020B0503020204020204" pitchFamily="34" charset="-122"/>
              </a:rPr>
              <a:t>可交流大学有：哈佛大学、哥伦比亚大学、麻省理工学院、宾夕法尼亚大学、杜克大学、约翰</a:t>
            </a:r>
            <a:r>
              <a:rPr lang="en-US" altLang="zh-CN" dirty="0">
                <a:solidFill>
                  <a:prstClr val="white"/>
                </a:solidFill>
                <a:latin typeface="微软雅黑" panose="020B0503020204020204" pitchFamily="34" charset="-122"/>
                <a:ea typeface="微软雅黑" panose="020B0503020204020204" pitchFamily="34" charset="-122"/>
              </a:rPr>
              <a:t>•</a:t>
            </a:r>
            <a:r>
              <a:rPr lang="zh-CN" altLang="en-US" dirty="0">
                <a:solidFill>
                  <a:prstClr val="white"/>
                </a:solidFill>
                <a:latin typeface="微软雅黑" panose="020B0503020204020204" pitchFamily="34" charset="-122"/>
                <a:ea typeface="微软雅黑" panose="020B0503020204020204" pitchFamily="34" charset="-122"/>
              </a:rPr>
              <a:t>霍普金斯大学、波士顿学院、纽约大学等。</a:t>
            </a:r>
          </a:p>
          <a:p>
            <a:pPr eaLnBrk="0" hangingPunct="0">
              <a:lnSpc>
                <a:spcPct val="130000"/>
              </a:lnSpc>
              <a:spcBef>
                <a:spcPts val="600"/>
              </a:spcBef>
              <a:defRPr/>
            </a:pPr>
            <a:r>
              <a:rPr lang="zh-CN" altLang="en-US" b="1" dirty="0">
                <a:solidFill>
                  <a:srgbClr val="ED7D31"/>
                </a:solidFill>
                <a:latin typeface="微软雅黑" panose="020B0503020204020204" pitchFamily="34" charset="-122"/>
                <a:ea typeface="微软雅黑" panose="020B0503020204020204" pitchFamily="34" charset="-122"/>
              </a:rPr>
              <a:t>交流生在美一学期或一学年。</a:t>
            </a:r>
          </a:p>
        </p:txBody>
      </p:sp>
    </p:spTree>
    <p:extLst>
      <p:ext uri="{BB962C8B-B14F-4D97-AF65-F5344CB8AC3E}">
        <p14:creationId xmlns:p14="http://schemas.microsoft.com/office/powerpoint/2010/main" xmlns="" val="2171410557"/>
      </p:ext>
    </p:extLst>
  </p:cSld>
  <p:clrMapOvr>
    <a:masterClrMapping/>
  </p:clrMapOvr>
  <p:transition spd="med">
    <p:pull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811" y="375344"/>
            <a:ext cx="3647152" cy="553998"/>
          </a:xfrm>
          <a:prstGeom prst="rect">
            <a:avLst/>
          </a:prstGeom>
        </p:spPr>
        <p:txBody>
          <a:bodyPr wrap="none">
            <a:spAutoFit/>
          </a:bodyPr>
          <a:lstStyle/>
          <a:p>
            <a:r>
              <a:rPr lang="zh-CN" altLang="en-US" sz="3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国内外访学交流管理</a:t>
            </a:r>
          </a:p>
        </p:txBody>
      </p:sp>
      <p:sp>
        <p:nvSpPr>
          <p:cNvPr id="7" name="矩形 6"/>
          <p:cNvSpPr/>
          <p:nvPr/>
        </p:nvSpPr>
        <p:spPr>
          <a:xfrm>
            <a:off x="21" y="283494"/>
            <a:ext cx="1119887"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5248656" y="283494"/>
            <a:ext cx="6943344"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9" name="MH_Number_3">
            <a:hlinkClick r:id="rId3" action="ppaction://hlinksldjump"/>
          </p:cNvPr>
          <p:cNvSpPr/>
          <p:nvPr>
            <p:custDataLst>
              <p:tags r:id="rId1"/>
            </p:custDataLst>
          </p:nvPr>
        </p:nvSpPr>
        <p:spPr>
          <a:xfrm>
            <a:off x="846288" y="347722"/>
            <a:ext cx="547197" cy="547197"/>
          </a:xfrm>
          <a:prstGeom prst="ellipse">
            <a:avLst/>
          </a:prstGeom>
          <a:solidFill>
            <a:srgbClr val="00B0F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b="1" dirty="0" smtClean="0">
                <a:solidFill>
                  <a:srgbClr val="FFFFFF"/>
                </a:solidFill>
                <a:latin typeface="Times New Roman" panose="02020603050405020304" pitchFamily="18" charset="0"/>
                <a:cs typeface="Times New Roman" panose="02020603050405020304" pitchFamily="18" charset="0"/>
              </a:rPr>
              <a:t>03</a:t>
            </a:r>
            <a:endParaRPr lang="zh-CN" altLang="en-US" sz="2400" b="1" dirty="0">
              <a:solidFill>
                <a:srgbClr val="FFFFFF"/>
              </a:solidFill>
              <a:latin typeface="Times New Roman" panose="02020603050405020304" pitchFamily="18" charset="0"/>
              <a:cs typeface="Times New Roman" panose="02020603050405020304" pitchFamily="18" charset="0"/>
            </a:endParaRPr>
          </a:p>
        </p:txBody>
      </p:sp>
      <p:sp>
        <p:nvSpPr>
          <p:cNvPr id="2" name="矩形 1"/>
          <p:cNvSpPr/>
          <p:nvPr/>
        </p:nvSpPr>
        <p:spPr>
          <a:xfrm>
            <a:off x="1021284" y="1142589"/>
            <a:ext cx="2339102" cy="523220"/>
          </a:xfrm>
          <a:prstGeom prst="rect">
            <a:avLst/>
          </a:prstGeom>
        </p:spPr>
        <p:txBody>
          <a:bodyPr wrap="none">
            <a:spAutoFit/>
          </a:bodyPr>
          <a:lstStyle/>
          <a:p>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外</a:t>
            </a:r>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访</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学交流</a:t>
            </a:r>
          </a:p>
        </p:txBody>
      </p:sp>
      <p:sp>
        <p:nvSpPr>
          <p:cNvPr id="4" name="矩形 3"/>
          <p:cNvSpPr/>
          <p:nvPr/>
        </p:nvSpPr>
        <p:spPr>
          <a:xfrm>
            <a:off x="1021284" y="1802267"/>
            <a:ext cx="10291827" cy="4247317"/>
          </a:xfrm>
          <a:prstGeom prst="rect">
            <a:avLst/>
          </a:prstGeom>
        </p:spPr>
        <p:txBody>
          <a:bodyPr wrap="square">
            <a:spAutoFit/>
          </a:bodyPr>
          <a:lstStyle/>
          <a:p>
            <a:pPr eaLnBrk="0" hangingPunct="0">
              <a:lnSpc>
                <a:spcPct val="130000"/>
              </a:lnSpc>
              <a:spcBef>
                <a:spcPts val="600"/>
              </a:spcBef>
              <a:defRPr/>
            </a:pPr>
            <a:r>
              <a:rPr lang="en-US" altLang="zh-CN" sz="2000" b="1" dirty="0">
                <a:solidFill>
                  <a:srgbClr val="FFFF00"/>
                </a:solidFill>
                <a:latin typeface="微软雅黑" panose="020B0503020204020204" pitchFamily="34" charset="-122"/>
                <a:ea typeface="微软雅黑" panose="020B0503020204020204" pitchFamily="34" charset="-122"/>
              </a:rPr>
              <a:t>6.</a:t>
            </a:r>
            <a:r>
              <a:rPr lang="zh-CN" altLang="en-US" sz="2000" b="1" dirty="0">
                <a:solidFill>
                  <a:srgbClr val="FFFF00"/>
                </a:solidFill>
                <a:latin typeface="微软雅黑" panose="020B0503020204020204" pitchFamily="34" charset="-122"/>
                <a:ea typeface="微软雅黑" panose="020B0503020204020204" pitchFamily="34" charset="-122"/>
              </a:rPr>
              <a:t>台湾世新大学“大陆地区学生短期研修”</a:t>
            </a:r>
          </a:p>
          <a:p>
            <a:pPr eaLnBrk="0" hangingPunct="0">
              <a:lnSpc>
                <a:spcPct val="120000"/>
              </a:lnSpc>
              <a:spcBef>
                <a:spcPts val="600"/>
              </a:spcBef>
              <a:defRPr/>
            </a:pPr>
            <a:r>
              <a:rPr lang="zh-CN" altLang="en-US" sz="2000" dirty="0">
                <a:solidFill>
                  <a:prstClr val="white"/>
                </a:solidFill>
                <a:latin typeface="微软雅黑" panose="020B0503020204020204" pitchFamily="34" charset="-122"/>
                <a:ea typeface="微软雅黑" panose="020B0503020204020204" pitchFamily="34" charset="-122"/>
              </a:rPr>
              <a:t>春季班：</a:t>
            </a:r>
            <a:r>
              <a:rPr lang="en-US" altLang="zh-CN" sz="2000" dirty="0">
                <a:solidFill>
                  <a:prstClr val="white"/>
                </a:solidFill>
                <a:latin typeface="微软雅黑" panose="020B0503020204020204" pitchFamily="34" charset="-122"/>
                <a:ea typeface="微软雅黑" panose="020B0503020204020204" pitchFamily="34" charset="-122"/>
              </a:rPr>
              <a:t>2—4</a:t>
            </a:r>
            <a:r>
              <a:rPr lang="zh-CN" altLang="en-US" sz="2000" dirty="0">
                <a:solidFill>
                  <a:prstClr val="white"/>
                </a:solidFill>
                <a:latin typeface="微软雅黑" panose="020B0503020204020204" pitchFamily="34" charset="-122"/>
                <a:ea typeface="微软雅黑" panose="020B0503020204020204" pitchFamily="34" charset="-122"/>
              </a:rPr>
              <a:t>月份</a:t>
            </a:r>
          </a:p>
          <a:p>
            <a:pPr eaLnBrk="0" hangingPunct="0">
              <a:lnSpc>
                <a:spcPct val="120000"/>
              </a:lnSpc>
              <a:spcBef>
                <a:spcPts val="600"/>
              </a:spcBef>
              <a:defRPr/>
            </a:pPr>
            <a:r>
              <a:rPr lang="zh-CN" altLang="en-US" sz="2000" dirty="0">
                <a:solidFill>
                  <a:prstClr val="white"/>
                </a:solidFill>
                <a:latin typeface="微软雅黑" panose="020B0503020204020204" pitchFamily="34" charset="-122"/>
                <a:ea typeface="微软雅黑" panose="020B0503020204020204" pitchFamily="34" charset="-122"/>
              </a:rPr>
              <a:t>秋季班：</a:t>
            </a:r>
            <a:r>
              <a:rPr lang="en-US" altLang="zh-CN" sz="2000" dirty="0">
                <a:solidFill>
                  <a:prstClr val="white"/>
                </a:solidFill>
                <a:latin typeface="微软雅黑" panose="020B0503020204020204" pitchFamily="34" charset="-122"/>
                <a:ea typeface="微软雅黑" panose="020B0503020204020204" pitchFamily="34" charset="-122"/>
              </a:rPr>
              <a:t>9—</a:t>
            </a:r>
            <a:r>
              <a:rPr lang="zh-CN" altLang="en-US" sz="2000" dirty="0">
                <a:solidFill>
                  <a:prstClr val="white"/>
                </a:solidFill>
                <a:latin typeface="微软雅黑" panose="020B0503020204020204" pitchFamily="34" charset="-122"/>
                <a:ea typeface="微软雅黑" panose="020B0503020204020204" pitchFamily="34" charset="-122"/>
              </a:rPr>
              <a:t>次年</a:t>
            </a:r>
            <a:r>
              <a:rPr lang="en-US" altLang="zh-CN" sz="2000" dirty="0">
                <a:solidFill>
                  <a:prstClr val="white"/>
                </a:solidFill>
                <a:latin typeface="微软雅黑" panose="020B0503020204020204" pitchFamily="34" charset="-122"/>
                <a:ea typeface="微软雅黑" panose="020B0503020204020204" pitchFamily="34" charset="-122"/>
              </a:rPr>
              <a:t>1</a:t>
            </a:r>
            <a:r>
              <a:rPr lang="zh-CN" altLang="en-US" sz="2000" dirty="0" smtClean="0">
                <a:solidFill>
                  <a:prstClr val="white"/>
                </a:solidFill>
                <a:latin typeface="微软雅黑" panose="020B0503020204020204" pitchFamily="34" charset="-122"/>
                <a:ea typeface="微软雅黑" panose="020B0503020204020204" pitchFamily="34" charset="-122"/>
              </a:rPr>
              <a:t>月份</a:t>
            </a:r>
            <a:endParaRPr lang="zh-CN" altLang="en-US" sz="2000" dirty="0">
              <a:solidFill>
                <a:prstClr val="white"/>
              </a:solidFill>
              <a:latin typeface="微软雅黑" panose="020B0503020204020204" pitchFamily="34" charset="-122"/>
              <a:ea typeface="微软雅黑" panose="020B0503020204020204" pitchFamily="34" charset="-122"/>
            </a:endParaRPr>
          </a:p>
          <a:p>
            <a:pPr eaLnBrk="0" hangingPunct="0">
              <a:lnSpc>
                <a:spcPct val="130000"/>
              </a:lnSpc>
              <a:spcBef>
                <a:spcPts val="600"/>
              </a:spcBef>
              <a:defRPr/>
            </a:pPr>
            <a:r>
              <a:rPr lang="en-US" altLang="zh-CN" sz="2000" b="1" dirty="0">
                <a:solidFill>
                  <a:srgbClr val="FFFF00"/>
                </a:solidFill>
                <a:latin typeface="微软雅黑" panose="020B0503020204020204" pitchFamily="34" charset="-122"/>
                <a:ea typeface="微软雅黑" panose="020B0503020204020204" pitchFamily="34" charset="-122"/>
              </a:rPr>
              <a:t>7.</a:t>
            </a:r>
            <a:r>
              <a:rPr lang="zh-CN" altLang="en-US" sz="2000" b="1" dirty="0">
                <a:solidFill>
                  <a:srgbClr val="FFFF00"/>
                </a:solidFill>
                <a:latin typeface="微软雅黑" panose="020B0503020204020204" pitchFamily="34" charset="-122"/>
                <a:ea typeface="微软雅黑" panose="020B0503020204020204" pitchFamily="34" charset="-122"/>
              </a:rPr>
              <a:t>台湾世新大学大陆地区各高校学生赴台专业研习班</a:t>
            </a:r>
          </a:p>
          <a:p>
            <a:pPr eaLnBrk="0" hangingPunct="0">
              <a:lnSpc>
                <a:spcPct val="130000"/>
              </a:lnSpc>
              <a:spcBef>
                <a:spcPts val="600"/>
              </a:spcBef>
              <a:defRPr/>
            </a:pPr>
            <a:r>
              <a:rPr lang="zh-CN" altLang="en-US" sz="2000" dirty="0">
                <a:solidFill>
                  <a:prstClr val="white"/>
                </a:solidFill>
                <a:latin typeface="微软雅黑" panose="020B0503020204020204" pitchFamily="34" charset="-122"/>
                <a:ea typeface="微软雅黑" panose="020B0503020204020204" pitchFamily="34" charset="-122"/>
              </a:rPr>
              <a:t>包含“人文化成与文化创意研习班”和“无人机空拍专业</a:t>
            </a:r>
            <a:r>
              <a:rPr lang="en-US" altLang="zh-CN" sz="2000" dirty="0">
                <a:solidFill>
                  <a:prstClr val="white"/>
                </a:solidFill>
                <a:latin typeface="微软雅黑" panose="020B0503020204020204" pitchFamily="34" charset="-122"/>
                <a:ea typeface="微软雅黑" panose="020B0503020204020204" pitchFamily="34" charset="-122"/>
              </a:rPr>
              <a:t>-</a:t>
            </a:r>
            <a:r>
              <a:rPr lang="zh-CN" altLang="en-US" sz="2000" dirty="0">
                <a:solidFill>
                  <a:prstClr val="white"/>
                </a:solidFill>
                <a:latin typeface="微软雅黑" panose="020B0503020204020204" pitchFamily="34" charset="-122"/>
                <a:ea typeface="微软雅黑" panose="020B0503020204020204" pitchFamily="34" charset="-122"/>
              </a:rPr>
              <a:t>新媒体艺术与应用班”等</a:t>
            </a:r>
          </a:p>
          <a:p>
            <a:pPr eaLnBrk="0" hangingPunct="0">
              <a:lnSpc>
                <a:spcPct val="130000"/>
              </a:lnSpc>
              <a:spcBef>
                <a:spcPts val="600"/>
              </a:spcBef>
              <a:defRPr/>
            </a:pPr>
            <a:r>
              <a:rPr lang="zh-CN" altLang="en-US" sz="2000" dirty="0">
                <a:solidFill>
                  <a:prstClr val="white"/>
                </a:solidFill>
                <a:latin typeface="微软雅黑" panose="020B0503020204020204" pitchFamily="34" charset="-122"/>
                <a:ea typeface="微软雅黑" panose="020B0503020204020204" pitchFamily="34" charset="-122"/>
              </a:rPr>
              <a:t>为期</a:t>
            </a:r>
            <a:r>
              <a:rPr lang="en-US" altLang="zh-CN" sz="2000" dirty="0">
                <a:solidFill>
                  <a:prstClr val="white"/>
                </a:solidFill>
                <a:latin typeface="微软雅黑" panose="020B0503020204020204" pitchFamily="34" charset="-122"/>
                <a:ea typeface="微软雅黑" panose="020B0503020204020204" pitchFamily="34" charset="-122"/>
              </a:rPr>
              <a:t>2</a:t>
            </a:r>
            <a:r>
              <a:rPr lang="zh-CN" altLang="en-US" sz="2000" dirty="0">
                <a:solidFill>
                  <a:prstClr val="white"/>
                </a:solidFill>
                <a:latin typeface="微软雅黑" panose="020B0503020204020204" pitchFamily="34" charset="-122"/>
                <a:ea typeface="微软雅黑" panose="020B0503020204020204" pitchFamily="34" charset="-122"/>
              </a:rPr>
              <a:t>周，一般安排在寒、暑假</a:t>
            </a:r>
            <a:r>
              <a:rPr lang="zh-CN" altLang="en-US" sz="2000" dirty="0" smtClean="0">
                <a:solidFill>
                  <a:prstClr val="white"/>
                </a:solidFill>
                <a:latin typeface="微软雅黑" panose="020B0503020204020204" pitchFamily="34" charset="-122"/>
                <a:ea typeface="微软雅黑" panose="020B0503020204020204" pitchFamily="34" charset="-122"/>
              </a:rPr>
              <a:t>。</a:t>
            </a:r>
            <a:endParaRPr lang="zh-CN" altLang="en-US" sz="2000" dirty="0">
              <a:solidFill>
                <a:prstClr val="white"/>
              </a:solidFill>
              <a:latin typeface="微软雅黑" panose="020B0503020204020204" pitchFamily="34" charset="-122"/>
              <a:ea typeface="微软雅黑" panose="020B0503020204020204" pitchFamily="34" charset="-122"/>
            </a:endParaRPr>
          </a:p>
          <a:p>
            <a:pPr eaLnBrk="0" hangingPunct="0">
              <a:lnSpc>
                <a:spcPct val="130000"/>
              </a:lnSpc>
              <a:spcBef>
                <a:spcPts val="600"/>
              </a:spcBef>
              <a:defRPr/>
            </a:pPr>
            <a:r>
              <a:rPr lang="en-US" altLang="zh-CN" sz="2000" b="1" dirty="0">
                <a:solidFill>
                  <a:srgbClr val="FFFF00"/>
                </a:solidFill>
                <a:latin typeface="微软雅黑" panose="020B0503020204020204" pitchFamily="34" charset="-122"/>
                <a:ea typeface="微软雅黑" panose="020B0503020204020204" pitchFamily="34" charset="-122"/>
              </a:rPr>
              <a:t>8.</a:t>
            </a:r>
            <a:r>
              <a:rPr lang="zh-CN" altLang="en-US" sz="2000" b="1" dirty="0">
                <a:solidFill>
                  <a:srgbClr val="FFFF00"/>
                </a:solidFill>
                <a:latin typeface="微软雅黑" panose="020B0503020204020204" pitchFamily="34" charset="-122"/>
                <a:ea typeface="微软雅黑" panose="020B0503020204020204" pitchFamily="34" charset="-122"/>
              </a:rPr>
              <a:t>亚洲青年领袖游学营（</a:t>
            </a:r>
            <a:r>
              <a:rPr lang="en-US" altLang="zh-CN" sz="2000" b="1" dirty="0">
                <a:solidFill>
                  <a:srgbClr val="FFFF00"/>
                </a:solidFill>
                <a:latin typeface="微软雅黑" panose="020B0503020204020204" pitchFamily="34" charset="-122"/>
                <a:ea typeface="微软雅黑" panose="020B0503020204020204" pitchFamily="34" charset="-122"/>
              </a:rPr>
              <a:t>Asian Youth Leaders Travel and Learning Camp </a:t>
            </a:r>
            <a:r>
              <a:rPr lang="zh-CN" altLang="en-US" sz="2000" b="1" dirty="0">
                <a:solidFill>
                  <a:srgbClr val="FFFF00"/>
                </a:solidFill>
                <a:latin typeface="微软雅黑" panose="020B0503020204020204" pitchFamily="34" charset="-122"/>
                <a:ea typeface="微软雅黑" panose="020B0503020204020204" pitchFamily="34" charset="-122"/>
              </a:rPr>
              <a:t>）</a:t>
            </a:r>
          </a:p>
          <a:p>
            <a:pPr eaLnBrk="0" hangingPunct="0">
              <a:lnSpc>
                <a:spcPct val="130000"/>
              </a:lnSpc>
              <a:spcBef>
                <a:spcPts val="600"/>
              </a:spcBef>
              <a:defRPr/>
            </a:pPr>
            <a:r>
              <a:rPr lang="zh-CN" altLang="en-US" sz="2000" dirty="0">
                <a:solidFill>
                  <a:prstClr val="white"/>
                </a:solidFill>
                <a:latin typeface="微软雅黑" panose="020B0503020204020204" pitchFamily="34" charset="-122"/>
                <a:ea typeface="微软雅黑" panose="020B0503020204020204" pitchFamily="34" charset="-122"/>
              </a:rPr>
              <a:t>形式：主题旅游探索、社会实践、知识讲座、学术问答、小组讨论等</a:t>
            </a:r>
          </a:p>
          <a:p>
            <a:pPr eaLnBrk="0" hangingPunct="0">
              <a:lnSpc>
                <a:spcPct val="130000"/>
              </a:lnSpc>
              <a:spcBef>
                <a:spcPts val="600"/>
              </a:spcBef>
              <a:defRPr/>
            </a:pPr>
            <a:r>
              <a:rPr lang="zh-CN" altLang="en-US" sz="2000" dirty="0">
                <a:solidFill>
                  <a:prstClr val="white"/>
                </a:solidFill>
                <a:latin typeface="微软雅黑" panose="020B0503020204020204" pitchFamily="34" charset="-122"/>
                <a:ea typeface="微软雅黑" panose="020B0503020204020204" pitchFamily="34" charset="-122"/>
              </a:rPr>
              <a:t>期限：短期游学（</a:t>
            </a:r>
            <a:r>
              <a:rPr lang="en-US" altLang="zh-CN" sz="2000" dirty="0">
                <a:solidFill>
                  <a:prstClr val="white"/>
                </a:solidFill>
                <a:latin typeface="微软雅黑" panose="020B0503020204020204" pitchFamily="34" charset="-122"/>
                <a:ea typeface="微软雅黑" panose="020B0503020204020204" pitchFamily="34" charset="-122"/>
              </a:rPr>
              <a:t>5</a:t>
            </a:r>
            <a:r>
              <a:rPr lang="zh-CN" altLang="en-US" sz="2000" dirty="0">
                <a:solidFill>
                  <a:prstClr val="white"/>
                </a:solidFill>
                <a:latin typeface="微软雅黑" panose="020B0503020204020204" pitchFamily="34" charset="-122"/>
                <a:ea typeface="微软雅黑" panose="020B0503020204020204" pitchFamily="34" charset="-122"/>
              </a:rPr>
              <a:t>天）</a:t>
            </a:r>
          </a:p>
        </p:txBody>
      </p:sp>
    </p:spTree>
    <p:extLst>
      <p:ext uri="{BB962C8B-B14F-4D97-AF65-F5344CB8AC3E}">
        <p14:creationId xmlns:p14="http://schemas.microsoft.com/office/powerpoint/2010/main" xmlns="" val="3834025563"/>
      </p:ext>
    </p:extLst>
  </p:cSld>
  <p:clrMapOvr>
    <a:masterClrMapping/>
  </p:clrMapOvr>
  <p:transition spd="med">
    <p:pull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6811" y="375344"/>
            <a:ext cx="3647152" cy="553998"/>
          </a:xfrm>
          <a:prstGeom prst="rect">
            <a:avLst/>
          </a:prstGeom>
        </p:spPr>
        <p:txBody>
          <a:bodyPr wrap="none">
            <a:spAutoFit/>
          </a:bodyPr>
          <a:lstStyle/>
          <a:p>
            <a:r>
              <a:rPr lang="zh-CN" altLang="en-US" sz="30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国内外访学交流管理</a:t>
            </a:r>
          </a:p>
        </p:txBody>
      </p:sp>
      <p:sp>
        <p:nvSpPr>
          <p:cNvPr id="7" name="矩形 6"/>
          <p:cNvSpPr/>
          <p:nvPr/>
        </p:nvSpPr>
        <p:spPr>
          <a:xfrm>
            <a:off x="21" y="283494"/>
            <a:ext cx="1119887"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5248656" y="283494"/>
            <a:ext cx="6943344" cy="724291"/>
          </a:xfrm>
          <a:prstGeom prst="rect">
            <a:avLst/>
          </a:pr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9" name="MH_Number_3">
            <a:hlinkClick r:id="rId3" action="ppaction://hlinksldjump"/>
          </p:cNvPr>
          <p:cNvSpPr/>
          <p:nvPr>
            <p:custDataLst>
              <p:tags r:id="rId1"/>
            </p:custDataLst>
          </p:nvPr>
        </p:nvSpPr>
        <p:spPr>
          <a:xfrm>
            <a:off x="846288" y="347722"/>
            <a:ext cx="547197" cy="547197"/>
          </a:xfrm>
          <a:prstGeom prst="ellipse">
            <a:avLst/>
          </a:prstGeom>
          <a:solidFill>
            <a:srgbClr val="00B0F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2400" b="1" dirty="0" smtClean="0">
                <a:solidFill>
                  <a:srgbClr val="FFFFFF"/>
                </a:solidFill>
                <a:latin typeface="Times New Roman" panose="02020603050405020304" pitchFamily="18" charset="0"/>
                <a:cs typeface="Times New Roman" panose="02020603050405020304" pitchFamily="18" charset="0"/>
              </a:rPr>
              <a:t>03</a:t>
            </a:r>
            <a:endParaRPr lang="zh-CN" altLang="en-US" sz="2400" b="1" dirty="0">
              <a:solidFill>
                <a:srgbClr val="FFFFFF"/>
              </a:solidFill>
              <a:latin typeface="Times New Roman" panose="02020603050405020304" pitchFamily="18" charset="0"/>
              <a:cs typeface="Times New Roman" panose="02020603050405020304" pitchFamily="18" charset="0"/>
            </a:endParaRPr>
          </a:p>
        </p:txBody>
      </p:sp>
      <p:sp>
        <p:nvSpPr>
          <p:cNvPr id="2" name="矩形 1"/>
          <p:cNvSpPr/>
          <p:nvPr/>
        </p:nvSpPr>
        <p:spPr>
          <a:xfrm>
            <a:off x="1021284" y="1142589"/>
            <a:ext cx="2339102" cy="523220"/>
          </a:xfrm>
          <a:prstGeom prst="rect">
            <a:avLst/>
          </a:prstGeom>
        </p:spPr>
        <p:txBody>
          <a:bodyPr wrap="none">
            <a:spAutoFit/>
          </a:bodyPr>
          <a:lstStyle/>
          <a:p>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外</a:t>
            </a:r>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访</a:t>
            </a:r>
            <a:r>
              <a:rPr lang="zh-CN" altLang="en-US" sz="2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学交流</a:t>
            </a:r>
          </a:p>
        </p:txBody>
      </p:sp>
      <p:pic>
        <p:nvPicPr>
          <p:cNvPr id="10" name="图片 2" descr="Group 1.jpg"/>
          <p:cNvPicPr>
            <a:picLocks noChangeAspect="1"/>
          </p:cNvPicPr>
          <p:nvPr/>
        </p:nvPicPr>
        <p:blipFill rotWithShape="1">
          <a:blip r:embed="rId4" cstate="print"/>
          <a:srcRect t="2818"/>
          <a:stretch/>
        </p:blipFill>
        <p:spPr bwMode="auto">
          <a:xfrm>
            <a:off x="1119887" y="1800643"/>
            <a:ext cx="9144000" cy="4754790"/>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433648877"/>
      </p:ext>
    </p:extLst>
  </p:cSld>
  <p:clrMapOvr>
    <a:masterClrMapping/>
  </p:clrMapOvr>
  <p:transition spd="med">
    <p:pull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6278348" y="1248275"/>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 name="Freeform 6"/>
          <p:cNvSpPr>
            <a:spLocks noEditPoints="1"/>
          </p:cNvSpPr>
          <p:nvPr/>
        </p:nvSpPr>
        <p:spPr bwMode="auto">
          <a:xfrm>
            <a:off x="6271961" y="1241886"/>
            <a:ext cx="874227"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Freeform 7"/>
          <p:cNvSpPr>
            <a:spLocks/>
          </p:cNvSpPr>
          <p:nvPr/>
        </p:nvSpPr>
        <p:spPr bwMode="auto">
          <a:xfrm>
            <a:off x="6278351" y="1479343"/>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 name="Freeform 8"/>
          <p:cNvSpPr>
            <a:spLocks noEditPoints="1"/>
          </p:cNvSpPr>
          <p:nvPr/>
        </p:nvSpPr>
        <p:spPr bwMode="auto">
          <a:xfrm>
            <a:off x="6271978" y="1472954"/>
            <a:ext cx="1505671"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 name="Freeform 9"/>
          <p:cNvSpPr>
            <a:spLocks/>
          </p:cNvSpPr>
          <p:nvPr/>
        </p:nvSpPr>
        <p:spPr bwMode="auto">
          <a:xfrm>
            <a:off x="6278348" y="2109723"/>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 name="Freeform 10"/>
          <p:cNvSpPr>
            <a:spLocks noEditPoints="1"/>
          </p:cNvSpPr>
          <p:nvPr/>
        </p:nvSpPr>
        <p:spPr bwMode="auto">
          <a:xfrm>
            <a:off x="6271961" y="2104398"/>
            <a:ext cx="1736739"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 name="Freeform 23"/>
          <p:cNvSpPr>
            <a:spLocks/>
          </p:cNvSpPr>
          <p:nvPr/>
        </p:nvSpPr>
        <p:spPr bwMode="auto">
          <a:xfrm>
            <a:off x="4554388" y="2109723"/>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Freeform 24"/>
          <p:cNvSpPr>
            <a:spLocks noEditPoints="1"/>
          </p:cNvSpPr>
          <p:nvPr/>
        </p:nvSpPr>
        <p:spPr bwMode="auto">
          <a:xfrm>
            <a:off x="4549084" y="2104398"/>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25"/>
          <p:cNvSpPr>
            <a:spLocks/>
          </p:cNvSpPr>
          <p:nvPr/>
        </p:nvSpPr>
        <p:spPr bwMode="auto">
          <a:xfrm>
            <a:off x="4785459" y="1479343"/>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Freeform 26"/>
          <p:cNvSpPr>
            <a:spLocks noEditPoints="1"/>
          </p:cNvSpPr>
          <p:nvPr/>
        </p:nvSpPr>
        <p:spPr bwMode="auto">
          <a:xfrm>
            <a:off x="4779086" y="1472954"/>
            <a:ext cx="1505671"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 name="Freeform 27"/>
          <p:cNvSpPr>
            <a:spLocks/>
          </p:cNvSpPr>
          <p:nvPr/>
        </p:nvSpPr>
        <p:spPr bwMode="auto">
          <a:xfrm>
            <a:off x="5416901" y="1248275"/>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Freeform 28"/>
          <p:cNvSpPr>
            <a:spLocks noEditPoints="1"/>
          </p:cNvSpPr>
          <p:nvPr/>
        </p:nvSpPr>
        <p:spPr bwMode="auto">
          <a:xfrm>
            <a:off x="5410513" y="1241886"/>
            <a:ext cx="874227"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文本框 13"/>
          <p:cNvSpPr txBox="1"/>
          <p:nvPr/>
        </p:nvSpPr>
        <p:spPr>
          <a:xfrm>
            <a:off x="4643837" y="5100395"/>
            <a:ext cx="3576639" cy="646331"/>
          </a:xfrm>
          <a:prstGeom prst="rect">
            <a:avLst/>
          </a:prstGeom>
          <a:noFill/>
        </p:spPr>
        <p:txBody>
          <a:bodyPr wrap="square" rtlCol="0">
            <a:spAutoFit/>
          </a:bodyPr>
          <a:lstStyle/>
          <a:p>
            <a:r>
              <a:rPr lang="zh-CN" altLang="en-US" sz="3600" b="1" dirty="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考试及考试规则</a:t>
            </a:r>
          </a:p>
        </p:txBody>
      </p:sp>
      <p:sp>
        <p:nvSpPr>
          <p:cNvPr id="15" name="文本框 14"/>
          <p:cNvSpPr txBox="1"/>
          <p:nvPr/>
        </p:nvSpPr>
        <p:spPr>
          <a:xfrm>
            <a:off x="5653795" y="3348458"/>
            <a:ext cx="1261884" cy="523220"/>
          </a:xfrm>
          <a:prstGeom prst="rect">
            <a:avLst/>
          </a:prstGeom>
          <a:noFill/>
        </p:spPr>
        <p:txBody>
          <a:bodyPr wrap="none" rtlCol="0">
            <a:spAutoFit/>
          </a:bodyPr>
          <a:lstStyle/>
          <a:p>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第四章</a:t>
            </a:r>
          </a:p>
        </p:txBody>
      </p:sp>
    </p:spTree>
    <p:extLst>
      <p:ext uri="{BB962C8B-B14F-4D97-AF65-F5344CB8AC3E}">
        <p14:creationId xmlns:p14="http://schemas.microsoft.com/office/powerpoint/2010/main" xmlns="" val="36445504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767558"/>
            <a:ext cx="12192000"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309511" y="767528"/>
            <a:ext cx="9347200" cy="5734756"/>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sz="3200" b="1" dirty="0" smtClean="0">
                <a:solidFill>
                  <a:schemeClr val="bg1"/>
                </a:solidFill>
                <a:latin typeface="微软雅黑" panose="020B0503020204020204" pitchFamily="34" charset="-122"/>
                <a:ea typeface="微软雅黑" panose="020B0503020204020204" pitchFamily="34" charset="-122"/>
              </a:rPr>
              <a:t>考试</a:t>
            </a:r>
            <a:r>
              <a:rPr lang="en-US" altLang="zh-CN" sz="3200" b="1" dirty="0" smtClean="0">
                <a:solidFill>
                  <a:schemeClr val="bg1"/>
                </a:solidFill>
                <a:latin typeface="微软雅黑" panose="020B0503020204020204" pitchFamily="34" charset="-122"/>
                <a:ea typeface="微软雅黑" panose="020B0503020204020204" pitchFamily="34" charset="-122"/>
              </a:rPr>
              <a:t>:</a:t>
            </a:r>
          </a:p>
          <a:p>
            <a:pPr>
              <a:defRPr/>
            </a:pPr>
            <a:r>
              <a:rPr lang="zh-CN" altLang="en-US" sz="3200" b="1" dirty="0" smtClean="0">
                <a:solidFill>
                  <a:schemeClr val="accent2">
                    <a:lumMod val="60000"/>
                    <a:lumOff val="40000"/>
                  </a:schemeClr>
                </a:solidFill>
                <a:latin typeface="微软雅黑" panose="020B0503020204020204" pitchFamily="34" charset="-122"/>
                <a:ea typeface="微软雅黑" panose="020B0503020204020204" pitchFamily="34" charset="-122"/>
              </a:rPr>
              <a:t>（</a:t>
            </a:r>
            <a:r>
              <a:rPr lang="zh-CN" altLang="en-US" sz="3200" b="1" dirty="0">
                <a:solidFill>
                  <a:srgbClr val="FF9400"/>
                </a:solidFill>
                <a:latin typeface="微软雅黑" panose="020B0503020204020204" pitchFamily="34" charset="-122"/>
                <a:ea typeface="微软雅黑" panose="020B0503020204020204" pitchFamily="34" charset="-122"/>
              </a:rPr>
              <a:t>一）校内课程考试</a:t>
            </a:r>
            <a:endParaRPr lang="en-US" altLang="zh-CN" sz="3200" b="1" dirty="0">
              <a:solidFill>
                <a:srgbClr val="FF9400"/>
              </a:solidFill>
              <a:latin typeface="微软雅黑" panose="020B0503020204020204" pitchFamily="34" charset="-122"/>
              <a:ea typeface="微软雅黑" panose="020B0503020204020204" pitchFamily="34" charset="-122"/>
            </a:endParaRPr>
          </a:p>
          <a:p>
            <a:pPr>
              <a:defRPr/>
            </a:pPr>
            <a:r>
              <a:rPr lang="en-US" altLang="zh-CN" sz="2000" b="1" dirty="0" smtClean="0">
                <a:solidFill>
                  <a:srgbClr val="FF9400"/>
                </a:solidFill>
                <a:latin typeface="微软雅黑" panose="020B0503020204020204" pitchFamily="34" charset="-122"/>
                <a:ea typeface="微软雅黑" panose="020B0503020204020204" pitchFamily="34" charset="-122"/>
              </a:rPr>
              <a:t>         1</a:t>
            </a:r>
            <a:r>
              <a:rPr lang="zh-CN" altLang="en-US" sz="2000" b="1" dirty="0" smtClean="0">
                <a:solidFill>
                  <a:srgbClr val="FF9400"/>
                </a:solidFill>
                <a:latin typeface="微软雅黑" panose="020B0503020204020204" pitchFamily="34" charset="-122"/>
                <a:ea typeface="微软雅黑" panose="020B0503020204020204" pitchFamily="34" charset="-122"/>
              </a:rPr>
              <a:t>、期末考试 </a:t>
            </a:r>
            <a:r>
              <a:rPr lang="en-US" altLang="zh-CN" sz="2000" b="1" dirty="0" smtClean="0">
                <a:solidFill>
                  <a:schemeClr val="bg2"/>
                </a:solidFill>
                <a:latin typeface="微软雅黑" panose="020B0503020204020204" pitchFamily="34" charset="-122"/>
                <a:ea typeface="微软雅黑" panose="020B0503020204020204" pitchFamily="34" charset="-122"/>
              </a:rPr>
              <a:t>(</a:t>
            </a:r>
            <a:r>
              <a:rPr lang="zh-CN" altLang="en-US" sz="2000" b="1" dirty="0" smtClean="0">
                <a:solidFill>
                  <a:schemeClr val="bg2"/>
                </a:solidFill>
                <a:latin typeface="微软雅黑" panose="020B0503020204020204" pitchFamily="34" charset="-122"/>
                <a:ea typeface="微软雅黑" panose="020B0503020204020204" pitchFamily="34" charset="-122"/>
              </a:rPr>
              <a:t>特殊情况可办理缓考）</a:t>
            </a:r>
            <a:endParaRPr lang="en-US" altLang="zh-CN" sz="2000" b="1" dirty="0" smtClean="0">
              <a:solidFill>
                <a:schemeClr val="bg2"/>
              </a:solidFill>
              <a:latin typeface="微软雅黑" panose="020B0503020204020204" pitchFamily="34" charset="-122"/>
              <a:ea typeface="微软雅黑" panose="020B0503020204020204" pitchFamily="34" charset="-122"/>
            </a:endParaRPr>
          </a:p>
          <a:p>
            <a:pPr>
              <a:defRPr/>
            </a:pPr>
            <a:r>
              <a:rPr lang="en-US" altLang="zh-CN" sz="2000" b="1" dirty="0">
                <a:solidFill>
                  <a:srgbClr val="FF9400"/>
                </a:solidFill>
                <a:latin typeface="微软雅黑" panose="020B0503020204020204" pitchFamily="34" charset="-122"/>
                <a:ea typeface="微软雅黑" panose="020B0503020204020204" pitchFamily="34" charset="-122"/>
              </a:rPr>
              <a:t> </a:t>
            </a:r>
            <a:r>
              <a:rPr lang="en-US" altLang="zh-CN" sz="2000" b="1" dirty="0" smtClean="0">
                <a:solidFill>
                  <a:srgbClr val="FF9400"/>
                </a:solidFill>
                <a:latin typeface="微软雅黑" panose="020B0503020204020204" pitchFamily="34" charset="-122"/>
                <a:ea typeface="微软雅黑" panose="020B0503020204020204" pitchFamily="34" charset="-122"/>
              </a:rPr>
              <a:t>        2</a:t>
            </a:r>
            <a:r>
              <a:rPr lang="zh-CN" altLang="en-US" sz="2000" b="1" dirty="0" smtClean="0">
                <a:solidFill>
                  <a:srgbClr val="FF9400"/>
                </a:solidFill>
                <a:latin typeface="微软雅黑" panose="020B0503020204020204" pitchFamily="34" charset="-122"/>
                <a:ea typeface="微软雅黑" panose="020B0503020204020204" pitchFamily="34" charset="-122"/>
              </a:rPr>
              <a:t>、补考</a:t>
            </a:r>
            <a:r>
              <a:rPr lang="en-US" altLang="zh-CN" sz="2000" b="1" dirty="0" smtClean="0">
                <a:solidFill>
                  <a:schemeClr val="bg2"/>
                </a:solidFill>
                <a:latin typeface="微软雅黑" panose="020B0503020204020204" pitchFamily="34" charset="-122"/>
                <a:ea typeface="微软雅黑" panose="020B0503020204020204" pitchFamily="34" charset="-122"/>
              </a:rPr>
              <a:t>(</a:t>
            </a:r>
            <a:r>
              <a:rPr lang="zh-CN" altLang="en-US" sz="2000" b="1" dirty="0" smtClean="0">
                <a:solidFill>
                  <a:schemeClr val="bg2"/>
                </a:solidFill>
                <a:latin typeface="微软雅黑" panose="020B0503020204020204" pitchFamily="34" charset="-122"/>
                <a:ea typeface="微软雅黑" panose="020B0503020204020204" pitchFamily="34" charset="-122"/>
              </a:rPr>
              <a:t>一</a:t>
            </a:r>
            <a:r>
              <a:rPr lang="zh-CN" altLang="en-US" sz="2000" b="1" dirty="0">
                <a:solidFill>
                  <a:schemeClr val="bg2"/>
                </a:solidFill>
                <a:latin typeface="微软雅黑" panose="020B0503020204020204" pitchFamily="34" charset="-122"/>
                <a:ea typeface="微软雅黑" panose="020B0503020204020204" pitchFamily="34" charset="-122"/>
              </a:rPr>
              <a:t>门课程一次免费补考机会）</a:t>
            </a:r>
            <a:endParaRPr lang="en-US" altLang="zh-CN" sz="2000" b="1" dirty="0">
              <a:solidFill>
                <a:schemeClr val="bg2"/>
              </a:solidFill>
              <a:latin typeface="微软雅黑" panose="020B0503020204020204" pitchFamily="34" charset="-122"/>
              <a:ea typeface="微软雅黑" panose="020B0503020204020204" pitchFamily="34" charset="-122"/>
            </a:endParaRPr>
          </a:p>
          <a:p>
            <a:pPr>
              <a:defRPr/>
            </a:pPr>
            <a:r>
              <a:rPr lang="en-US" altLang="zh-CN" sz="2000" b="1" dirty="0" smtClean="0">
                <a:solidFill>
                  <a:srgbClr val="FF9400"/>
                </a:solidFill>
                <a:latin typeface="微软雅黑" panose="020B0503020204020204" pitchFamily="34" charset="-122"/>
                <a:ea typeface="微软雅黑" panose="020B0503020204020204" pitchFamily="34" charset="-122"/>
              </a:rPr>
              <a:t>         3</a:t>
            </a:r>
            <a:r>
              <a:rPr lang="zh-CN" altLang="en-US" sz="2000" b="1" dirty="0" smtClean="0">
                <a:solidFill>
                  <a:srgbClr val="FF9400"/>
                </a:solidFill>
                <a:latin typeface="微软雅黑" panose="020B0503020204020204" pitchFamily="34" charset="-122"/>
                <a:ea typeface="微软雅黑" panose="020B0503020204020204" pitchFamily="34" charset="-122"/>
              </a:rPr>
              <a:t>、重修 </a:t>
            </a:r>
            <a:r>
              <a:rPr lang="zh-CN" altLang="en-US" sz="2000" b="1" dirty="0" smtClean="0">
                <a:solidFill>
                  <a:schemeClr val="bg2"/>
                </a:solidFill>
                <a:latin typeface="微软雅黑" panose="020B0503020204020204" pitchFamily="34" charset="-122"/>
                <a:ea typeface="微软雅黑" panose="020B0503020204020204" pitchFamily="34" charset="-122"/>
              </a:rPr>
              <a:t>（不限次数，按学分收费，特殊情况可办理缓考）</a:t>
            </a:r>
            <a:endParaRPr lang="en-US" altLang="zh-CN" sz="2000" b="1" dirty="0" smtClean="0">
              <a:solidFill>
                <a:schemeClr val="bg2"/>
              </a:solidFill>
              <a:latin typeface="微软雅黑" panose="020B0503020204020204" pitchFamily="34" charset="-122"/>
              <a:ea typeface="微软雅黑" panose="020B0503020204020204" pitchFamily="34" charset="-122"/>
            </a:endParaRPr>
          </a:p>
          <a:p>
            <a:pPr>
              <a:defRPr/>
            </a:pPr>
            <a:r>
              <a:rPr lang="en-US" altLang="zh-CN" sz="2000" b="1" dirty="0">
                <a:solidFill>
                  <a:srgbClr val="FF9400"/>
                </a:solidFill>
                <a:latin typeface="微软雅黑" panose="020B0503020204020204" pitchFamily="34" charset="-122"/>
                <a:ea typeface="微软雅黑" panose="020B0503020204020204" pitchFamily="34" charset="-122"/>
              </a:rPr>
              <a:t> </a:t>
            </a:r>
            <a:r>
              <a:rPr lang="en-US" altLang="zh-CN" sz="2000" b="1" dirty="0" smtClean="0">
                <a:solidFill>
                  <a:srgbClr val="FF9400"/>
                </a:solidFill>
                <a:latin typeface="微软雅黑" panose="020B0503020204020204" pitchFamily="34" charset="-122"/>
                <a:ea typeface="微软雅黑" panose="020B0503020204020204" pitchFamily="34" charset="-122"/>
              </a:rPr>
              <a:t>        4</a:t>
            </a:r>
            <a:r>
              <a:rPr lang="zh-CN" altLang="en-US" sz="2000" b="1" dirty="0" smtClean="0">
                <a:solidFill>
                  <a:srgbClr val="FF9400"/>
                </a:solidFill>
                <a:latin typeface="微软雅黑" panose="020B0503020204020204" pitchFamily="34" charset="-122"/>
                <a:ea typeface="微软雅黑" panose="020B0503020204020204" pitchFamily="34" charset="-122"/>
              </a:rPr>
              <a:t>、补学换证考试</a:t>
            </a:r>
            <a:r>
              <a:rPr lang="zh-CN" altLang="en-US" sz="2000" b="1" dirty="0">
                <a:solidFill>
                  <a:schemeClr val="bg2"/>
                </a:solidFill>
                <a:latin typeface="微软雅黑" panose="020B0503020204020204" pitchFamily="34" charset="-122"/>
                <a:ea typeface="微软雅黑" panose="020B0503020204020204" pitchFamily="34" charset="-122"/>
              </a:rPr>
              <a:t>（一门课程只有一次机会，收取换证费用）</a:t>
            </a:r>
            <a:endParaRPr lang="en-US" altLang="zh-CN" sz="2000" b="1" dirty="0">
              <a:solidFill>
                <a:schemeClr val="bg2"/>
              </a:solidFill>
              <a:latin typeface="微软雅黑" panose="020B0503020204020204" pitchFamily="34" charset="-122"/>
              <a:ea typeface="微软雅黑" panose="020B0503020204020204" pitchFamily="34" charset="-122"/>
            </a:endParaRPr>
          </a:p>
          <a:p>
            <a:pPr>
              <a:defRPr/>
            </a:pPr>
            <a:r>
              <a:rPr lang="zh-CN" altLang="en-US" sz="3200" b="1" dirty="0" smtClean="0">
                <a:solidFill>
                  <a:srgbClr val="FF9400"/>
                </a:solidFill>
                <a:latin typeface="微软雅黑" panose="020B0503020204020204" pitchFamily="34" charset="-122"/>
                <a:ea typeface="微软雅黑" panose="020B0503020204020204" pitchFamily="34" charset="-122"/>
              </a:rPr>
              <a:t>（二）校外大型考试</a:t>
            </a:r>
            <a:endParaRPr lang="en-US" altLang="zh-CN" sz="3200" b="1" dirty="0" smtClean="0">
              <a:solidFill>
                <a:srgbClr val="FF9400"/>
              </a:solidFill>
              <a:latin typeface="微软雅黑" panose="020B0503020204020204" pitchFamily="34" charset="-122"/>
              <a:ea typeface="微软雅黑" panose="020B0503020204020204" pitchFamily="34" charset="-122"/>
            </a:endParaRPr>
          </a:p>
          <a:p>
            <a:pPr>
              <a:defRPr/>
            </a:pPr>
            <a:r>
              <a:rPr lang="en-US" altLang="zh-CN" sz="2000" b="1" dirty="0" smtClean="0">
                <a:solidFill>
                  <a:srgbClr val="FF9400"/>
                </a:solidFill>
                <a:latin typeface="微软雅黑" panose="020B0503020204020204" pitchFamily="34" charset="-122"/>
                <a:ea typeface="微软雅黑" panose="020B0503020204020204" pitchFamily="34" charset="-122"/>
              </a:rPr>
              <a:t>        1</a:t>
            </a:r>
            <a:r>
              <a:rPr lang="zh-CN" altLang="en-US" sz="2000" b="1" dirty="0">
                <a:solidFill>
                  <a:srgbClr val="FF9400"/>
                </a:solidFill>
                <a:latin typeface="微软雅黑" panose="020B0503020204020204" pitchFamily="34" charset="-122"/>
                <a:ea typeface="微软雅黑" panose="020B0503020204020204" pitchFamily="34" charset="-122"/>
              </a:rPr>
              <a:t>、全国英语等级考试（</a:t>
            </a:r>
            <a:r>
              <a:rPr lang="en-US" altLang="zh-CN" sz="2000" b="1" dirty="0">
                <a:solidFill>
                  <a:srgbClr val="FF9400"/>
                </a:solidFill>
                <a:latin typeface="微软雅黑" panose="020B0503020204020204" pitchFamily="34" charset="-122"/>
                <a:ea typeface="微软雅黑" panose="020B0503020204020204" pitchFamily="34" charset="-122"/>
              </a:rPr>
              <a:t>PETS</a:t>
            </a:r>
            <a:r>
              <a:rPr lang="zh-CN" altLang="en-US" sz="2000" b="1" dirty="0">
                <a:solidFill>
                  <a:srgbClr val="FF9400"/>
                </a:solidFill>
                <a:latin typeface="微软雅黑" panose="020B0503020204020204" pitchFamily="34" charset="-122"/>
                <a:ea typeface="微软雅黑" panose="020B0503020204020204" pitchFamily="34" charset="-122"/>
              </a:rPr>
              <a:t>）</a:t>
            </a:r>
            <a:endParaRPr lang="en-US" altLang="zh-CN" sz="2000" b="1" dirty="0">
              <a:solidFill>
                <a:srgbClr val="FF9400"/>
              </a:solidFill>
              <a:latin typeface="微软雅黑" panose="020B0503020204020204" pitchFamily="34" charset="-122"/>
              <a:ea typeface="微软雅黑" panose="020B0503020204020204" pitchFamily="34" charset="-122"/>
            </a:endParaRPr>
          </a:p>
          <a:p>
            <a:pPr>
              <a:defRPr/>
            </a:pPr>
            <a:r>
              <a:rPr lang="en-US" altLang="zh-CN" sz="2000" b="1" dirty="0" smtClean="0">
                <a:solidFill>
                  <a:srgbClr val="FF9400"/>
                </a:solidFill>
                <a:latin typeface="微软雅黑" panose="020B0503020204020204" pitchFamily="34" charset="-122"/>
                <a:ea typeface="微软雅黑" panose="020B0503020204020204" pitchFamily="34" charset="-122"/>
              </a:rPr>
              <a:t>        2</a:t>
            </a:r>
            <a:r>
              <a:rPr lang="zh-CN" altLang="en-US" sz="2000" b="1" dirty="0">
                <a:solidFill>
                  <a:srgbClr val="FF9400"/>
                </a:solidFill>
                <a:latin typeface="微软雅黑" panose="020B0503020204020204" pitchFamily="34" charset="-122"/>
                <a:ea typeface="微软雅黑" panose="020B0503020204020204" pitchFamily="34" charset="-122"/>
              </a:rPr>
              <a:t>、全国大学英语级别考试（</a:t>
            </a:r>
            <a:r>
              <a:rPr lang="en-US" altLang="zh-CN" sz="2000" b="1" dirty="0">
                <a:solidFill>
                  <a:srgbClr val="FF9400"/>
                </a:solidFill>
                <a:latin typeface="微软雅黑" panose="020B0503020204020204" pitchFamily="34" charset="-122"/>
                <a:ea typeface="微软雅黑" panose="020B0503020204020204" pitchFamily="34" charset="-122"/>
              </a:rPr>
              <a:t>CET</a:t>
            </a:r>
            <a:r>
              <a:rPr lang="zh-CN" altLang="en-US" sz="2000" b="1" dirty="0">
                <a:solidFill>
                  <a:srgbClr val="FF9400"/>
                </a:solidFill>
                <a:latin typeface="微软雅黑" panose="020B0503020204020204" pitchFamily="34" charset="-122"/>
                <a:ea typeface="微软雅黑" panose="020B0503020204020204" pitchFamily="34" charset="-122"/>
              </a:rPr>
              <a:t>）</a:t>
            </a:r>
            <a:endParaRPr lang="en-US" altLang="zh-CN" sz="2000" b="1" dirty="0">
              <a:solidFill>
                <a:srgbClr val="FF9400"/>
              </a:solidFill>
              <a:latin typeface="微软雅黑" panose="020B0503020204020204" pitchFamily="34" charset="-122"/>
              <a:ea typeface="微软雅黑" panose="020B0503020204020204" pitchFamily="34" charset="-122"/>
            </a:endParaRPr>
          </a:p>
          <a:p>
            <a:pPr>
              <a:defRPr/>
            </a:pPr>
            <a:r>
              <a:rPr lang="en-US" altLang="zh-CN" sz="2000" b="1" dirty="0" smtClean="0">
                <a:solidFill>
                  <a:srgbClr val="FF9400"/>
                </a:solidFill>
                <a:latin typeface="微软雅黑" panose="020B0503020204020204" pitchFamily="34" charset="-122"/>
                <a:ea typeface="微软雅黑" panose="020B0503020204020204" pitchFamily="34" charset="-122"/>
              </a:rPr>
              <a:t>        3</a:t>
            </a:r>
            <a:r>
              <a:rPr lang="zh-CN" altLang="en-US" sz="2000" b="1" dirty="0">
                <a:solidFill>
                  <a:srgbClr val="FF9400"/>
                </a:solidFill>
                <a:latin typeface="微软雅黑" panose="020B0503020204020204" pitchFamily="34" charset="-122"/>
                <a:ea typeface="微软雅黑" panose="020B0503020204020204" pitchFamily="34" charset="-122"/>
              </a:rPr>
              <a:t>、全国计算机等级</a:t>
            </a:r>
            <a:r>
              <a:rPr lang="zh-CN" altLang="en-US" sz="2000" b="1" dirty="0" smtClean="0">
                <a:solidFill>
                  <a:srgbClr val="FF9400"/>
                </a:solidFill>
                <a:latin typeface="微软雅黑" panose="020B0503020204020204" pitchFamily="34" charset="-122"/>
                <a:ea typeface="微软雅黑" panose="020B0503020204020204" pitchFamily="34" charset="-122"/>
              </a:rPr>
              <a:t>考试</a:t>
            </a:r>
            <a:endParaRPr lang="en-US" altLang="zh-CN" sz="2000" b="1" dirty="0" smtClean="0">
              <a:solidFill>
                <a:srgbClr val="FF9400"/>
              </a:solidFill>
              <a:latin typeface="微软雅黑" panose="020B0503020204020204" pitchFamily="34" charset="-122"/>
              <a:ea typeface="微软雅黑" panose="020B0503020204020204" pitchFamily="34" charset="-122"/>
            </a:endParaRPr>
          </a:p>
          <a:p>
            <a:pPr>
              <a:defRPr/>
            </a:pPr>
            <a:r>
              <a:rPr lang="en-US" altLang="zh-CN" sz="2000" b="1" dirty="0" smtClean="0">
                <a:solidFill>
                  <a:srgbClr val="FF9400"/>
                </a:solidFill>
                <a:latin typeface="微软雅黑" panose="020B0503020204020204" pitchFamily="34" charset="-122"/>
                <a:ea typeface="微软雅黑" panose="020B0503020204020204" pitchFamily="34" charset="-122"/>
              </a:rPr>
              <a:t>        4</a:t>
            </a:r>
            <a:r>
              <a:rPr lang="zh-CN" altLang="en-US" sz="2000" b="1" dirty="0" smtClean="0">
                <a:solidFill>
                  <a:srgbClr val="FF9400"/>
                </a:solidFill>
                <a:latin typeface="微软雅黑" panose="020B0503020204020204" pitchFamily="34" charset="-122"/>
                <a:ea typeface="微软雅黑" panose="020B0503020204020204" pitchFamily="34" charset="-122"/>
              </a:rPr>
              <a:t>、江苏省计算机等级考试</a:t>
            </a:r>
            <a:endParaRPr lang="en-US" altLang="zh-CN" sz="2000" b="1" dirty="0" smtClean="0">
              <a:solidFill>
                <a:srgbClr val="FF9400"/>
              </a:solidFill>
              <a:latin typeface="微软雅黑" panose="020B0503020204020204" pitchFamily="34" charset="-122"/>
              <a:ea typeface="微软雅黑" panose="020B0503020204020204" pitchFamily="34" charset="-122"/>
            </a:endParaRPr>
          </a:p>
          <a:p>
            <a:pPr>
              <a:defRPr/>
            </a:pPr>
            <a:r>
              <a:rPr lang="en-US" altLang="zh-CN" sz="2000" b="1" dirty="0" smtClean="0">
                <a:solidFill>
                  <a:srgbClr val="FF9400"/>
                </a:solidFill>
                <a:latin typeface="微软雅黑" panose="020B0503020204020204" pitchFamily="34" charset="-122"/>
                <a:ea typeface="微软雅黑" panose="020B0503020204020204" pitchFamily="34" charset="-122"/>
              </a:rPr>
              <a:t>        5</a:t>
            </a:r>
            <a:r>
              <a:rPr lang="zh-CN" altLang="en-US" sz="2000" b="1" dirty="0" smtClean="0">
                <a:solidFill>
                  <a:srgbClr val="FF9400"/>
                </a:solidFill>
                <a:latin typeface="微软雅黑" panose="020B0503020204020204" pitchFamily="34" charset="-122"/>
                <a:ea typeface="微软雅黑" panose="020B0503020204020204" pitchFamily="34" charset="-122"/>
              </a:rPr>
              <a:t>、国家普通话考试</a:t>
            </a:r>
            <a:endParaRPr lang="en-US" altLang="zh-CN" sz="2000" b="1" dirty="0">
              <a:solidFill>
                <a:srgbClr val="FF94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9161605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ChangeArrowheads="1"/>
          </p:cNvSpPr>
          <p:nvPr/>
        </p:nvSpPr>
        <p:spPr bwMode="auto">
          <a:xfrm>
            <a:off x="2208213" y="252507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Wingdings" panose="05000000000000000000" pitchFamily="2" charset="2"/>
              <a:buNone/>
            </a:pPr>
            <a:endParaRPr lang="zh-CN" altLang="en-US" sz="3200"/>
          </a:p>
        </p:txBody>
      </p:sp>
      <p:sp>
        <p:nvSpPr>
          <p:cNvPr id="96260" name="Rectangle 6"/>
          <p:cNvSpPr>
            <a:spLocks noChangeArrowheads="1"/>
          </p:cNvSpPr>
          <p:nvPr/>
        </p:nvSpPr>
        <p:spPr bwMode="auto">
          <a:xfrm>
            <a:off x="917773" y="2228833"/>
            <a:ext cx="9680143" cy="3293209"/>
          </a:xfrm>
          <a:prstGeom prst="rect">
            <a:avLst/>
          </a:prstGeom>
          <a:noFill/>
          <a:ln w="9525">
            <a:noFill/>
            <a:miter lim="800000"/>
            <a:headEnd/>
            <a:tailEnd/>
          </a:ln>
        </p:spPr>
        <p:txBody>
          <a:bodyPr wrap="square" anchor="ctr">
            <a:spAutoFit/>
          </a:bodyPr>
          <a:lstStyle/>
          <a:p>
            <a:pPr algn="just">
              <a:lnSpc>
                <a:spcPct val="130000"/>
              </a:lnSpc>
              <a:defRPr/>
            </a:pPr>
            <a:r>
              <a:rPr lang="en-US" altLang="zh-CN" sz="2000" dirty="0" smtClean="0"/>
              <a:t>      </a:t>
            </a:r>
            <a:r>
              <a:rPr lang="zh-CN" altLang="zh-CN" sz="2000" b="1" dirty="0" smtClean="0">
                <a:solidFill>
                  <a:srgbClr val="FFFF00"/>
                </a:solidFill>
                <a:latin typeface="微软雅黑" panose="020B0503020204020204" pitchFamily="34" charset="-122"/>
                <a:ea typeface="微软雅黑" panose="020B0503020204020204" pitchFamily="34" charset="-122"/>
              </a:rPr>
              <a:t>凡</a:t>
            </a:r>
            <a:r>
              <a:rPr lang="zh-CN" altLang="zh-CN" sz="2000" b="1" dirty="0">
                <a:solidFill>
                  <a:srgbClr val="FFFF00"/>
                </a:solidFill>
                <a:latin typeface="微软雅黑" panose="020B0503020204020204" pitchFamily="34" charset="-122"/>
                <a:ea typeface="微软雅黑" panose="020B0503020204020204" pitchFamily="34" charset="-122"/>
              </a:rPr>
              <a:t>我校注册学生经考试资格认定后，可参加具有考试资格课程的考核，根据考核结果获得</a:t>
            </a:r>
            <a:r>
              <a:rPr lang="zh-CN" altLang="zh-CN" sz="2000" b="1" dirty="0" smtClean="0">
                <a:solidFill>
                  <a:srgbClr val="FFFF00"/>
                </a:solidFill>
                <a:latin typeface="微软雅黑" panose="020B0503020204020204" pitchFamily="34" charset="-122"/>
                <a:ea typeface="微软雅黑" panose="020B0503020204020204" pitchFamily="34" charset="-122"/>
              </a:rPr>
              <a:t>相应成绩</a:t>
            </a:r>
            <a:r>
              <a:rPr lang="zh-CN" altLang="zh-CN" sz="2000" b="1" dirty="0">
                <a:solidFill>
                  <a:srgbClr val="FFFF00"/>
                </a:solidFill>
                <a:latin typeface="微软雅黑" panose="020B0503020204020204" pitchFamily="34" charset="-122"/>
                <a:ea typeface="微软雅黑" panose="020B0503020204020204" pitchFamily="34" charset="-122"/>
              </a:rPr>
              <a:t>，成绩合格者获得相应的</a:t>
            </a:r>
            <a:r>
              <a:rPr lang="zh-CN" altLang="zh-CN" sz="2000" b="1" dirty="0" smtClean="0">
                <a:solidFill>
                  <a:srgbClr val="FFFF00"/>
                </a:solidFill>
                <a:latin typeface="微软雅黑" panose="020B0503020204020204" pitchFamily="34" charset="-122"/>
                <a:ea typeface="微软雅黑" panose="020B0503020204020204" pitchFamily="34" charset="-122"/>
              </a:rPr>
              <a:t>学分</a:t>
            </a:r>
            <a:r>
              <a:rPr lang="zh-CN" altLang="en-US" sz="2000" b="1" dirty="0" smtClean="0">
                <a:solidFill>
                  <a:srgbClr val="FFFF00"/>
                </a:solidFill>
                <a:latin typeface="微软雅黑" panose="020B0503020204020204" pitchFamily="34" charset="-122"/>
                <a:ea typeface="微软雅黑" panose="020B0503020204020204" pitchFamily="34" charset="-122"/>
              </a:rPr>
              <a:t>。特殊</a:t>
            </a:r>
            <a:r>
              <a:rPr lang="zh-CN" altLang="en-US" sz="2000" b="1" dirty="0">
                <a:solidFill>
                  <a:srgbClr val="FFFF00"/>
                </a:solidFill>
                <a:latin typeface="微软雅黑" panose="020B0503020204020204" pitchFamily="34" charset="-122"/>
                <a:ea typeface="微软雅黑" panose="020B0503020204020204" pitchFamily="34" charset="-122"/>
              </a:rPr>
              <a:t>原因不能参加期末考试的同学可以</a:t>
            </a:r>
            <a:r>
              <a:rPr lang="zh-CN" altLang="en-US" sz="2000" b="1" dirty="0" smtClean="0">
                <a:solidFill>
                  <a:srgbClr val="FFFF00"/>
                </a:solidFill>
                <a:latin typeface="微软雅黑" panose="020B0503020204020204" pitchFamily="34" charset="-122"/>
                <a:ea typeface="微软雅黑" panose="020B0503020204020204" pitchFamily="34" charset="-122"/>
              </a:rPr>
              <a:t>申请缓考。</a:t>
            </a:r>
            <a:endParaRPr lang="en-US" altLang="zh-CN" sz="2000" b="1" dirty="0" smtClean="0">
              <a:solidFill>
                <a:srgbClr val="FFFF00"/>
              </a:solidFill>
              <a:latin typeface="微软雅黑" panose="020B0503020204020204" pitchFamily="34" charset="-122"/>
              <a:ea typeface="微软雅黑" panose="020B0503020204020204" pitchFamily="34" charset="-122"/>
            </a:endParaRPr>
          </a:p>
          <a:p>
            <a:pPr algn="just">
              <a:lnSpc>
                <a:spcPct val="130000"/>
              </a:lnSpc>
              <a:defRPr/>
            </a:pPr>
            <a:r>
              <a:rPr lang="en-US" altLang="zh-CN" sz="2000" b="1" dirty="0">
                <a:solidFill>
                  <a:srgbClr val="FFFF00"/>
                </a:solidFill>
                <a:latin typeface="微软雅黑" panose="020B0503020204020204" pitchFamily="34" charset="-122"/>
                <a:ea typeface="微软雅黑" panose="020B0503020204020204" pitchFamily="34" charset="-122"/>
              </a:rPr>
              <a:t> </a:t>
            </a:r>
            <a:r>
              <a:rPr lang="en-US" altLang="zh-CN" sz="2000" b="1" dirty="0" smtClean="0">
                <a:solidFill>
                  <a:srgbClr val="FFFF00"/>
                </a:solidFill>
                <a:latin typeface="微软雅黑" panose="020B0503020204020204" pitchFamily="34" charset="-122"/>
                <a:ea typeface="微软雅黑" panose="020B0503020204020204" pitchFamily="34" charset="-122"/>
              </a:rPr>
              <a:t>   </a:t>
            </a:r>
            <a:r>
              <a:rPr lang="zh-CN" altLang="en-US" sz="2000" b="1" dirty="0" smtClean="0">
                <a:solidFill>
                  <a:srgbClr val="FFFF00"/>
                </a:solidFill>
                <a:latin typeface="微软雅黑" panose="020B0503020204020204" pitchFamily="34" charset="-122"/>
                <a:ea typeface="微软雅黑" panose="020B0503020204020204" pitchFamily="34" charset="-122"/>
              </a:rPr>
              <a:t>申请缓考的范围和条件：</a:t>
            </a:r>
          </a:p>
          <a:p>
            <a:pPr algn="just">
              <a:lnSpc>
                <a:spcPct val="130000"/>
              </a:lnSpc>
              <a:defRPr/>
            </a:pPr>
            <a:r>
              <a:rPr lang="zh-CN" altLang="en-US" sz="2000" dirty="0" smtClean="0">
                <a:solidFill>
                  <a:schemeClr val="bg1"/>
                </a:solidFill>
                <a:latin typeface="微软雅黑" panose="020B0503020204020204" pitchFamily="34" charset="-122"/>
                <a:ea typeface="微软雅黑" panose="020B0503020204020204" pitchFamily="34" charset="-122"/>
              </a:rPr>
              <a:t>  </a:t>
            </a:r>
            <a:r>
              <a:rPr lang="en-US" altLang="zh-CN" sz="2000" dirty="0" smtClean="0">
                <a:solidFill>
                  <a:schemeClr val="bg1"/>
                </a:solidFill>
                <a:latin typeface="微软雅黑" panose="020B0503020204020204" pitchFamily="34" charset="-122"/>
                <a:ea typeface="微软雅黑" panose="020B0503020204020204" pitchFamily="34" charset="-122"/>
              </a:rPr>
              <a:t>1.</a:t>
            </a:r>
            <a:r>
              <a:rPr lang="zh-CN" altLang="en-US" sz="2000" dirty="0" smtClean="0">
                <a:solidFill>
                  <a:schemeClr val="bg1"/>
                </a:solidFill>
                <a:latin typeface="微软雅黑" panose="020B0503020204020204" pitchFamily="34" charset="-122"/>
                <a:ea typeface="微软雅黑" panose="020B0503020204020204" pitchFamily="34" charset="-122"/>
              </a:rPr>
              <a:t>  课程</a:t>
            </a:r>
            <a:r>
              <a:rPr lang="zh-CN" altLang="en-US" sz="2000" dirty="0">
                <a:solidFill>
                  <a:schemeClr val="bg1"/>
                </a:solidFill>
                <a:latin typeface="微软雅黑" panose="020B0503020204020204" pitchFamily="34" charset="-122"/>
                <a:ea typeface="微软雅黑" panose="020B0503020204020204" pitchFamily="34" charset="-122"/>
              </a:rPr>
              <a:t>考核期间</a:t>
            </a:r>
            <a:r>
              <a:rPr lang="zh-CN" altLang="en-US" sz="2000" dirty="0">
                <a:solidFill>
                  <a:srgbClr val="FFFF00"/>
                </a:solidFill>
                <a:latin typeface="微软雅黑" panose="020B0503020204020204" pitchFamily="34" charset="-122"/>
                <a:ea typeface="微软雅黑" panose="020B0503020204020204" pitchFamily="34" charset="-122"/>
              </a:rPr>
              <a:t>患病</a:t>
            </a:r>
            <a:r>
              <a:rPr lang="zh-CN" altLang="en-US" sz="2000" dirty="0">
                <a:solidFill>
                  <a:schemeClr val="bg1"/>
                </a:solidFill>
                <a:latin typeface="微软雅黑" panose="020B0503020204020204" pitchFamily="34" charset="-122"/>
                <a:ea typeface="微软雅黑" panose="020B0503020204020204" pitchFamily="34" charset="-122"/>
              </a:rPr>
              <a:t>无法参加</a:t>
            </a:r>
            <a:r>
              <a:rPr lang="zh-CN" altLang="en-US" sz="2000" dirty="0" smtClean="0">
                <a:solidFill>
                  <a:schemeClr val="bg1"/>
                </a:solidFill>
                <a:latin typeface="微软雅黑" panose="020B0503020204020204" pitchFamily="34" charset="-122"/>
                <a:ea typeface="微软雅黑" panose="020B0503020204020204" pitchFamily="34" charset="-122"/>
              </a:rPr>
              <a:t>考试的。</a:t>
            </a:r>
            <a:endParaRPr lang="zh-CN" altLang="en-US" sz="2000" dirty="0">
              <a:solidFill>
                <a:schemeClr val="bg1"/>
              </a:solidFill>
              <a:latin typeface="微软雅黑" panose="020B0503020204020204" pitchFamily="34" charset="-122"/>
              <a:ea typeface="微软雅黑" panose="020B0503020204020204" pitchFamily="34" charset="-122"/>
            </a:endParaRPr>
          </a:p>
          <a:p>
            <a:pPr algn="just" eaLnBrk="1" hangingPunct="1">
              <a:lnSpc>
                <a:spcPct val="130000"/>
              </a:lnSpc>
              <a:defRPr/>
            </a:pPr>
            <a:r>
              <a:rPr lang="zh-CN" altLang="en-US" sz="2000" dirty="0" smtClean="0">
                <a:solidFill>
                  <a:schemeClr val="bg1"/>
                </a:solidFill>
                <a:latin typeface="微软雅黑" panose="020B0503020204020204" pitchFamily="34" charset="-122"/>
                <a:ea typeface="微软雅黑" panose="020B0503020204020204" pitchFamily="34" charset="-122"/>
              </a:rPr>
              <a:t>  </a:t>
            </a:r>
            <a:r>
              <a:rPr lang="en-US" altLang="zh-CN" sz="2000" dirty="0" smtClean="0">
                <a:solidFill>
                  <a:schemeClr val="bg1"/>
                </a:solidFill>
                <a:latin typeface="微软雅黑" panose="020B0503020204020204" pitchFamily="34" charset="-122"/>
                <a:ea typeface="微软雅黑" panose="020B0503020204020204" pitchFamily="34" charset="-122"/>
              </a:rPr>
              <a:t>2.</a:t>
            </a:r>
            <a:r>
              <a:rPr lang="zh-CN" altLang="en-US" sz="2000" dirty="0" smtClean="0">
                <a:solidFill>
                  <a:schemeClr val="bg1"/>
                </a:solidFill>
                <a:latin typeface="微软雅黑" panose="020B0503020204020204" pitchFamily="34" charset="-122"/>
                <a:ea typeface="微软雅黑" panose="020B0503020204020204" pitchFamily="34" charset="-122"/>
              </a:rPr>
              <a:t> 课程</a:t>
            </a:r>
            <a:r>
              <a:rPr lang="zh-CN" altLang="en-US" sz="2000" dirty="0">
                <a:solidFill>
                  <a:schemeClr val="bg1"/>
                </a:solidFill>
                <a:latin typeface="微软雅黑" panose="020B0503020204020204" pitchFamily="34" charset="-122"/>
                <a:ea typeface="微软雅黑" panose="020B0503020204020204" pitchFamily="34" charset="-122"/>
              </a:rPr>
              <a:t>考核期间</a:t>
            </a:r>
            <a:r>
              <a:rPr lang="zh-CN" altLang="en-US" sz="2000" dirty="0">
                <a:solidFill>
                  <a:srgbClr val="FFFF00"/>
                </a:solidFill>
                <a:latin typeface="微软雅黑" panose="020B0503020204020204" pitchFamily="34" charset="-122"/>
                <a:ea typeface="微软雅黑" panose="020B0503020204020204" pitchFamily="34" charset="-122"/>
              </a:rPr>
              <a:t>代表学校</a:t>
            </a:r>
            <a:r>
              <a:rPr lang="zh-CN" altLang="en-US" sz="2000" dirty="0">
                <a:solidFill>
                  <a:schemeClr val="bg1"/>
                </a:solidFill>
                <a:latin typeface="微软雅黑" panose="020B0503020204020204" pitchFamily="34" charset="-122"/>
                <a:ea typeface="微软雅黑" panose="020B0503020204020204" pitchFamily="34" charset="-122"/>
              </a:rPr>
              <a:t>参加各类重大竞赛和活动的。</a:t>
            </a:r>
          </a:p>
          <a:p>
            <a:pPr algn="just" eaLnBrk="1" hangingPunct="1">
              <a:lnSpc>
                <a:spcPct val="130000"/>
              </a:lnSpc>
              <a:defRPr/>
            </a:pPr>
            <a:r>
              <a:rPr lang="zh-CN" altLang="en-US" sz="2000" dirty="0" smtClean="0">
                <a:solidFill>
                  <a:schemeClr val="bg1"/>
                </a:solidFill>
                <a:latin typeface="微软雅黑" panose="020B0503020204020204" pitchFamily="34" charset="-122"/>
                <a:ea typeface="微软雅黑" panose="020B0503020204020204" pitchFamily="34" charset="-122"/>
              </a:rPr>
              <a:t>  </a:t>
            </a:r>
            <a:r>
              <a:rPr lang="en-US" altLang="zh-CN" sz="2000" dirty="0" smtClean="0">
                <a:solidFill>
                  <a:schemeClr val="bg1"/>
                </a:solidFill>
                <a:latin typeface="微软雅黑" panose="020B0503020204020204" pitchFamily="34" charset="-122"/>
                <a:ea typeface="微软雅黑" panose="020B050302020402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rPr>
              <a:t>  课程</a:t>
            </a:r>
            <a:r>
              <a:rPr lang="zh-CN" altLang="en-US" sz="2000" dirty="0">
                <a:solidFill>
                  <a:schemeClr val="bg1"/>
                </a:solidFill>
                <a:latin typeface="微软雅黑" panose="020B0503020204020204" pitchFamily="34" charset="-122"/>
                <a:ea typeface="微软雅黑" panose="020B0503020204020204" pitchFamily="34" charset="-122"/>
              </a:rPr>
              <a:t>考核期间</a:t>
            </a:r>
            <a:r>
              <a:rPr lang="zh-CN" altLang="en-US" sz="2000" dirty="0">
                <a:solidFill>
                  <a:srgbClr val="FFFF00"/>
                </a:solidFill>
                <a:latin typeface="微软雅黑" panose="020B0503020204020204" pitchFamily="34" charset="-122"/>
                <a:ea typeface="微软雅黑" panose="020B0503020204020204" pitchFamily="34" charset="-122"/>
              </a:rPr>
              <a:t>直系亲属病危或亡故</a:t>
            </a:r>
            <a:r>
              <a:rPr lang="zh-CN" altLang="en-US" sz="2000" dirty="0">
                <a:solidFill>
                  <a:schemeClr val="bg1"/>
                </a:solidFill>
                <a:latin typeface="微软雅黑" panose="020B0503020204020204" pitchFamily="34" charset="-122"/>
                <a:ea typeface="微软雅黑" panose="020B0503020204020204" pitchFamily="34" charset="-122"/>
              </a:rPr>
              <a:t>的。</a:t>
            </a:r>
            <a:endParaRPr lang="en-US" altLang="zh-CN" sz="2000" dirty="0">
              <a:solidFill>
                <a:schemeClr val="bg1"/>
              </a:solidFill>
              <a:latin typeface="微软雅黑" panose="020B0503020204020204" pitchFamily="34" charset="-122"/>
              <a:ea typeface="微软雅黑" panose="020B0503020204020204" pitchFamily="34" charset="-122"/>
            </a:endParaRPr>
          </a:p>
          <a:p>
            <a:pPr algn="just" eaLnBrk="1" hangingPunct="1">
              <a:lnSpc>
                <a:spcPct val="130000"/>
              </a:lnSpc>
              <a:defRPr/>
            </a:pPr>
            <a:endParaRPr lang="en-US" altLang="zh-CN" sz="2000" b="1" dirty="0" smtClean="0">
              <a:solidFill>
                <a:srgbClr val="FFFF00"/>
              </a:solidFill>
              <a:latin typeface="微软雅黑" panose="020B0503020204020204" pitchFamily="34" charset="-122"/>
              <a:ea typeface="微软雅黑" panose="020B0503020204020204" pitchFamily="34" charset="-122"/>
            </a:endParaRP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4544336" y="767555"/>
            <a:ext cx="7647664" cy="45721"/>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
          <p:cNvSpPr txBox="1">
            <a:spLocks noChangeArrowheads="1"/>
          </p:cNvSpPr>
          <p:nvPr/>
        </p:nvSpPr>
        <p:spPr bwMode="auto">
          <a:xfrm>
            <a:off x="2101852" y="526487"/>
            <a:ext cx="244248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FF9400"/>
                </a:solidFill>
                <a:effectLst/>
                <a:latin typeface="微软雅黑" panose="020B0503020204020204" pitchFamily="34" charset="-122"/>
                <a:ea typeface="微软雅黑" panose="020B0503020204020204" pitchFamily="34" charset="-122"/>
              </a:rPr>
              <a:t>校内课程考试</a:t>
            </a:r>
            <a:endParaRPr lang="zh-CN" altLang="en-US" sz="2800" b="1" dirty="0">
              <a:solidFill>
                <a:srgbClr val="FF9400"/>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2494865" y="1049707"/>
            <a:ext cx="6073423" cy="592422"/>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Ø"/>
              <a:defRPr/>
            </a:pPr>
            <a:r>
              <a:rPr lang="zh-CN" altLang="en-US" sz="2400" b="1" dirty="0" smtClean="0">
                <a:solidFill>
                  <a:schemeClr val="bg1"/>
                </a:solidFill>
                <a:latin typeface="微软雅黑" panose="020B0503020204020204" pitchFamily="34" charset="-122"/>
                <a:ea typeface="微软雅黑" panose="020B0503020204020204" pitchFamily="34" charset="-122"/>
              </a:rPr>
              <a:t>期末考试（可办理缓考）</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97291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ChangeArrowheads="1"/>
          </p:cNvSpPr>
          <p:nvPr/>
        </p:nvSpPr>
        <p:spPr bwMode="auto">
          <a:xfrm>
            <a:off x="2208213" y="252507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Font typeface="Wingdings" panose="05000000000000000000" pitchFamily="2" charset="2"/>
              <a:buNone/>
            </a:pPr>
            <a:endParaRPr lang="zh-CN" altLang="en-US" sz="3200"/>
          </a:p>
        </p:txBody>
      </p:sp>
      <p:sp>
        <p:nvSpPr>
          <p:cNvPr id="96260" name="Rectangle 6"/>
          <p:cNvSpPr>
            <a:spLocks noChangeArrowheads="1"/>
          </p:cNvSpPr>
          <p:nvPr/>
        </p:nvSpPr>
        <p:spPr bwMode="auto">
          <a:xfrm>
            <a:off x="1134554" y="1752260"/>
            <a:ext cx="9245855" cy="4841325"/>
          </a:xfrm>
          <a:prstGeom prst="rect">
            <a:avLst/>
          </a:prstGeom>
          <a:noFill/>
          <a:ln w="9525">
            <a:noFill/>
            <a:miter lim="800000"/>
            <a:headEnd/>
            <a:tailEnd/>
          </a:ln>
        </p:spPr>
        <p:txBody>
          <a:bodyPr wrap="square" anchor="ctr">
            <a:spAutoFit/>
          </a:bodyPr>
          <a:lstStyle/>
          <a:p>
            <a:pPr algn="just">
              <a:lnSpc>
                <a:spcPct val="130000"/>
              </a:lnSpc>
              <a:defRPr/>
            </a:pPr>
            <a:r>
              <a:rPr lang="zh-CN" altLang="en-US" sz="2400" b="1" dirty="0">
                <a:solidFill>
                  <a:srgbClr val="FFFF00"/>
                </a:solidFill>
                <a:latin typeface="微软雅黑" panose="020B0503020204020204" pitchFamily="34" charset="-122"/>
                <a:ea typeface="微软雅黑" panose="020B0503020204020204" pitchFamily="34" charset="-122"/>
              </a:rPr>
              <a:t>申请缓考程序</a:t>
            </a:r>
          </a:p>
          <a:p>
            <a:pPr algn="just">
              <a:lnSpc>
                <a:spcPct val="130000"/>
              </a:lnSpc>
              <a:defRPr/>
            </a:pPr>
            <a:r>
              <a:rPr lang="en-US" altLang="zh-CN" dirty="0" smtClean="0">
                <a:solidFill>
                  <a:schemeClr val="bg1"/>
                </a:solidFill>
                <a:latin typeface="微软雅黑" panose="020B0503020204020204" pitchFamily="34" charset="-122"/>
                <a:ea typeface="微软雅黑" panose="020B0503020204020204" pitchFamily="34" charset="-122"/>
              </a:rPr>
              <a:t>A.</a:t>
            </a:r>
            <a:r>
              <a:rPr lang="zh-CN" altLang="en-US" dirty="0" smtClean="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缓考手续办理除考试当场突发疾病等情况外，</a:t>
            </a:r>
            <a:r>
              <a:rPr lang="zh-CN" altLang="en-US" b="1" dirty="0">
                <a:solidFill>
                  <a:srgbClr val="FF9400"/>
                </a:solidFill>
                <a:latin typeface="微软雅黑" panose="020B0503020204020204" pitchFamily="34" charset="-122"/>
                <a:ea typeface="微软雅黑" panose="020B0503020204020204" pitchFamily="34" charset="-122"/>
              </a:rPr>
              <a:t>必须在考试前完成</a:t>
            </a:r>
            <a:r>
              <a:rPr lang="zh-CN" altLang="en-US" dirty="0">
                <a:solidFill>
                  <a:schemeClr val="bg1"/>
                </a:solidFill>
                <a:latin typeface="微软雅黑" panose="020B0503020204020204" pitchFamily="34" charset="-122"/>
                <a:ea typeface="微软雅黑" panose="020B0503020204020204" pitchFamily="34" charset="-122"/>
              </a:rPr>
              <a:t>。因病申请缓考的</a:t>
            </a:r>
            <a:r>
              <a:rPr lang="zh-CN" altLang="en-US" dirty="0" smtClean="0">
                <a:solidFill>
                  <a:schemeClr val="bg1"/>
                </a:solidFill>
                <a:latin typeface="微软雅黑" panose="020B0503020204020204" pitchFamily="34" charset="-122"/>
                <a:ea typeface="微软雅黑" panose="020B0503020204020204" pitchFamily="34" charset="-122"/>
              </a:rPr>
              <a:t>，须</a:t>
            </a:r>
            <a:r>
              <a:rPr lang="zh-CN" altLang="en-US" dirty="0">
                <a:solidFill>
                  <a:schemeClr val="bg1"/>
                </a:solidFill>
                <a:latin typeface="微软雅黑" panose="020B0503020204020204" pitchFamily="34" charset="-122"/>
                <a:ea typeface="微软雅黑" panose="020B0503020204020204" pitchFamily="34" charset="-122"/>
              </a:rPr>
              <a:t>提供</a:t>
            </a:r>
            <a:r>
              <a:rPr lang="zh-CN" altLang="en-US" dirty="0" smtClean="0">
                <a:solidFill>
                  <a:schemeClr val="bg1"/>
                </a:solidFill>
                <a:latin typeface="微软雅黑" panose="020B0503020204020204" pitchFamily="34" charset="-122"/>
                <a:ea typeface="微软雅黑" panose="020B0503020204020204" pitchFamily="34" charset="-122"/>
              </a:rPr>
              <a:t>学校</a:t>
            </a:r>
            <a:r>
              <a:rPr lang="zh-CN" altLang="en-US" dirty="0">
                <a:solidFill>
                  <a:schemeClr val="bg1"/>
                </a:solidFill>
                <a:latin typeface="微软雅黑" panose="020B0503020204020204" pitchFamily="34" charset="-122"/>
                <a:ea typeface="微软雅黑" panose="020B0503020204020204" pitchFamily="34" charset="-122"/>
              </a:rPr>
              <a:t>指定或认可的二级甲等以上医院出具的病假条，经学校门诊部主任签字并加盖公章，由学生所在学院教学</a:t>
            </a:r>
            <a:r>
              <a:rPr lang="zh-CN" altLang="en-US" dirty="0" smtClean="0">
                <a:solidFill>
                  <a:schemeClr val="bg1"/>
                </a:solidFill>
                <a:latin typeface="微软雅黑" panose="020B0503020204020204" pitchFamily="34" charset="-122"/>
                <a:ea typeface="微软雅黑" panose="020B0503020204020204" pitchFamily="34" charset="-122"/>
              </a:rPr>
              <a:t>院长签字同意后加盖</a:t>
            </a:r>
            <a:r>
              <a:rPr lang="zh-CN" altLang="en-US" dirty="0">
                <a:solidFill>
                  <a:schemeClr val="bg1"/>
                </a:solidFill>
                <a:latin typeface="微软雅黑" panose="020B0503020204020204" pitchFamily="34" charset="-122"/>
                <a:ea typeface="微软雅黑" panose="020B0503020204020204" pitchFamily="34" charset="-122"/>
              </a:rPr>
              <a:t>公章报教务处</a:t>
            </a:r>
            <a:r>
              <a:rPr lang="zh-CN" altLang="en-US" dirty="0" smtClean="0">
                <a:solidFill>
                  <a:schemeClr val="bg1"/>
                </a:solidFill>
                <a:latin typeface="微软雅黑" panose="020B0503020204020204" pitchFamily="34" charset="-122"/>
                <a:ea typeface="微软雅黑" panose="020B0503020204020204" pitchFamily="34" charset="-122"/>
              </a:rPr>
              <a:t>批准。</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600"/>
              </a:spcBef>
              <a:defRPr/>
            </a:pPr>
            <a:r>
              <a:rPr lang="en-US" altLang="zh-CN" dirty="0" smtClean="0">
                <a:solidFill>
                  <a:schemeClr val="bg1"/>
                </a:solidFill>
                <a:latin typeface="微软雅黑" panose="020B0503020204020204" pitchFamily="34" charset="-122"/>
                <a:ea typeface="微软雅黑" panose="020B0503020204020204" pitchFamily="34" charset="-122"/>
              </a:rPr>
              <a:t>B. </a:t>
            </a:r>
            <a:r>
              <a:rPr lang="zh-CN" altLang="en-US" b="1" dirty="0" smtClean="0">
                <a:solidFill>
                  <a:srgbClr val="FF9400"/>
                </a:solidFill>
                <a:latin typeface="微软雅黑" panose="020B0503020204020204" pitchFamily="34" charset="-122"/>
                <a:ea typeface="微软雅黑" panose="020B0503020204020204" pitchFamily="34" charset="-122"/>
              </a:rPr>
              <a:t>因</a:t>
            </a:r>
            <a:r>
              <a:rPr lang="zh-CN" altLang="en-US" b="1" dirty="0">
                <a:solidFill>
                  <a:srgbClr val="FF9400"/>
                </a:solidFill>
                <a:latin typeface="微软雅黑" panose="020B0503020204020204" pitchFamily="34" charset="-122"/>
                <a:ea typeface="微软雅黑" panose="020B0503020204020204" pitchFamily="34" charset="-122"/>
              </a:rPr>
              <a:t>代表学校参加竞赛或重大活动申请缓考</a:t>
            </a:r>
            <a:r>
              <a:rPr lang="zh-CN" altLang="en-US" dirty="0">
                <a:solidFill>
                  <a:schemeClr val="bg1"/>
                </a:solidFill>
                <a:latin typeface="微软雅黑" panose="020B0503020204020204" pitchFamily="34" charset="-122"/>
                <a:ea typeface="微软雅黑" panose="020B0503020204020204" pitchFamily="34" charset="-122"/>
              </a:rPr>
              <a:t>的，由学生本人提出申请，竞赛或活动组织单位</a:t>
            </a:r>
            <a:r>
              <a:rPr lang="zh-CN" altLang="en-US" dirty="0" smtClean="0">
                <a:solidFill>
                  <a:schemeClr val="bg1"/>
                </a:solidFill>
                <a:latin typeface="微软雅黑" panose="020B0503020204020204" pitchFamily="34" charset="-122"/>
                <a:ea typeface="微软雅黑" panose="020B0503020204020204" pitchFamily="34" charset="-122"/>
              </a:rPr>
              <a:t>签署意见</a:t>
            </a:r>
            <a:r>
              <a:rPr lang="zh-CN" altLang="en-US" dirty="0">
                <a:solidFill>
                  <a:schemeClr val="bg1"/>
                </a:solidFill>
                <a:latin typeface="微软雅黑" panose="020B0503020204020204" pitchFamily="34" charset="-122"/>
                <a:ea typeface="微软雅黑" panose="020B0503020204020204" pitchFamily="34" charset="-122"/>
              </a:rPr>
              <a:t>，学生所在学院教学</a:t>
            </a:r>
            <a:r>
              <a:rPr lang="zh-CN" altLang="en-US" dirty="0" smtClean="0">
                <a:solidFill>
                  <a:schemeClr val="bg1"/>
                </a:solidFill>
                <a:latin typeface="微软雅黑" panose="020B0503020204020204" pitchFamily="34" charset="-122"/>
                <a:ea typeface="微软雅黑" panose="020B0503020204020204" pitchFamily="34" charset="-122"/>
              </a:rPr>
              <a:t>院长签字同意后报</a:t>
            </a:r>
            <a:r>
              <a:rPr lang="zh-CN" altLang="en-US" dirty="0">
                <a:solidFill>
                  <a:schemeClr val="bg1"/>
                </a:solidFill>
                <a:latin typeface="微软雅黑" panose="020B0503020204020204" pitchFamily="34" charset="-122"/>
                <a:ea typeface="微软雅黑" panose="020B0503020204020204" pitchFamily="34" charset="-122"/>
              </a:rPr>
              <a:t>教务处</a:t>
            </a:r>
            <a:r>
              <a:rPr lang="zh-CN" altLang="en-US" dirty="0" smtClean="0">
                <a:solidFill>
                  <a:schemeClr val="bg1"/>
                </a:solidFill>
                <a:latin typeface="微软雅黑" panose="020B0503020204020204" pitchFamily="34" charset="-122"/>
                <a:ea typeface="微软雅黑" panose="020B0503020204020204" pitchFamily="34" charset="-122"/>
              </a:rPr>
              <a:t>批准。</a:t>
            </a: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600"/>
              </a:spcBef>
              <a:defRPr/>
            </a:pPr>
            <a:r>
              <a:rPr lang="en-US" altLang="zh-CN" dirty="0" smtClean="0">
                <a:solidFill>
                  <a:schemeClr val="bg1"/>
                </a:solidFill>
                <a:latin typeface="微软雅黑" panose="020B0503020204020204" pitchFamily="34" charset="-122"/>
                <a:ea typeface="微软雅黑" panose="020B0503020204020204" pitchFamily="34" charset="-122"/>
              </a:rPr>
              <a:t>C. </a:t>
            </a:r>
            <a:r>
              <a:rPr lang="zh-CN" altLang="en-US" b="1" dirty="0" smtClean="0">
                <a:solidFill>
                  <a:srgbClr val="FF9400"/>
                </a:solidFill>
                <a:latin typeface="微软雅黑" panose="020B0503020204020204" pitchFamily="34" charset="-122"/>
                <a:ea typeface="微软雅黑" panose="020B0503020204020204" pitchFamily="34" charset="-122"/>
              </a:rPr>
              <a:t>因</a:t>
            </a:r>
            <a:r>
              <a:rPr lang="zh-CN" altLang="en-US" b="1" dirty="0">
                <a:solidFill>
                  <a:srgbClr val="FF9400"/>
                </a:solidFill>
                <a:latin typeface="微软雅黑" panose="020B0503020204020204" pitchFamily="34" charset="-122"/>
                <a:ea typeface="微软雅黑" panose="020B0503020204020204" pitchFamily="34" charset="-122"/>
              </a:rPr>
              <a:t>直系亲属病危或亡故无法参加考试</a:t>
            </a:r>
            <a:r>
              <a:rPr lang="zh-CN" altLang="en-US" dirty="0">
                <a:solidFill>
                  <a:schemeClr val="bg1"/>
                </a:solidFill>
                <a:latin typeface="微软雅黑" panose="020B0503020204020204" pitchFamily="34" charset="-122"/>
                <a:ea typeface="微软雅黑" panose="020B0503020204020204" pitchFamily="34" charset="-122"/>
              </a:rPr>
              <a:t>的，由学生本人申请，提供相应的证明材料，学生所在学院教学院长签字同意后报教务处批准。</a:t>
            </a:r>
          </a:p>
          <a:p>
            <a:pPr algn="just">
              <a:lnSpc>
                <a:spcPct val="130000"/>
              </a:lnSpc>
              <a:spcBef>
                <a:spcPts val="600"/>
              </a:spcBef>
              <a:defRPr/>
            </a:pPr>
            <a:r>
              <a:rPr lang="zh-CN" altLang="en-US" dirty="0">
                <a:solidFill>
                  <a:schemeClr val="bg1"/>
                </a:solidFill>
                <a:latin typeface="微软雅黑" panose="020B0503020204020204" pitchFamily="34" charset="-122"/>
                <a:ea typeface="微软雅黑" panose="020B0503020204020204" pitchFamily="34" charset="-122"/>
              </a:rPr>
              <a:t>      教务处是否批准学生缓考申请的信息由教务处反馈至相关学院，由学院通知到相关学生。教务处不批准的缓考申请，学生必须按时参加期末考试，否则视为旷课。</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30000"/>
              </a:lnSpc>
              <a:spcBef>
                <a:spcPts val="600"/>
              </a:spcBef>
              <a:defRPr/>
            </a:pPr>
            <a:r>
              <a:rPr lang="zh-CN" altLang="en-US" dirty="0">
                <a:solidFill>
                  <a:schemeClr val="bg1"/>
                </a:solidFill>
                <a:latin typeface="微软雅黑" panose="020B0503020204020204" pitchFamily="34" charset="-122"/>
                <a:ea typeface="微软雅黑" panose="020B0503020204020204" pitchFamily="34" charset="-122"/>
              </a:rPr>
              <a:t>      缓考与补考同时进行。缓考课程成绩以卷面成绩记载，</a:t>
            </a:r>
            <a:r>
              <a:rPr lang="zh-CN" altLang="en-US" dirty="0" smtClean="0">
                <a:solidFill>
                  <a:schemeClr val="bg1"/>
                </a:solidFill>
                <a:latin typeface="微软雅黑" panose="020B0503020204020204" pitchFamily="34" charset="-122"/>
                <a:ea typeface="微软雅黑" panose="020B0503020204020204" pitchFamily="34" charset="-122"/>
              </a:rPr>
              <a:t>请参加缓考同学在试卷上备注“缓考” 。</a:t>
            </a:r>
            <a:r>
              <a:rPr lang="zh-CN" altLang="en-US" b="1" dirty="0">
                <a:solidFill>
                  <a:srgbClr val="FF9400"/>
                </a:solidFill>
                <a:latin typeface="微软雅黑" panose="020B0503020204020204" pitchFamily="34" charset="-122"/>
                <a:ea typeface="微软雅黑" panose="020B0503020204020204" pitchFamily="34" charset="-122"/>
              </a:rPr>
              <a:t>缓考不及格的学生，不再安排补考</a:t>
            </a:r>
            <a:r>
              <a:rPr lang="zh-CN" altLang="en-US" dirty="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必须重修取得</a:t>
            </a:r>
            <a:r>
              <a:rPr lang="zh-CN" altLang="en-US" dirty="0">
                <a:solidFill>
                  <a:schemeClr val="bg1"/>
                </a:solidFill>
                <a:latin typeface="微软雅黑" panose="020B0503020204020204" pitchFamily="34" charset="-122"/>
                <a:ea typeface="微软雅黑" panose="020B0503020204020204" pitchFamily="34" charset="-122"/>
              </a:rPr>
              <a:t>成绩与学分</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4544336" y="767555"/>
            <a:ext cx="7647664" cy="45721"/>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
          <p:cNvSpPr txBox="1">
            <a:spLocks noChangeArrowheads="1"/>
          </p:cNvSpPr>
          <p:nvPr/>
        </p:nvSpPr>
        <p:spPr bwMode="auto">
          <a:xfrm>
            <a:off x="2101852" y="526487"/>
            <a:ext cx="244248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FF9400"/>
                </a:solidFill>
                <a:effectLst/>
                <a:latin typeface="微软雅黑" panose="020B0503020204020204" pitchFamily="34" charset="-122"/>
                <a:ea typeface="微软雅黑" panose="020B0503020204020204" pitchFamily="34" charset="-122"/>
              </a:rPr>
              <a:t>校内课程考试</a:t>
            </a:r>
            <a:endParaRPr lang="zh-CN" altLang="en-US" sz="2800" b="1" dirty="0">
              <a:solidFill>
                <a:srgbClr val="FF9400"/>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5180013" y="990235"/>
            <a:ext cx="1828800" cy="581972"/>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Ø"/>
              <a:defRPr/>
            </a:pPr>
            <a:r>
              <a:rPr lang="zh-CN" altLang="en-US" sz="2400" b="1" dirty="0">
                <a:solidFill>
                  <a:schemeClr val="bg1"/>
                </a:solidFill>
                <a:latin typeface="微软雅黑" panose="020B0503020204020204" pitchFamily="34" charset="-122"/>
                <a:ea typeface="微软雅黑" panose="020B0503020204020204" pitchFamily="34" charset="-122"/>
              </a:rPr>
              <a:t>缓考</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2383514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bwMode="auto">
          <a:xfrm>
            <a:off x="2046900" y="339837"/>
            <a:ext cx="8229600" cy="642938"/>
          </a:xfrm>
          <a:ln>
            <a:miter lim="800000"/>
            <a:headEnd/>
            <a:tailEnd/>
          </a:ln>
        </p:spPr>
        <p:txBody>
          <a:bodyPr vert="horz" wrap="square" lIns="91440" tIns="45720" rIns="91440" bIns="45720" numCol="1" anchor="t" anchorCtr="0" compatLnSpc="1">
            <a:prstTxWarp prst="textNoShape">
              <a:avLst/>
            </a:prstTxWarp>
            <a:noAutofit/>
          </a:bodyPr>
          <a:lstStyle/>
          <a:p>
            <a:pPr>
              <a:lnSpc>
                <a:spcPct val="130000"/>
              </a:lnSpc>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选读课程</a:t>
            </a:r>
            <a:endPar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0" y="982779"/>
            <a:ext cx="12192000" cy="6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18835958">
            <a:off x="1121040" y="795443"/>
            <a:ext cx="443249" cy="443249"/>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19278167">
            <a:off x="1488628" y="836762"/>
            <a:ext cx="337557" cy="337557"/>
          </a:xfrm>
          <a:prstGeom prst="roundRect">
            <a:avLst>
              <a:gd name="adj" fmla="val 13606"/>
            </a:avLst>
          </a:prstGeom>
          <a:solidFill>
            <a:srgbClr val="FF93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rot="18087302">
            <a:off x="1805839" y="917557"/>
            <a:ext cx="153458" cy="153459"/>
          </a:xfrm>
          <a:prstGeom prst="roundRect">
            <a:avLst>
              <a:gd name="adj" fmla="val 13606"/>
            </a:avLst>
          </a:prstGeom>
          <a:solidFill>
            <a:srgbClr val="2E75B6"/>
          </a:solidFill>
          <a:ln w="28575">
            <a:solidFill>
              <a:schemeClr val="bg1"/>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3"/>
          <p:cNvSpPr txBox="1">
            <a:spLocks noChangeArrowheads="1"/>
          </p:cNvSpPr>
          <p:nvPr/>
        </p:nvSpPr>
        <p:spPr bwMode="auto">
          <a:xfrm>
            <a:off x="587023" y="1330438"/>
            <a:ext cx="10441124" cy="4551074"/>
          </a:xfrm>
          <a:prstGeom prst="rect">
            <a:avLst/>
          </a:prstGeom>
          <a:ln>
            <a:miter lim="800000"/>
            <a:headEnd/>
            <a:tailEnd/>
          </a:ln>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30000"/>
              </a:lnSpc>
              <a:buNone/>
              <a:defRPr/>
            </a:pPr>
            <a:r>
              <a:rPr lang="zh-CN" altLang="en-US" sz="8000" b="1" dirty="0" smtClean="0">
                <a:solidFill>
                  <a:prstClr val="white"/>
                </a:solidFill>
                <a:latin typeface="微软雅黑" panose="020B0503020204020204" pitchFamily="34" charset="-122"/>
                <a:ea typeface="微软雅黑" panose="020B0503020204020204" pitchFamily="34" charset="-122"/>
              </a:rPr>
              <a:t>一、</a:t>
            </a:r>
            <a:r>
              <a:rPr lang="zh-CN" altLang="en-US" sz="8000" b="1" dirty="0">
                <a:solidFill>
                  <a:prstClr val="white"/>
                </a:solidFill>
                <a:latin typeface="微软雅黑" panose="020B0503020204020204" pitchFamily="34" charset="-122"/>
                <a:ea typeface="微软雅黑" panose="020B0503020204020204" pitchFamily="34" charset="-122"/>
              </a:rPr>
              <a:t>选课规定</a:t>
            </a:r>
            <a:endParaRPr lang="en-US" altLang="zh-CN" sz="8000" b="1" dirty="0">
              <a:solidFill>
                <a:prstClr val="white"/>
              </a:solidFill>
              <a:latin typeface="微软雅黑" panose="020B0503020204020204" pitchFamily="34" charset="-122"/>
              <a:ea typeface="微软雅黑" panose="020B0503020204020204" pitchFamily="34" charset="-122"/>
            </a:endParaRPr>
          </a:p>
          <a:p>
            <a:pPr indent="0" algn="just">
              <a:lnSpc>
                <a:spcPct val="130000"/>
              </a:lnSpc>
              <a:buNone/>
              <a:defRPr/>
            </a:pPr>
            <a:r>
              <a:rPr lang="zh-CN" altLang="en-US" sz="8000" b="1" dirty="0" smtClean="0">
                <a:solidFill>
                  <a:prstClr val="white"/>
                </a:solidFill>
                <a:latin typeface="微软雅黑" panose="020B0503020204020204" pitchFamily="34" charset="-122"/>
                <a:ea typeface="微软雅黑" panose="020B0503020204020204" pitchFamily="34" charset="-122"/>
              </a:rPr>
              <a:t>（一）</a:t>
            </a:r>
            <a:r>
              <a:rPr lang="zh-CN" altLang="en-US" sz="8000" b="1" dirty="0" smtClean="0">
                <a:solidFill>
                  <a:srgbClr val="FFFF00"/>
                </a:solidFill>
                <a:latin typeface="微软雅黑" panose="020B0503020204020204" pitchFamily="34" charset="-122"/>
                <a:ea typeface="微软雅黑" panose="020B0503020204020204" pitchFamily="34" charset="-122"/>
              </a:rPr>
              <a:t>具有</a:t>
            </a:r>
            <a:r>
              <a:rPr lang="zh-CN" altLang="en-US" sz="8000" b="1" dirty="0">
                <a:solidFill>
                  <a:prstClr val="white"/>
                </a:solidFill>
                <a:latin typeface="微软雅黑" panose="020B0503020204020204" pitchFamily="34" charset="-122"/>
                <a:ea typeface="微软雅黑" panose="020B0503020204020204" pitchFamily="34" charset="-122"/>
              </a:rPr>
              <a:t>南京邮电大学本科</a:t>
            </a:r>
            <a:r>
              <a:rPr lang="zh-CN" altLang="en-US" sz="8000" b="1" dirty="0" smtClean="0">
                <a:solidFill>
                  <a:srgbClr val="FFFF00"/>
                </a:solidFill>
                <a:latin typeface="微软雅黑" panose="020B0503020204020204" pitchFamily="34" charset="-122"/>
                <a:ea typeface="微软雅黑" panose="020B0503020204020204" pitchFamily="34" charset="-122"/>
              </a:rPr>
              <a:t>学籍</a:t>
            </a:r>
            <a:r>
              <a:rPr lang="zh-CN" altLang="en-US" sz="8000" b="1" dirty="0" smtClean="0">
                <a:solidFill>
                  <a:prstClr val="white"/>
                </a:solidFill>
                <a:latin typeface="微软雅黑" panose="020B0503020204020204" pitchFamily="34" charset="-122"/>
                <a:ea typeface="微软雅黑" panose="020B0503020204020204" pitchFamily="34" charset="-122"/>
              </a:rPr>
              <a:t>、且</a:t>
            </a:r>
            <a:r>
              <a:rPr lang="zh-CN" altLang="en-US" sz="8000" b="1" dirty="0" smtClean="0">
                <a:solidFill>
                  <a:srgbClr val="FFFF00"/>
                </a:solidFill>
                <a:latin typeface="微软雅黑" panose="020B0503020204020204" pitchFamily="34" charset="-122"/>
                <a:ea typeface="微软雅黑" panose="020B0503020204020204" pitchFamily="34" charset="-122"/>
              </a:rPr>
              <a:t>成功注册</a:t>
            </a:r>
            <a:r>
              <a:rPr lang="zh-CN" altLang="en-US" sz="8000" b="1" dirty="0" smtClean="0">
                <a:solidFill>
                  <a:prstClr val="white"/>
                </a:solidFill>
                <a:latin typeface="微软雅黑" panose="020B0503020204020204" pitchFamily="34" charset="-122"/>
                <a:ea typeface="微软雅黑" panose="020B0503020204020204" pitchFamily="34" charset="-122"/>
              </a:rPr>
              <a:t>的</a:t>
            </a:r>
            <a:r>
              <a:rPr lang="zh-CN" altLang="en-US" sz="8000" b="1" dirty="0">
                <a:solidFill>
                  <a:prstClr val="white"/>
                </a:solidFill>
                <a:latin typeface="微软雅黑" panose="020B0503020204020204" pitchFamily="34" charset="-122"/>
                <a:ea typeface="微软雅黑" panose="020B0503020204020204" pitchFamily="34" charset="-122"/>
              </a:rPr>
              <a:t>学生，</a:t>
            </a:r>
            <a:r>
              <a:rPr lang="zh-CN" altLang="en-US" sz="8000" b="1" dirty="0">
                <a:solidFill>
                  <a:srgbClr val="FFFF00"/>
                </a:solidFill>
                <a:latin typeface="微软雅黑" panose="020B0503020204020204" pitchFamily="34" charset="-122"/>
                <a:ea typeface="微软雅黑" panose="020B0503020204020204" pitchFamily="34" charset="-122"/>
              </a:rPr>
              <a:t>按专业</a:t>
            </a:r>
            <a:r>
              <a:rPr lang="zh-CN" altLang="en-US" sz="8000" b="1" dirty="0" smtClean="0">
                <a:solidFill>
                  <a:srgbClr val="FFFF00"/>
                </a:solidFill>
                <a:latin typeface="微软雅黑" panose="020B0503020204020204" pitchFamily="34" charset="-122"/>
                <a:ea typeface="微软雅黑" panose="020B0503020204020204" pitchFamily="34" charset="-122"/>
              </a:rPr>
              <a:t>培养方案</a:t>
            </a:r>
            <a:r>
              <a:rPr lang="zh-CN" altLang="en-US" sz="8000" b="1" dirty="0" smtClean="0">
                <a:solidFill>
                  <a:prstClr val="white"/>
                </a:solidFill>
                <a:latin typeface="微软雅黑" panose="020B0503020204020204" pitchFamily="34" charset="-122"/>
                <a:ea typeface="微软雅黑" panose="020B0503020204020204" pitchFamily="34" charset="-122"/>
              </a:rPr>
              <a:t>自</a:t>
            </a:r>
            <a:r>
              <a:rPr lang="zh-CN" altLang="en-US" sz="8000" b="1" dirty="0">
                <a:solidFill>
                  <a:prstClr val="white"/>
                </a:solidFill>
                <a:latin typeface="微软雅黑" panose="020B0503020204020204" pitchFamily="34" charset="-122"/>
                <a:ea typeface="微软雅黑" panose="020B0503020204020204" pitchFamily="34" charset="-122"/>
              </a:rPr>
              <a:t>主选定修读课程。当学期必修课程由教务处统一</a:t>
            </a:r>
            <a:r>
              <a:rPr lang="zh-CN" altLang="en-US" sz="8000" b="1" dirty="0" smtClean="0">
                <a:solidFill>
                  <a:prstClr val="white"/>
                </a:solidFill>
                <a:latin typeface="微软雅黑" panose="020B0503020204020204" pitchFamily="34" charset="-122"/>
                <a:ea typeface="微软雅黑" panose="020B0503020204020204" pitchFamily="34" charset="-122"/>
              </a:rPr>
              <a:t>预置</a:t>
            </a:r>
            <a:r>
              <a:rPr lang="zh-CN" altLang="en-US" sz="8000" b="1" dirty="0">
                <a:solidFill>
                  <a:prstClr val="white"/>
                </a:solidFill>
                <a:latin typeface="微软雅黑" panose="020B0503020204020204" pitchFamily="34" charset="-122"/>
                <a:ea typeface="微软雅黑" panose="020B0503020204020204" pitchFamily="34" charset="-122"/>
              </a:rPr>
              <a:t>（</a:t>
            </a:r>
            <a:r>
              <a:rPr lang="zh-CN" altLang="en-US" sz="8000" b="1" dirty="0">
                <a:solidFill>
                  <a:srgbClr val="FFFF00"/>
                </a:solidFill>
                <a:latin typeface="微软雅黑" panose="020B0503020204020204" pitchFamily="34" charset="-122"/>
                <a:ea typeface="微软雅黑" panose="020B0503020204020204" pitchFamily="34" charset="-122"/>
              </a:rPr>
              <a:t>体育课需本人上网选择体育项目</a:t>
            </a:r>
            <a:r>
              <a:rPr lang="zh-CN" altLang="en-US" sz="8000" b="1" dirty="0">
                <a:solidFill>
                  <a:prstClr val="white"/>
                </a:solidFill>
                <a:latin typeface="微软雅黑" panose="020B0503020204020204" pitchFamily="34" charset="-122"/>
                <a:ea typeface="微软雅黑" panose="020B0503020204020204" pitchFamily="34" charset="-122"/>
              </a:rPr>
              <a:t>） </a:t>
            </a:r>
            <a:r>
              <a:rPr lang="zh-CN" altLang="en-US" sz="8000" b="1" dirty="0" smtClean="0">
                <a:solidFill>
                  <a:prstClr val="white"/>
                </a:solidFill>
                <a:latin typeface="微软雅黑" panose="020B0503020204020204" pitchFamily="34" charset="-122"/>
                <a:ea typeface="微软雅黑" panose="020B0503020204020204" pitchFamily="34" charset="-122"/>
              </a:rPr>
              <a:t>。</a:t>
            </a:r>
            <a:endParaRPr lang="zh-CN" altLang="en-US" sz="8000" b="1" dirty="0">
              <a:solidFill>
                <a:prstClr val="white"/>
              </a:solidFill>
              <a:latin typeface="微软雅黑" panose="020B0503020204020204" pitchFamily="34" charset="-122"/>
              <a:ea typeface="微软雅黑" panose="020B0503020204020204" pitchFamily="34" charset="-122"/>
            </a:endParaRPr>
          </a:p>
          <a:p>
            <a:pPr indent="0" algn="just">
              <a:lnSpc>
                <a:spcPct val="130000"/>
              </a:lnSpc>
              <a:buNone/>
              <a:defRPr/>
            </a:pPr>
            <a:r>
              <a:rPr lang="zh-CN" altLang="en-US" sz="8000" b="1" dirty="0" smtClean="0">
                <a:solidFill>
                  <a:prstClr val="white"/>
                </a:solidFill>
                <a:latin typeface="微软雅黑" panose="020B0503020204020204" pitchFamily="34" charset="-122"/>
                <a:ea typeface="微软雅黑" panose="020B0503020204020204" pitchFamily="34" charset="-122"/>
              </a:rPr>
              <a:t>（二）</a:t>
            </a:r>
            <a:r>
              <a:rPr lang="zh-CN" altLang="en-US" sz="8000" b="1" dirty="0">
                <a:solidFill>
                  <a:srgbClr val="FFFF00"/>
                </a:solidFill>
                <a:latin typeface="微软雅黑" panose="020B0503020204020204" pitchFamily="34" charset="-122"/>
                <a:ea typeface="微软雅黑" panose="020B0503020204020204" pitchFamily="34" charset="-122"/>
              </a:rPr>
              <a:t>限制性选修课及任选课</a:t>
            </a:r>
            <a:r>
              <a:rPr lang="zh-CN" altLang="en-US" sz="8000" b="1" dirty="0" smtClean="0">
                <a:solidFill>
                  <a:prstClr val="white"/>
                </a:solidFill>
                <a:latin typeface="微软雅黑" panose="020B0503020204020204" pitchFamily="34" charset="-122"/>
                <a:ea typeface="微软雅黑" panose="020B0503020204020204" pitchFamily="34" charset="-122"/>
              </a:rPr>
              <a:t>必须</a:t>
            </a:r>
            <a:r>
              <a:rPr lang="zh-CN" altLang="en-US" sz="8000" b="1" dirty="0">
                <a:solidFill>
                  <a:prstClr val="white"/>
                </a:solidFill>
                <a:latin typeface="微软雅黑" panose="020B0503020204020204" pitchFamily="34" charset="-122"/>
                <a:ea typeface="微软雅黑" panose="020B0503020204020204" pitchFamily="34" charset="-122"/>
              </a:rPr>
              <a:t>由学生</a:t>
            </a:r>
            <a:r>
              <a:rPr lang="zh-CN" altLang="en-US" sz="8000" b="1" dirty="0" smtClean="0">
                <a:solidFill>
                  <a:prstClr val="white"/>
                </a:solidFill>
                <a:latin typeface="微软雅黑" panose="020B0503020204020204" pitchFamily="34" charset="-122"/>
                <a:ea typeface="微软雅黑" panose="020B0503020204020204" pitchFamily="34" charset="-122"/>
              </a:rPr>
              <a:t>在</a:t>
            </a:r>
            <a:r>
              <a:rPr lang="zh-CN" altLang="en-US" sz="8000" b="1" dirty="0">
                <a:solidFill>
                  <a:prstClr val="white"/>
                </a:solidFill>
                <a:latin typeface="微软雅黑" panose="020B0503020204020204" pitchFamily="34" charset="-122"/>
                <a:ea typeface="微软雅黑" panose="020B0503020204020204" pitchFamily="34" charset="-122"/>
              </a:rPr>
              <a:t>规定时间</a:t>
            </a:r>
            <a:r>
              <a:rPr lang="zh-CN" altLang="en-US" sz="8000" b="1" dirty="0" smtClean="0">
                <a:solidFill>
                  <a:prstClr val="white"/>
                </a:solidFill>
                <a:latin typeface="微软雅黑" panose="020B0503020204020204" pitchFamily="34" charset="-122"/>
                <a:ea typeface="微软雅黑" panose="020B0503020204020204" pitchFamily="34" charset="-122"/>
              </a:rPr>
              <a:t>内上网</a:t>
            </a:r>
            <a:r>
              <a:rPr lang="zh-CN" altLang="en-US" sz="8000" b="1" dirty="0">
                <a:solidFill>
                  <a:prstClr val="white"/>
                </a:solidFill>
                <a:latin typeface="微软雅黑" panose="020B0503020204020204" pitchFamily="34" charset="-122"/>
                <a:ea typeface="微软雅黑" panose="020B0503020204020204" pitchFamily="34" charset="-122"/>
              </a:rPr>
              <a:t>选课</a:t>
            </a:r>
            <a:r>
              <a:rPr lang="zh-CN" altLang="en-US" sz="8000" b="1" dirty="0" smtClean="0">
                <a:solidFill>
                  <a:prstClr val="white"/>
                </a:solidFill>
                <a:latin typeface="微软雅黑" panose="020B0503020204020204" pitchFamily="34" charset="-122"/>
                <a:ea typeface="微软雅黑" panose="020B0503020204020204" pitchFamily="34" charset="-122"/>
              </a:rPr>
              <a:t>。</a:t>
            </a:r>
            <a:endParaRPr lang="zh-CN" altLang="en-US" sz="8000" b="1" dirty="0">
              <a:solidFill>
                <a:prstClr val="white"/>
              </a:solidFill>
              <a:latin typeface="微软雅黑" panose="020B0503020204020204" pitchFamily="34" charset="-122"/>
              <a:ea typeface="微软雅黑" panose="020B0503020204020204" pitchFamily="34" charset="-122"/>
            </a:endParaRPr>
          </a:p>
          <a:p>
            <a:pPr indent="0" algn="just">
              <a:lnSpc>
                <a:spcPct val="130000"/>
              </a:lnSpc>
              <a:buNone/>
              <a:defRPr/>
            </a:pPr>
            <a:r>
              <a:rPr lang="zh-CN" altLang="en-US" sz="8000" b="1" dirty="0" smtClean="0">
                <a:solidFill>
                  <a:prstClr val="white"/>
                </a:solidFill>
                <a:latin typeface="微软雅黑" panose="020B0503020204020204" pitchFamily="34" charset="-122"/>
                <a:ea typeface="微软雅黑" panose="020B0503020204020204" pitchFamily="34" charset="-122"/>
              </a:rPr>
              <a:t>（三）在</a:t>
            </a:r>
            <a:r>
              <a:rPr lang="zh-CN" altLang="en-US" sz="8000" b="1" dirty="0">
                <a:solidFill>
                  <a:srgbClr val="FFFF00"/>
                </a:solidFill>
                <a:latin typeface="微软雅黑" panose="020B0503020204020204" pitchFamily="34" charset="-122"/>
                <a:ea typeface="微软雅黑" panose="020B0503020204020204" pitchFamily="34" charset="-122"/>
              </a:rPr>
              <a:t>确保修满</a:t>
            </a:r>
            <a:r>
              <a:rPr lang="zh-CN" altLang="en-US" sz="8000" b="1" dirty="0">
                <a:solidFill>
                  <a:prstClr val="white"/>
                </a:solidFill>
                <a:latin typeface="微软雅黑" panose="020B0503020204020204" pitchFamily="34" charset="-122"/>
                <a:ea typeface="微软雅黑" panose="020B0503020204020204" pitchFamily="34" charset="-122"/>
              </a:rPr>
              <a:t>规定的限制性选修课学分的前提下，学生可多选专业</a:t>
            </a:r>
            <a:r>
              <a:rPr lang="zh-CN" altLang="en-US" sz="8000" b="1" dirty="0" smtClean="0">
                <a:solidFill>
                  <a:prstClr val="white"/>
                </a:solidFill>
                <a:latin typeface="微软雅黑" panose="020B0503020204020204" pitchFamily="34" charset="-122"/>
                <a:ea typeface="微软雅黑" panose="020B0503020204020204" pitchFamily="34" charset="-122"/>
              </a:rPr>
              <a:t>培养方案内</a:t>
            </a:r>
            <a:r>
              <a:rPr lang="zh-CN" altLang="en-US" sz="8000" b="1" dirty="0">
                <a:solidFill>
                  <a:prstClr val="white"/>
                </a:solidFill>
                <a:latin typeface="微软雅黑" panose="020B0503020204020204" pitchFamily="34" charset="-122"/>
                <a:ea typeface="微软雅黑" panose="020B0503020204020204" pitchFamily="34" charset="-122"/>
              </a:rPr>
              <a:t>的限制性选修课，</a:t>
            </a:r>
            <a:r>
              <a:rPr lang="zh-CN" altLang="en-US" sz="8000" b="1" dirty="0">
                <a:solidFill>
                  <a:srgbClr val="FFFF00"/>
                </a:solidFill>
                <a:latin typeface="微软雅黑" panose="020B0503020204020204" pitchFamily="34" charset="-122"/>
                <a:ea typeface="微软雅黑" panose="020B0503020204020204" pitchFamily="34" charset="-122"/>
              </a:rPr>
              <a:t>如任选课学分不满足规定学分要求，可用限选课冲抵，但不改变课程属性，仍参加平均学分绩点的计算</a:t>
            </a:r>
            <a:r>
              <a:rPr lang="zh-CN" altLang="en-US" sz="8000" b="1" dirty="0">
                <a:solidFill>
                  <a:prstClr val="white"/>
                </a:solidFill>
                <a:latin typeface="微软雅黑" panose="020B0503020204020204" pitchFamily="34" charset="-122"/>
                <a:ea typeface="微软雅黑" panose="020B0503020204020204" pitchFamily="34" charset="-122"/>
              </a:rPr>
              <a:t>。</a:t>
            </a:r>
          </a:p>
          <a:p>
            <a:pPr indent="0" algn="just">
              <a:lnSpc>
                <a:spcPct val="130000"/>
              </a:lnSpc>
              <a:buNone/>
              <a:defRPr/>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643168327"/>
      </p:ext>
    </p:extLst>
  </p:cSld>
  <p:clrMapOvr>
    <a:masterClrMapping/>
  </p:clrMapOvr>
  <p:transition spd="med">
    <p:pull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6"/>
          <p:cNvSpPr>
            <a:spLocks noChangeArrowheads="1"/>
          </p:cNvSpPr>
          <p:nvPr/>
        </p:nvSpPr>
        <p:spPr bwMode="auto">
          <a:xfrm>
            <a:off x="1144430" y="2159700"/>
            <a:ext cx="9620759" cy="2893100"/>
          </a:xfrm>
          <a:prstGeom prst="rect">
            <a:avLst/>
          </a:prstGeom>
          <a:noFill/>
          <a:ln w="9525">
            <a:noFill/>
            <a:miter lim="800000"/>
            <a:headEnd/>
            <a:tailEnd/>
          </a:ln>
        </p:spPr>
        <p:txBody>
          <a:bodyPr wrap="square" anchor="ctr">
            <a:spAutoFit/>
          </a:bodyPr>
          <a:lstStyle/>
          <a:p>
            <a:pPr marL="342900" indent="-342900" algn="just">
              <a:lnSpc>
                <a:spcPct val="130000"/>
              </a:lnSpc>
              <a:buFont typeface="Wingdings" panose="05000000000000000000" pitchFamily="2" charset="2"/>
              <a:buChar char="p"/>
              <a:defRPr/>
            </a:pPr>
            <a:r>
              <a:rPr lang="zh-CN" altLang="en-US" sz="2000" dirty="0" smtClean="0">
                <a:solidFill>
                  <a:schemeClr val="bg1"/>
                </a:solidFill>
                <a:latin typeface="微软雅黑" panose="020B0503020204020204" pitchFamily="34" charset="-122"/>
                <a:ea typeface="微软雅黑" panose="020B0503020204020204" pitchFamily="34" charset="-122"/>
              </a:rPr>
              <a:t>当</a:t>
            </a:r>
            <a:r>
              <a:rPr lang="zh-CN" altLang="en-US" sz="2000" dirty="0">
                <a:solidFill>
                  <a:schemeClr val="bg1"/>
                </a:solidFill>
                <a:latin typeface="微软雅黑" panose="020B0503020204020204" pitchFamily="34" charset="-122"/>
                <a:ea typeface="微软雅黑" panose="020B0503020204020204" pitchFamily="34" charset="-122"/>
              </a:rPr>
              <a:t>学期修读的课程期末考核不及格的学生可以</a:t>
            </a:r>
            <a:r>
              <a:rPr lang="zh-CN" altLang="en-US" sz="2000" b="1" dirty="0">
                <a:solidFill>
                  <a:srgbClr val="FFC000"/>
                </a:solidFill>
                <a:latin typeface="微软雅黑" panose="020B0503020204020204" pitchFamily="34" charset="-122"/>
                <a:ea typeface="微软雅黑" panose="020B0503020204020204" pitchFamily="34" charset="-122"/>
              </a:rPr>
              <a:t>免费参加一次补考</a:t>
            </a:r>
            <a:r>
              <a:rPr lang="zh-CN" altLang="en-US" sz="2000" b="1" dirty="0" smtClean="0">
                <a:solidFill>
                  <a:srgbClr val="FFC000"/>
                </a:solidFill>
                <a:latin typeface="微软雅黑" panose="020B0503020204020204" pitchFamily="34" charset="-122"/>
                <a:ea typeface="微软雅黑" panose="020B0503020204020204" pitchFamily="34" charset="-122"/>
              </a:rPr>
              <a:t>。</a:t>
            </a:r>
            <a:endParaRPr lang="zh-CN" altLang="en-US" sz="2000" b="1" dirty="0">
              <a:solidFill>
                <a:srgbClr val="FFC000"/>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r>
              <a:rPr lang="zh-CN" altLang="en-US" sz="2000" dirty="0" smtClean="0">
                <a:solidFill>
                  <a:schemeClr val="bg1"/>
                </a:solidFill>
                <a:latin typeface="微软雅黑" panose="020B0503020204020204" pitchFamily="34" charset="-122"/>
                <a:ea typeface="微软雅黑" panose="020B0503020204020204" pitchFamily="34" charset="-122"/>
              </a:rPr>
              <a:t>补考</a:t>
            </a:r>
            <a:r>
              <a:rPr lang="zh-CN" altLang="en-US" sz="2000" dirty="0">
                <a:solidFill>
                  <a:schemeClr val="bg1"/>
                </a:solidFill>
                <a:latin typeface="微软雅黑" panose="020B0503020204020204" pitchFamily="34" charset="-122"/>
                <a:ea typeface="微软雅黑" panose="020B0503020204020204" pitchFamily="34" charset="-122"/>
              </a:rPr>
              <a:t>一般安排在下学期开学前进行。</a:t>
            </a:r>
            <a:r>
              <a:rPr lang="zh-CN" altLang="en-US" sz="2000" b="1" dirty="0">
                <a:solidFill>
                  <a:srgbClr val="FFC000"/>
                </a:solidFill>
                <a:latin typeface="微软雅黑" panose="020B0503020204020204" pitchFamily="34" charset="-122"/>
                <a:ea typeface="微软雅黑" panose="020B0503020204020204" pitchFamily="34" charset="-122"/>
              </a:rPr>
              <a:t>补考由学校统一安排，学生无须报名。</a:t>
            </a:r>
            <a:r>
              <a:rPr lang="zh-CN" altLang="en-US" sz="2000" dirty="0">
                <a:solidFill>
                  <a:schemeClr val="bg1"/>
                </a:solidFill>
                <a:latin typeface="微软雅黑" panose="020B0503020204020204" pitchFamily="34" charset="-122"/>
                <a:ea typeface="微软雅黑" panose="020B0503020204020204" pitchFamily="34" charset="-122"/>
              </a:rPr>
              <a:t>期末考试旷考或作弊的学生不能参加补考，只能重修。</a:t>
            </a:r>
            <a:r>
              <a:rPr lang="zh-CN" altLang="en-US" sz="2000" b="1" dirty="0" smtClean="0">
                <a:solidFill>
                  <a:srgbClr val="FFC000"/>
                </a:solidFill>
                <a:latin typeface="微软雅黑" panose="020B0503020204020204" pitchFamily="34" charset="-122"/>
                <a:ea typeface="微软雅黑" panose="020B0503020204020204" pitchFamily="34" charset="-122"/>
              </a:rPr>
              <a:t>补考（含已获批的缓考）</a:t>
            </a:r>
            <a:r>
              <a:rPr lang="zh-CN" altLang="en-US" sz="2000" b="1" dirty="0">
                <a:solidFill>
                  <a:srgbClr val="FFC000"/>
                </a:solidFill>
                <a:latin typeface="微软雅黑" panose="020B0503020204020204" pitchFamily="34" charset="-122"/>
                <a:ea typeface="微软雅黑" panose="020B0503020204020204" pitchFamily="34" charset="-122"/>
              </a:rPr>
              <a:t>不再办理缓考手续，补考时无故缺席的，只能参加重修。</a:t>
            </a:r>
          </a:p>
          <a:p>
            <a:pPr marL="342900" indent="-342900" algn="just">
              <a:lnSpc>
                <a:spcPct val="130000"/>
              </a:lnSpc>
              <a:buFont typeface="Wingdings" panose="05000000000000000000" pitchFamily="2" charset="2"/>
              <a:buChar char="p"/>
              <a:defRPr/>
            </a:pPr>
            <a:r>
              <a:rPr lang="zh-CN" altLang="en-US" sz="2000" dirty="0" smtClean="0">
                <a:solidFill>
                  <a:schemeClr val="bg1"/>
                </a:solidFill>
                <a:latin typeface="微软雅黑" panose="020B0503020204020204" pitchFamily="34" charset="-122"/>
                <a:ea typeface="微软雅黑" panose="020B0503020204020204" pitchFamily="34" charset="-122"/>
              </a:rPr>
              <a:t>补考</a:t>
            </a:r>
            <a:r>
              <a:rPr lang="zh-CN" altLang="en-US" sz="2000" dirty="0">
                <a:solidFill>
                  <a:schemeClr val="bg1"/>
                </a:solidFill>
                <a:latin typeface="微软雅黑" panose="020B0503020204020204" pitchFamily="34" charset="-122"/>
                <a:ea typeface="微软雅黑" panose="020B0503020204020204" pitchFamily="34" charset="-122"/>
              </a:rPr>
              <a:t>成绩按“及格” 和“不及格” 记载成绩，及格按</a:t>
            </a:r>
            <a:r>
              <a:rPr lang="en-US" altLang="zh-CN" sz="2000" dirty="0">
                <a:solidFill>
                  <a:schemeClr val="bg1"/>
                </a:solidFill>
                <a:latin typeface="微软雅黑" panose="020B0503020204020204" pitchFamily="34" charset="-122"/>
                <a:ea typeface="微软雅黑" panose="020B0503020204020204" pitchFamily="34" charset="-122"/>
              </a:rPr>
              <a:t>65</a:t>
            </a:r>
            <a:r>
              <a:rPr lang="zh-CN" altLang="en-US" sz="2000" dirty="0">
                <a:solidFill>
                  <a:schemeClr val="bg1"/>
                </a:solidFill>
                <a:latin typeface="微软雅黑" panose="020B0503020204020204" pitchFamily="34" charset="-122"/>
                <a:ea typeface="微软雅黑" panose="020B0503020204020204" pitchFamily="34" charset="-122"/>
              </a:rPr>
              <a:t>分计算绩点，不及格按实际分数计算。</a:t>
            </a:r>
          </a:p>
          <a:p>
            <a:pPr algn="just">
              <a:lnSpc>
                <a:spcPct val="130000"/>
              </a:lnSpc>
              <a:defRPr/>
            </a:pPr>
            <a:r>
              <a:rPr lang="zh-CN" altLang="en-US" sz="2000" b="1" dirty="0" smtClean="0">
                <a:solidFill>
                  <a:srgbClr val="FFC000"/>
                </a:solidFill>
                <a:latin typeface="微软雅黑" panose="020B0503020204020204" pitchFamily="34" charset="-122"/>
                <a:ea typeface="微软雅黑" panose="020B0503020204020204" pitchFamily="34" charset="-122"/>
              </a:rPr>
              <a:t>补考</a:t>
            </a:r>
            <a:r>
              <a:rPr lang="zh-CN" altLang="en-US" sz="2000" b="1" dirty="0">
                <a:solidFill>
                  <a:srgbClr val="FFC000"/>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每生每门</a:t>
            </a:r>
            <a:r>
              <a:rPr lang="zh-CN" altLang="en-US" sz="2000" b="1" dirty="0" smtClean="0">
                <a:solidFill>
                  <a:schemeClr val="bg1"/>
                </a:solidFill>
                <a:latin typeface="微软雅黑" panose="020B0503020204020204" pitchFamily="34" charset="-122"/>
                <a:ea typeface="微软雅黑" panose="020B0503020204020204" pitchFamily="34" charset="-122"/>
              </a:rPr>
              <a:t>课程只有</a:t>
            </a:r>
            <a:r>
              <a:rPr lang="zh-CN" altLang="en-US" sz="2000" b="1" dirty="0">
                <a:solidFill>
                  <a:schemeClr val="bg1"/>
                </a:solidFill>
                <a:latin typeface="微软雅黑" panose="020B0503020204020204" pitchFamily="34" charset="-122"/>
                <a:ea typeface="微软雅黑" panose="020B0503020204020204" pitchFamily="34" charset="-122"/>
              </a:rPr>
              <a:t>一次免费补考机会</a:t>
            </a:r>
            <a:r>
              <a:rPr lang="zh-CN" altLang="en-US" sz="2000" b="1" dirty="0" smtClean="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4544336" y="767555"/>
            <a:ext cx="7647664" cy="45721"/>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
          <p:cNvSpPr txBox="1">
            <a:spLocks noChangeArrowheads="1"/>
          </p:cNvSpPr>
          <p:nvPr/>
        </p:nvSpPr>
        <p:spPr bwMode="auto">
          <a:xfrm>
            <a:off x="2101852" y="526487"/>
            <a:ext cx="244248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FF9400"/>
                </a:solidFill>
                <a:effectLst/>
                <a:latin typeface="微软雅黑" panose="020B0503020204020204" pitchFamily="34" charset="-122"/>
                <a:ea typeface="微软雅黑" panose="020B0503020204020204" pitchFamily="34" charset="-122"/>
              </a:rPr>
              <a:t>校内课程考试</a:t>
            </a:r>
            <a:endParaRPr lang="zh-CN" altLang="en-US" sz="2800" b="1" dirty="0">
              <a:solidFill>
                <a:srgbClr val="FF9400"/>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5180013" y="1219882"/>
            <a:ext cx="1828800" cy="581972"/>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Ø"/>
              <a:defRPr/>
            </a:pPr>
            <a:r>
              <a:rPr lang="zh-CN" altLang="en-US" sz="2400" b="1" dirty="0" smtClean="0">
                <a:solidFill>
                  <a:schemeClr val="bg1"/>
                </a:solidFill>
                <a:latin typeface="微软雅黑" panose="020B0503020204020204" pitchFamily="34" charset="-122"/>
                <a:ea typeface="微软雅黑" panose="020B0503020204020204" pitchFamily="34" charset="-122"/>
              </a:rPr>
              <a:t>补考</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948783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6"/>
          <p:cNvSpPr>
            <a:spLocks noChangeArrowheads="1"/>
          </p:cNvSpPr>
          <p:nvPr/>
        </p:nvSpPr>
        <p:spPr bwMode="auto">
          <a:xfrm>
            <a:off x="1235998" y="2017099"/>
            <a:ext cx="9620759" cy="4093428"/>
          </a:xfrm>
          <a:prstGeom prst="rect">
            <a:avLst/>
          </a:prstGeom>
          <a:noFill/>
          <a:ln w="9525">
            <a:noFill/>
            <a:miter lim="800000"/>
            <a:headEnd/>
            <a:tailEnd/>
          </a:ln>
        </p:spPr>
        <p:txBody>
          <a:bodyPr wrap="square" anchor="ctr">
            <a:spAutoFit/>
          </a:bodyPr>
          <a:lstStyle/>
          <a:p>
            <a:pPr marL="342900" indent="-342900" algn="just">
              <a:lnSpc>
                <a:spcPct val="130000"/>
              </a:lnSpc>
              <a:buFont typeface="Wingdings" panose="05000000000000000000" pitchFamily="2" charset="2"/>
              <a:buChar char="p"/>
              <a:defRPr/>
            </a:pPr>
            <a:r>
              <a:rPr lang="zh-CN" altLang="en-US" sz="2000" dirty="0">
                <a:solidFill>
                  <a:schemeClr val="bg1"/>
                </a:solidFill>
                <a:latin typeface="微软雅黑" panose="020B0503020204020204" pitchFamily="34" charset="-122"/>
                <a:ea typeface="微软雅黑" panose="020B0503020204020204" pitchFamily="34" charset="-122"/>
              </a:rPr>
              <a:t>课程考核补考后仍</a:t>
            </a:r>
            <a:r>
              <a:rPr lang="zh-CN" altLang="en-US" sz="2000" b="1" dirty="0">
                <a:solidFill>
                  <a:srgbClr val="FFC000"/>
                </a:solidFill>
                <a:latin typeface="微软雅黑" panose="020B0503020204020204" pitchFamily="34" charset="-122"/>
                <a:ea typeface="微软雅黑" panose="020B0503020204020204" pitchFamily="34" charset="-122"/>
              </a:rPr>
              <a:t>不及格的学生应报名重修</a:t>
            </a:r>
            <a:r>
              <a:rPr lang="zh-CN" altLang="en-US" sz="2000" dirty="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重修不限次数，按学分收费。</a:t>
            </a:r>
            <a:endParaRPr lang="zh-CN" altLang="en-US" sz="2000" dirty="0">
              <a:solidFill>
                <a:schemeClr val="bg1"/>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r>
              <a:rPr lang="zh-CN" altLang="en-US" sz="2000" b="1" dirty="0">
                <a:solidFill>
                  <a:srgbClr val="FFC000"/>
                </a:solidFill>
                <a:latin typeface="微软雅黑" panose="020B0503020204020204" pitchFamily="34" charset="-122"/>
                <a:ea typeface="微软雅黑" panose="020B0503020204020204" pitchFamily="34" charset="-122"/>
              </a:rPr>
              <a:t>课程</a:t>
            </a:r>
            <a:r>
              <a:rPr lang="zh-CN" altLang="en-US" sz="2000" b="1" dirty="0" smtClean="0">
                <a:solidFill>
                  <a:srgbClr val="FFC000"/>
                </a:solidFill>
                <a:latin typeface="微软雅黑" panose="020B0503020204020204" pitchFamily="34" charset="-122"/>
                <a:ea typeface="微软雅黑" panose="020B0503020204020204" pitchFamily="34" charset="-122"/>
              </a:rPr>
              <a:t>成绩</a:t>
            </a:r>
            <a:r>
              <a:rPr lang="zh-CN" altLang="en-US" sz="2000" b="1" dirty="0">
                <a:solidFill>
                  <a:srgbClr val="FFC000"/>
                </a:solidFill>
                <a:latin typeface="微软雅黑" panose="020B0503020204020204" pitchFamily="34" charset="-122"/>
                <a:ea typeface="微软雅黑" panose="020B0503020204020204" pitchFamily="34" charset="-122"/>
              </a:rPr>
              <a:t>已经及格的</a:t>
            </a:r>
            <a:r>
              <a:rPr lang="zh-CN" altLang="en-US" sz="2000" b="1" dirty="0" smtClean="0">
                <a:solidFill>
                  <a:srgbClr val="FFC000"/>
                </a:solidFill>
                <a:latin typeface="微软雅黑" panose="020B0503020204020204" pitchFamily="34" charset="-122"/>
                <a:ea typeface="微软雅黑" panose="020B0503020204020204" pitchFamily="34" charset="-122"/>
              </a:rPr>
              <a:t>学生如果想要提高成绩或学分</a:t>
            </a:r>
            <a:r>
              <a:rPr lang="zh-CN" altLang="en-US" sz="2000" b="1" dirty="0">
                <a:solidFill>
                  <a:srgbClr val="FFC000"/>
                </a:solidFill>
                <a:latin typeface="微软雅黑" panose="020B0503020204020204" pitchFamily="34" charset="-122"/>
                <a:ea typeface="微软雅黑" panose="020B0503020204020204" pitchFamily="34" charset="-122"/>
              </a:rPr>
              <a:t>绩</a:t>
            </a:r>
            <a:r>
              <a:rPr lang="zh-CN" altLang="en-US" sz="2000" b="1" dirty="0" smtClean="0">
                <a:solidFill>
                  <a:srgbClr val="FFC000"/>
                </a:solidFill>
                <a:latin typeface="微软雅黑" panose="020B0503020204020204" pitchFamily="34" charset="-122"/>
                <a:ea typeface="微软雅黑" panose="020B0503020204020204" pitchFamily="34" charset="-122"/>
              </a:rPr>
              <a:t>点，可以申请课程重修</a:t>
            </a:r>
            <a:r>
              <a:rPr lang="zh-CN" altLang="en-US" sz="2000" dirty="0" smtClean="0">
                <a:solidFill>
                  <a:schemeClr val="bg1"/>
                </a:solidFill>
                <a:latin typeface="微软雅黑" panose="020B0503020204020204" pitchFamily="34" charset="-122"/>
                <a:ea typeface="微软雅黑" panose="020B0503020204020204" pitchFamily="34" charset="-122"/>
              </a:rPr>
              <a:t>，按学分收费</a:t>
            </a:r>
            <a:r>
              <a:rPr lang="zh-CN" altLang="en-US" sz="2000" b="1" dirty="0" smtClean="0">
                <a:solidFill>
                  <a:srgbClr val="FFC000"/>
                </a:solidFill>
                <a:latin typeface="微软雅黑" panose="020B0503020204020204" pitchFamily="34" charset="-122"/>
                <a:ea typeface="微软雅黑" panose="020B0503020204020204" pitchFamily="34" charset="-122"/>
              </a:rPr>
              <a:t>。</a:t>
            </a:r>
            <a:endParaRPr lang="zh-CN" altLang="en-US" sz="2000" b="1" dirty="0">
              <a:solidFill>
                <a:srgbClr val="FFC000"/>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r>
              <a:rPr lang="zh-CN" altLang="en-US" sz="2000" dirty="0" smtClean="0">
                <a:solidFill>
                  <a:schemeClr val="bg1"/>
                </a:solidFill>
                <a:latin typeface="微软雅黑" panose="020B0503020204020204" pitchFamily="34" charset="-122"/>
                <a:ea typeface="微软雅黑" panose="020B0503020204020204" pitchFamily="34" charset="-122"/>
              </a:rPr>
              <a:t>课程</a:t>
            </a:r>
            <a:r>
              <a:rPr lang="zh-CN" altLang="en-US" sz="2000" dirty="0">
                <a:solidFill>
                  <a:schemeClr val="bg1"/>
                </a:solidFill>
                <a:latin typeface="微软雅黑" panose="020B0503020204020204" pitchFamily="34" charset="-122"/>
                <a:ea typeface="微软雅黑" panose="020B0503020204020204" pitchFamily="34" charset="-122"/>
              </a:rPr>
              <a:t>重修按正常选课</a:t>
            </a:r>
            <a:r>
              <a:rPr lang="zh-CN" altLang="en-US" sz="2000" dirty="0" smtClean="0">
                <a:solidFill>
                  <a:schemeClr val="bg1"/>
                </a:solidFill>
                <a:latin typeface="微软雅黑" panose="020B0503020204020204" pitchFamily="34" charset="-122"/>
                <a:ea typeface="微软雅黑" panose="020B0503020204020204" pitchFamily="34" charset="-122"/>
              </a:rPr>
              <a:t>时间网上</a:t>
            </a:r>
            <a:r>
              <a:rPr lang="zh-CN" altLang="en-US" sz="2000" dirty="0">
                <a:solidFill>
                  <a:schemeClr val="bg1"/>
                </a:solidFill>
                <a:latin typeface="微软雅黑" panose="020B0503020204020204" pitchFamily="34" charset="-122"/>
                <a:ea typeface="微软雅黑" panose="020B0503020204020204" pitchFamily="34" charset="-122"/>
              </a:rPr>
              <a:t>报名</a:t>
            </a:r>
            <a:r>
              <a:rPr lang="zh-CN" altLang="en-US" sz="2000" dirty="0" smtClean="0">
                <a:solidFill>
                  <a:schemeClr val="bg1"/>
                </a:solidFill>
                <a:latin typeface="微软雅黑" panose="020B0503020204020204" pitchFamily="34" charset="-122"/>
                <a:ea typeface="微软雅黑" panose="020B0503020204020204" pitchFamily="34" charset="-122"/>
              </a:rPr>
              <a:t>。一般情况下，课程重修</a:t>
            </a:r>
            <a:r>
              <a:rPr lang="zh-CN" altLang="en-US" sz="2000" dirty="0">
                <a:solidFill>
                  <a:schemeClr val="bg1"/>
                </a:solidFill>
                <a:latin typeface="微软雅黑" panose="020B0503020204020204" pitchFamily="34" charset="-122"/>
                <a:ea typeface="微软雅黑" panose="020B0503020204020204" pitchFamily="34" charset="-122"/>
              </a:rPr>
              <a:t>报名人数超过</a:t>
            </a:r>
            <a:r>
              <a:rPr lang="en-US" altLang="zh-CN" sz="2000" dirty="0">
                <a:solidFill>
                  <a:schemeClr val="bg1"/>
                </a:solidFill>
                <a:latin typeface="微软雅黑" panose="020B0503020204020204" pitchFamily="34" charset="-122"/>
                <a:ea typeface="微软雅黑" panose="020B0503020204020204" pitchFamily="34" charset="-122"/>
              </a:rPr>
              <a:t>30</a:t>
            </a:r>
            <a:r>
              <a:rPr lang="zh-CN" altLang="en-US" sz="2000" dirty="0">
                <a:solidFill>
                  <a:schemeClr val="bg1"/>
                </a:solidFill>
                <a:latin typeface="微软雅黑" panose="020B0503020204020204" pitchFamily="34" charset="-122"/>
                <a:ea typeface="微软雅黑" panose="020B0503020204020204" pitchFamily="34" charset="-122"/>
              </a:rPr>
              <a:t>人</a:t>
            </a:r>
            <a:r>
              <a:rPr lang="zh-CN" altLang="en-US" sz="2000" dirty="0" smtClean="0">
                <a:solidFill>
                  <a:schemeClr val="bg1"/>
                </a:solidFill>
                <a:latin typeface="微软雅黑" panose="020B0503020204020204" pitchFamily="34" charset="-122"/>
                <a:ea typeface="微软雅黑" panose="020B0503020204020204" pitchFamily="34" charset="-122"/>
              </a:rPr>
              <a:t>的，学校会单独开班，单独开设的课程重修班上课时间一般会在周末或晚上，学生必须按时上课。报名重修不足</a:t>
            </a:r>
            <a:r>
              <a:rPr lang="en-US" altLang="zh-CN" sz="2000" dirty="0">
                <a:solidFill>
                  <a:schemeClr val="bg1"/>
                </a:solidFill>
                <a:latin typeface="微软雅黑" panose="020B0503020204020204" pitchFamily="34" charset="-122"/>
                <a:ea typeface="微软雅黑" panose="020B0503020204020204" pitchFamily="34" charset="-122"/>
              </a:rPr>
              <a:t>30</a:t>
            </a:r>
            <a:r>
              <a:rPr lang="zh-CN" altLang="en-US" sz="2000" dirty="0">
                <a:solidFill>
                  <a:schemeClr val="bg1"/>
                </a:solidFill>
                <a:latin typeface="微软雅黑" panose="020B0503020204020204" pitchFamily="34" charset="-122"/>
                <a:ea typeface="微软雅黑" panose="020B0503020204020204" pitchFamily="34" charset="-122"/>
              </a:rPr>
              <a:t>人</a:t>
            </a:r>
            <a:r>
              <a:rPr lang="zh-CN" altLang="en-US" sz="2000" dirty="0" smtClean="0">
                <a:solidFill>
                  <a:schemeClr val="bg1"/>
                </a:solidFill>
                <a:latin typeface="微软雅黑" panose="020B0503020204020204" pitchFamily="34" charset="-122"/>
                <a:ea typeface="微软雅黑" panose="020B0503020204020204" pitchFamily="34" charset="-122"/>
              </a:rPr>
              <a:t>的课程会安排跟班重修</a:t>
            </a:r>
            <a:r>
              <a:rPr lang="zh-CN" altLang="en-US" sz="2000" dirty="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如</a:t>
            </a:r>
            <a:r>
              <a:rPr lang="zh-CN" altLang="en-US" sz="2000" dirty="0">
                <a:solidFill>
                  <a:schemeClr val="bg1"/>
                </a:solidFill>
                <a:latin typeface="微软雅黑" panose="020B0503020204020204" pitchFamily="34" charset="-122"/>
                <a:ea typeface="微软雅黑" panose="020B0503020204020204" pitchFamily="34" charset="-122"/>
              </a:rPr>
              <a:t>与本</a:t>
            </a:r>
            <a:r>
              <a:rPr lang="zh-CN" altLang="en-US" sz="2000" dirty="0" smtClean="0">
                <a:solidFill>
                  <a:schemeClr val="bg1"/>
                </a:solidFill>
                <a:latin typeface="微软雅黑" panose="020B0503020204020204" pitchFamily="34" charset="-122"/>
                <a:ea typeface="微软雅黑" panose="020B0503020204020204" pitchFamily="34" charset="-122"/>
              </a:rPr>
              <a:t>班课程时间</a:t>
            </a:r>
            <a:r>
              <a:rPr lang="zh-CN" altLang="en-US" sz="2000" dirty="0">
                <a:solidFill>
                  <a:schemeClr val="bg1"/>
                </a:solidFill>
                <a:latin typeface="微软雅黑" panose="020B0503020204020204" pitchFamily="34" charset="-122"/>
                <a:ea typeface="微软雅黑" panose="020B0503020204020204" pitchFamily="34" charset="-122"/>
              </a:rPr>
              <a:t>冲突，</a:t>
            </a:r>
            <a:r>
              <a:rPr lang="zh-CN" altLang="en-US" sz="2000" dirty="0" smtClean="0">
                <a:solidFill>
                  <a:schemeClr val="bg1"/>
                </a:solidFill>
                <a:latin typeface="微软雅黑" panose="020B0503020204020204" pitchFamily="34" charset="-122"/>
                <a:ea typeface="微软雅黑" panose="020B0503020204020204" pitchFamily="34" charset="-122"/>
              </a:rPr>
              <a:t>学生可以向任课教师提出申请并经其同意后报所在学院批准，送教务处备案，获批准的同学可以免</a:t>
            </a:r>
            <a:r>
              <a:rPr lang="zh-CN" altLang="en-US" sz="2000" dirty="0">
                <a:solidFill>
                  <a:schemeClr val="bg1"/>
                </a:solidFill>
                <a:latin typeface="微软雅黑" panose="020B0503020204020204" pitchFamily="34" charset="-122"/>
                <a:ea typeface="微软雅黑" panose="020B0503020204020204" pitchFamily="34" charset="-122"/>
              </a:rPr>
              <a:t>听部分课时，但必须按时交作业和完成实验。</a:t>
            </a:r>
          </a:p>
          <a:p>
            <a:pPr marL="342900" indent="-342900" algn="just">
              <a:lnSpc>
                <a:spcPct val="130000"/>
              </a:lnSpc>
              <a:buFont typeface="Wingdings" panose="05000000000000000000" pitchFamily="2" charset="2"/>
              <a:buChar char="p"/>
              <a:defRPr/>
            </a:pPr>
            <a:r>
              <a:rPr lang="zh-CN" altLang="en-US" sz="2000" b="1" dirty="0" smtClean="0">
                <a:solidFill>
                  <a:srgbClr val="FFC000"/>
                </a:solidFill>
                <a:latin typeface="微软雅黑" panose="020B0503020204020204" pitchFamily="34" charset="-122"/>
                <a:ea typeface="微软雅黑" panose="020B0503020204020204" pitchFamily="34" charset="-122"/>
              </a:rPr>
              <a:t>重修</a:t>
            </a:r>
            <a:r>
              <a:rPr lang="zh-CN" altLang="en-US" sz="2000" b="1" dirty="0">
                <a:solidFill>
                  <a:srgbClr val="FFC000"/>
                </a:solidFill>
                <a:latin typeface="微软雅黑" panose="020B0503020204020204" pitchFamily="34" charset="-122"/>
                <a:ea typeface="微软雅黑" panose="020B0503020204020204" pitchFamily="34" charset="-122"/>
              </a:rPr>
              <a:t>课程以最高成绩记入学生学业档案。</a:t>
            </a:r>
            <a:r>
              <a:rPr lang="zh-CN" altLang="en-US" sz="2000" dirty="0">
                <a:solidFill>
                  <a:schemeClr val="bg1"/>
                </a:solidFill>
                <a:latin typeface="微软雅黑" panose="020B0503020204020204" pitchFamily="34" charset="-122"/>
                <a:ea typeface="微软雅黑" panose="020B0503020204020204" pitchFamily="34" charset="-122"/>
              </a:rPr>
              <a:t>按</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南京邮电大学学生学籍管理办法</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相关条款计算</a:t>
            </a:r>
            <a:r>
              <a:rPr lang="zh-CN" altLang="en-US" sz="2000" dirty="0">
                <a:solidFill>
                  <a:schemeClr val="bg1"/>
                </a:solidFill>
                <a:latin typeface="微软雅黑" panose="020B0503020204020204" pitchFamily="34" charset="-122"/>
                <a:ea typeface="微软雅黑" panose="020B0503020204020204" pitchFamily="34" charset="-122"/>
              </a:rPr>
              <a:t>绩点系数。 </a:t>
            </a:r>
            <a:endParaRPr lang="en-US" altLang="zh-CN" sz="2000" dirty="0" smtClean="0">
              <a:solidFill>
                <a:schemeClr val="bg1"/>
              </a:solidFill>
              <a:latin typeface="微软雅黑" panose="020B0503020204020204" pitchFamily="34" charset="-122"/>
              <a:ea typeface="微软雅黑" panose="020B0503020204020204" pitchFamily="34" charset="-122"/>
            </a:endParaRP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4544336" y="767555"/>
            <a:ext cx="7647664" cy="45721"/>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
          <p:cNvSpPr txBox="1">
            <a:spLocks noChangeArrowheads="1"/>
          </p:cNvSpPr>
          <p:nvPr/>
        </p:nvSpPr>
        <p:spPr bwMode="auto">
          <a:xfrm>
            <a:off x="2101852" y="526487"/>
            <a:ext cx="244248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FF9400"/>
                </a:solidFill>
                <a:effectLst/>
                <a:latin typeface="微软雅黑" panose="020B0503020204020204" pitchFamily="34" charset="-122"/>
                <a:ea typeface="微软雅黑" panose="020B0503020204020204" pitchFamily="34" charset="-122"/>
              </a:rPr>
              <a:t>校内课程考试</a:t>
            </a:r>
            <a:endParaRPr lang="zh-CN" altLang="en-US" sz="2800" b="1" dirty="0">
              <a:solidFill>
                <a:srgbClr val="FF9400"/>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5180013" y="1219882"/>
            <a:ext cx="1828800" cy="581972"/>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Ø"/>
              <a:defRPr/>
            </a:pPr>
            <a:r>
              <a:rPr lang="zh-CN" altLang="en-US" sz="2400" b="1" dirty="0">
                <a:solidFill>
                  <a:schemeClr val="bg1"/>
                </a:solidFill>
                <a:latin typeface="微软雅黑" panose="020B0503020204020204" pitchFamily="34" charset="-122"/>
                <a:ea typeface="微软雅黑" panose="020B0503020204020204" pitchFamily="34" charset="-122"/>
              </a:rPr>
              <a:t>重修</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15091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6"/>
          <p:cNvSpPr>
            <a:spLocks noChangeArrowheads="1"/>
          </p:cNvSpPr>
          <p:nvPr/>
        </p:nvSpPr>
        <p:spPr bwMode="auto">
          <a:xfrm>
            <a:off x="1248207" y="2073539"/>
            <a:ext cx="9620759" cy="4093428"/>
          </a:xfrm>
          <a:prstGeom prst="rect">
            <a:avLst/>
          </a:prstGeom>
          <a:noFill/>
          <a:ln w="9525">
            <a:noFill/>
            <a:miter lim="800000"/>
            <a:headEnd/>
            <a:tailEnd/>
          </a:ln>
        </p:spPr>
        <p:txBody>
          <a:bodyPr wrap="square" anchor="ctr">
            <a:spAutoFit/>
          </a:bodyPr>
          <a:lstStyle/>
          <a:p>
            <a:pPr marL="342900" indent="-342900" algn="just">
              <a:lnSpc>
                <a:spcPct val="130000"/>
              </a:lnSpc>
              <a:buFont typeface="Wingdings" panose="05000000000000000000" pitchFamily="2" charset="2"/>
              <a:buChar char="p"/>
              <a:defRPr/>
            </a:pPr>
            <a:r>
              <a:rPr lang="zh-CN" altLang="en-US" sz="2000" b="1" dirty="0" smtClean="0">
                <a:solidFill>
                  <a:srgbClr val="FFC000"/>
                </a:solidFill>
                <a:latin typeface="微软雅黑" panose="020B0503020204020204" pitchFamily="34" charset="-122"/>
                <a:ea typeface="微软雅黑" panose="020B0503020204020204" pitchFamily="34" charset="-122"/>
              </a:rPr>
              <a:t>根据我校</a:t>
            </a:r>
            <a:r>
              <a:rPr lang="en-US" altLang="zh-CN" sz="2000" b="1" dirty="0" smtClean="0">
                <a:solidFill>
                  <a:srgbClr val="FFC000"/>
                </a:solidFill>
                <a:latin typeface="微软雅黑" panose="020B0503020204020204" pitchFamily="34" charset="-122"/>
                <a:ea typeface="微软雅黑" panose="020B0503020204020204" pitchFamily="34" charset="-122"/>
              </a:rPr>
              <a:t>《</a:t>
            </a:r>
            <a:r>
              <a:rPr lang="zh-CN" altLang="en-US" sz="2000" b="1" dirty="0" smtClean="0">
                <a:solidFill>
                  <a:srgbClr val="FFC000"/>
                </a:solidFill>
                <a:latin typeface="微软雅黑" panose="020B0503020204020204" pitchFamily="34" charset="-122"/>
                <a:ea typeface="微软雅黑" panose="020B0503020204020204" pitchFamily="34" charset="-122"/>
              </a:rPr>
              <a:t>学生学籍管理办法</a:t>
            </a:r>
            <a:r>
              <a:rPr lang="en-US" altLang="zh-CN" sz="2000" b="1" dirty="0" smtClean="0">
                <a:solidFill>
                  <a:srgbClr val="FFC000"/>
                </a:solidFill>
                <a:latin typeface="微软雅黑" panose="020B0503020204020204" pitchFamily="34" charset="-122"/>
                <a:ea typeface="微软雅黑" panose="020B0503020204020204" pitchFamily="34" charset="-122"/>
              </a:rPr>
              <a:t>》</a:t>
            </a:r>
            <a:r>
              <a:rPr lang="zh-CN" altLang="en-US" sz="2000" b="1" dirty="0" smtClean="0">
                <a:solidFill>
                  <a:srgbClr val="FFC000"/>
                </a:solidFill>
                <a:latin typeface="微软雅黑" panose="020B0503020204020204" pitchFamily="34" charset="-122"/>
                <a:ea typeface="微软雅黑" panose="020B0503020204020204" pitchFamily="34" charset="-122"/>
              </a:rPr>
              <a:t>规定，因课程考核不及格而结业的学生，可在结业后一年内凭结业证书复印件申请参加补学换证考试，每门课程补学考核仅限一次。</a:t>
            </a:r>
            <a:endParaRPr lang="en-US" altLang="zh-CN" sz="2000" b="1" dirty="0" smtClean="0">
              <a:solidFill>
                <a:srgbClr val="FFC000"/>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endParaRPr lang="en-US" altLang="zh-CN" sz="2000" b="1" dirty="0" smtClean="0">
              <a:solidFill>
                <a:srgbClr val="FFC000"/>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r>
              <a:rPr lang="zh-CN" altLang="en-US" sz="2000" b="1" dirty="0" smtClean="0">
                <a:solidFill>
                  <a:srgbClr val="FFC000"/>
                </a:solidFill>
                <a:latin typeface="微软雅黑" panose="020B0503020204020204" pitchFamily="34" charset="-122"/>
                <a:ea typeface="微软雅黑" panose="020B0503020204020204" pitchFamily="34" charset="-122"/>
              </a:rPr>
              <a:t>补学换证考试分单独组织和不单独组织两种，学生可自由选择。单独组织的补学换证考试一般安排在发放</a:t>
            </a:r>
            <a:r>
              <a:rPr lang="zh-CN" altLang="en-US" sz="2000" b="1" dirty="0">
                <a:solidFill>
                  <a:srgbClr val="FFC000"/>
                </a:solidFill>
                <a:latin typeface="微软雅黑" panose="020B0503020204020204" pitchFamily="34" charset="-122"/>
                <a:ea typeface="微软雅黑" panose="020B0503020204020204" pitchFamily="34" charset="-122"/>
              </a:rPr>
              <a:t>毕业证书</a:t>
            </a:r>
            <a:r>
              <a:rPr lang="zh-CN" altLang="en-US" sz="2000" b="1" dirty="0" smtClean="0">
                <a:solidFill>
                  <a:srgbClr val="FFC000"/>
                </a:solidFill>
                <a:latin typeface="微软雅黑" panose="020B0503020204020204" pitchFamily="34" charset="-122"/>
                <a:ea typeface="微软雅黑" panose="020B0503020204020204" pitchFamily="34" charset="-122"/>
              </a:rPr>
              <a:t>后进行，未报名参加单独组织的补学换证考试的结业生，可在结业后一年内报名参加补学换证考试，相关课程的补学换证考试将与相关课程的期末考试同时、同卷进行。</a:t>
            </a:r>
            <a:endParaRPr lang="en-US" altLang="zh-CN" sz="2000" b="1" dirty="0" smtClean="0">
              <a:solidFill>
                <a:srgbClr val="FFC000"/>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endParaRPr lang="en-US" altLang="zh-CN" sz="2000" b="1" dirty="0" smtClean="0">
              <a:solidFill>
                <a:srgbClr val="FFC000"/>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r>
              <a:rPr lang="zh-CN" altLang="en-US" sz="2000" b="1" dirty="0" smtClean="0">
                <a:solidFill>
                  <a:srgbClr val="FFC000"/>
                </a:solidFill>
                <a:latin typeface="微软雅黑" panose="020B0503020204020204" pitchFamily="34" charset="-122"/>
                <a:ea typeface="微软雅黑" panose="020B0503020204020204" pitchFamily="34" charset="-122"/>
              </a:rPr>
              <a:t>补学换证考试需要缴纳换证费。</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flipV="1">
            <a:off x="4544336" y="767555"/>
            <a:ext cx="7647664" cy="45721"/>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2"/>
          <p:cNvSpPr txBox="1">
            <a:spLocks noChangeArrowheads="1"/>
          </p:cNvSpPr>
          <p:nvPr/>
        </p:nvSpPr>
        <p:spPr bwMode="auto">
          <a:xfrm>
            <a:off x="2101852" y="526487"/>
            <a:ext cx="244248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FF9400"/>
                </a:solidFill>
                <a:latin typeface="微软雅黑" panose="020B0503020204020204" pitchFamily="34" charset="-122"/>
                <a:ea typeface="微软雅黑" panose="020B0503020204020204" pitchFamily="34" charset="-122"/>
              </a:rPr>
              <a:t>校内课程考试</a:t>
            </a:r>
            <a:endParaRPr lang="zh-CN" altLang="en-US" sz="2800" b="1" dirty="0">
              <a:solidFill>
                <a:srgbClr val="FF9400"/>
              </a:solidFill>
              <a:latin typeface="微软雅黑" panose="020B0503020204020204" pitchFamily="34" charset="-122"/>
              <a:ea typeface="微软雅黑" panose="020B0503020204020204" pitchFamily="34" charset="-122"/>
            </a:endParaRPr>
          </a:p>
        </p:txBody>
      </p:sp>
      <p:sp>
        <p:nvSpPr>
          <p:cNvPr id="11" name="矩形 10"/>
          <p:cNvSpPr/>
          <p:nvPr/>
        </p:nvSpPr>
        <p:spPr>
          <a:xfrm>
            <a:off x="3323113" y="1230519"/>
            <a:ext cx="5470951" cy="571365"/>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dirty="0" smtClean="0">
                <a:solidFill>
                  <a:prstClr val="white"/>
                </a:solidFill>
                <a:latin typeface="微软雅黑" panose="020B0503020204020204" pitchFamily="34" charset="-122"/>
                <a:ea typeface="微软雅黑" panose="020B0503020204020204" pitchFamily="34" charset="-122"/>
              </a:rPr>
              <a:t>补学换证考试</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894016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6"/>
          <p:cNvSpPr>
            <a:spLocks noChangeArrowheads="1"/>
          </p:cNvSpPr>
          <p:nvPr/>
        </p:nvSpPr>
        <p:spPr bwMode="auto">
          <a:xfrm>
            <a:off x="1576661" y="2493404"/>
            <a:ext cx="9387015" cy="2893100"/>
          </a:xfrm>
          <a:prstGeom prst="rect">
            <a:avLst/>
          </a:prstGeom>
          <a:noFill/>
          <a:ln w="9525">
            <a:noFill/>
            <a:miter lim="800000"/>
            <a:headEnd/>
            <a:tailEnd/>
          </a:ln>
        </p:spPr>
        <p:txBody>
          <a:bodyPr wrap="square" anchor="ctr">
            <a:spAutoFit/>
          </a:bodyPr>
          <a:lstStyle/>
          <a:p>
            <a:pPr marL="342900" indent="-342900" algn="just">
              <a:lnSpc>
                <a:spcPct val="130000"/>
              </a:lnSpc>
              <a:buFont typeface="Wingdings" panose="05000000000000000000" pitchFamily="2" charset="2"/>
              <a:buChar char="p"/>
              <a:defRPr/>
            </a:pPr>
            <a:r>
              <a:rPr lang="zh-CN" altLang="en-US" sz="2000" b="1" dirty="0">
                <a:solidFill>
                  <a:srgbClr val="FFC000"/>
                </a:solidFill>
                <a:latin typeface="微软雅黑" panose="020B0503020204020204" pitchFamily="34" charset="-122"/>
                <a:ea typeface="微软雅黑" panose="020B0503020204020204" pitchFamily="34" charset="-122"/>
              </a:rPr>
              <a:t>考试类别：</a:t>
            </a:r>
            <a:r>
              <a:rPr lang="en-US" altLang="zh-CN" sz="2000" b="1" dirty="0">
                <a:solidFill>
                  <a:schemeClr val="bg1"/>
                </a:solidFill>
                <a:latin typeface="微软雅黑" panose="020B0503020204020204" pitchFamily="34" charset="-122"/>
                <a:ea typeface="微软雅黑" panose="020B0503020204020204" pitchFamily="34" charset="-122"/>
              </a:rPr>
              <a:t>PETS-1</a:t>
            </a:r>
            <a:r>
              <a:rPr lang="zh-CN" altLang="en-US" sz="2000" b="1" dirty="0">
                <a:solidFill>
                  <a:schemeClr val="bg1"/>
                </a:solidFill>
                <a:latin typeface="微软雅黑" panose="020B0503020204020204" pitchFamily="34" charset="-122"/>
                <a:ea typeface="微软雅黑" panose="020B0503020204020204" pitchFamily="34" charset="-122"/>
              </a:rPr>
              <a:t>至</a:t>
            </a:r>
            <a:r>
              <a:rPr lang="en-US" altLang="zh-CN" sz="2000" b="1" dirty="0">
                <a:solidFill>
                  <a:schemeClr val="bg1"/>
                </a:solidFill>
                <a:latin typeface="微软雅黑" panose="020B0503020204020204" pitchFamily="34" charset="-122"/>
                <a:ea typeface="微软雅黑" panose="020B0503020204020204" pitchFamily="34" charset="-122"/>
              </a:rPr>
              <a:t>PETS-4</a:t>
            </a:r>
            <a:r>
              <a:rPr lang="zh-CN" altLang="en-US" sz="2000" b="1" dirty="0">
                <a:solidFill>
                  <a:schemeClr val="bg1"/>
                </a:solidFill>
                <a:latin typeface="微软雅黑" panose="020B0503020204020204" pitchFamily="34" charset="-122"/>
                <a:ea typeface="微软雅黑" panose="020B0503020204020204" pitchFamily="34" charset="-122"/>
              </a:rPr>
              <a:t>级</a:t>
            </a:r>
          </a:p>
          <a:p>
            <a:pPr marL="342900" indent="-342900" algn="just">
              <a:lnSpc>
                <a:spcPct val="130000"/>
              </a:lnSpc>
              <a:buFont typeface="Wingdings" panose="05000000000000000000" pitchFamily="2" charset="2"/>
              <a:buChar char="p"/>
              <a:defRPr/>
            </a:pPr>
            <a:r>
              <a:rPr lang="zh-CN" altLang="en-US" sz="2000" b="1" dirty="0">
                <a:solidFill>
                  <a:srgbClr val="FFC000"/>
                </a:solidFill>
                <a:latin typeface="微软雅黑" panose="020B0503020204020204" pitchFamily="34" charset="-122"/>
                <a:ea typeface="微软雅黑" panose="020B0503020204020204" pitchFamily="34" charset="-122"/>
              </a:rPr>
              <a:t>考试形式：</a:t>
            </a:r>
            <a:r>
              <a:rPr lang="zh-CN" altLang="en-US" sz="2000" b="1" dirty="0">
                <a:solidFill>
                  <a:schemeClr val="bg1"/>
                </a:solidFill>
                <a:latin typeface="微软雅黑" panose="020B0503020204020204" pitchFamily="34" charset="-122"/>
                <a:ea typeface="微软雅黑" panose="020B0503020204020204" pitchFamily="34" charset="-122"/>
              </a:rPr>
              <a:t>笔试、口试</a:t>
            </a:r>
          </a:p>
          <a:p>
            <a:pPr marL="342900" indent="-342900" algn="just">
              <a:lnSpc>
                <a:spcPct val="130000"/>
              </a:lnSpc>
              <a:buFont typeface="Wingdings" panose="05000000000000000000" pitchFamily="2" charset="2"/>
              <a:buChar char="p"/>
              <a:defRPr/>
            </a:pPr>
            <a:r>
              <a:rPr lang="zh-CN" altLang="en-US" sz="2000" b="1" dirty="0">
                <a:solidFill>
                  <a:srgbClr val="FFC000"/>
                </a:solidFill>
                <a:latin typeface="微软雅黑" panose="020B0503020204020204" pitchFamily="34" charset="-122"/>
                <a:ea typeface="微软雅黑" panose="020B0503020204020204" pitchFamily="34" charset="-122"/>
              </a:rPr>
              <a:t>考试时间：</a:t>
            </a:r>
            <a:r>
              <a:rPr lang="zh-CN" altLang="en-US" sz="2000" b="1" dirty="0">
                <a:solidFill>
                  <a:schemeClr val="bg1"/>
                </a:solidFill>
                <a:latin typeface="微软雅黑" panose="020B0503020204020204" pitchFamily="34" charset="-122"/>
                <a:ea typeface="微软雅黑" panose="020B0503020204020204" pitchFamily="34" charset="-122"/>
              </a:rPr>
              <a:t>每年</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9</a:t>
            </a:r>
            <a:r>
              <a:rPr lang="zh-CN" altLang="en-US" sz="2000" b="1" dirty="0">
                <a:solidFill>
                  <a:schemeClr val="bg1"/>
                </a:solidFill>
                <a:latin typeface="微软雅黑" panose="020B0503020204020204" pitchFamily="34" charset="-122"/>
                <a:ea typeface="微软雅黑" panose="020B0503020204020204" pitchFamily="34" charset="-122"/>
              </a:rPr>
              <a:t>月</a:t>
            </a:r>
          </a:p>
          <a:p>
            <a:pPr marL="342900" indent="-342900" algn="just">
              <a:lnSpc>
                <a:spcPct val="130000"/>
              </a:lnSpc>
              <a:buFont typeface="Wingdings" panose="05000000000000000000" pitchFamily="2" charset="2"/>
              <a:buChar char="p"/>
              <a:defRPr/>
            </a:pPr>
            <a:r>
              <a:rPr lang="zh-CN" altLang="en-US" sz="2000" b="1" dirty="0" smtClean="0">
                <a:solidFill>
                  <a:srgbClr val="FFC000"/>
                </a:solidFill>
                <a:latin typeface="微软雅黑" panose="020B0503020204020204" pitchFamily="34" charset="-122"/>
                <a:ea typeface="微软雅黑" panose="020B0503020204020204" pitchFamily="34" charset="-122"/>
              </a:rPr>
              <a:t>注意</a:t>
            </a:r>
            <a:r>
              <a:rPr lang="zh-CN" altLang="en-US" sz="2000" b="1" dirty="0">
                <a:solidFill>
                  <a:srgbClr val="FFC000"/>
                </a:solidFill>
                <a:latin typeface="微软雅黑" panose="020B0503020204020204" pitchFamily="34" charset="-122"/>
                <a:ea typeface="微软雅黑" panose="020B0503020204020204" pitchFamily="34" charset="-122"/>
              </a:rPr>
              <a:t>事项：</a:t>
            </a:r>
          </a:p>
          <a:p>
            <a:pPr algn="just">
              <a:lnSpc>
                <a:spcPct val="130000"/>
              </a:lnSpc>
              <a:defRPr/>
            </a:pPr>
            <a:r>
              <a:rPr lang="zh-CN" altLang="en-US" sz="2000" b="1" dirty="0" smtClean="0">
                <a:solidFill>
                  <a:schemeClr val="bg1"/>
                </a:solidFill>
                <a:latin typeface="微软雅黑" panose="020B0503020204020204" pitchFamily="34" charset="-122"/>
                <a:ea typeface="微软雅黑" panose="020B0503020204020204" pitchFamily="34" charset="-122"/>
              </a:rPr>
              <a:t>笔试</a:t>
            </a:r>
            <a:r>
              <a:rPr lang="zh-CN" altLang="en-US" sz="2000" b="1" dirty="0">
                <a:solidFill>
                  <a:schemeClr val="bg1"/>
                </a:solidFill>
                <a:latin typeface="微软雅黑" panose="020B0503020204020204" pitchFamily="34" charset="-122"/>
                <a:ea typeface="微软雅黑" panose="020B0503020204020204" pitchFamily="34" charset="-122"/>
              </a:rPr>
              <a:t>和口试均合格者，由教育部考试中心颁发给</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全国英语等级考试合格证书</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a:t>
            </a:r>
          </a:p>
          <a:p>
            <a:pPr algn="just">
              <a:lnSpc>
                <a:spcPct val="130000"/>
              </a:lnSpc>
              <a:defRPr/>
            </a:pPr>
            <a:r>
              <a:rPr lang="zh-CN" altLang="en-US" sz="2000" b="1" dirty="0" smtClean="0">
                <a:solidFill>
                  <a:schemeClr val="bg1"/>
                </a:solidFill>
                <a:latin typeface="微软雅黑" panose="020B0503020204020204" pitchFamily="34" charset="-122"/>
                <a:ea typeface="微软雅黑" panose="020B0503020204020204" pitchFamily="34" charset="-122"/>
              </a:rPr>
              <a:t>通过</a:t>
            </a:r>
            <a:r>
              <a:rPr lang="zh-CN" altLang="en-US" sz="2000" b="1" dirty="0">
                <a:solidFill>
                  <a:schemeClr val="bg1"/>
                </a:solidFill>
                <a:latin typeface="微软雅黑" panose="020B0503020204020204" pitchFamily="34" charset="-122"/>
                <a:ea typeface="微软雅黑" panose="020B0503020204020204" pitchFamily="34" charset="-122"/>
              </a:rPr>
              <a:t>笔试或口试其中一项，需要补考另一项的同学</a:t>
            </a:r>
            <a:r>
              <a:rPr lang="zh-CN" altLang="en-US" sz="2000" b="1" dirty="0" smtClean="0">
                <a:solidFill>
                  <a:schemeClr val="bg1"/>
                </a:solidFill>
                <a:latin typeface="微软雅黑" panose="020B0503020204020204" pitchFamily="34" charset="-122"/>
                <a:ea typeface="微软雅黑" panose="020B0503020204020204" pitchFamily="34" charset="-122"/>
              </a:rPr>
              <a:t>，报名时还</a:t>
            </a:r>
            <a:r>
              <a:rPr lang="zh-CN" altLang="en-US" sz="2000" b="1" dirty="0">
                <a:solidFill>
                  <a:schemeClr val="bg1"/>
                </a:solidFill>
                <a:latin typeface="微软雅黑" panose="020B0503020204020204" pitchFamily="34" charset="-122"/>
                <a:ea typeface="微软雅黑" panose="020B0503020204020204" pitchFamily="34" charset="-122"/>
              </a:rPr>
              <a:t>需在网上报名系统中填写参加上次考试的准考证号，以便核查。</a:t>
            </a: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5180013" y="767555"/>
            <a:ext cx="7011987" cy="45719"/>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
          <p:cNvSpPr txBox="1">
            <a:spLocks noChangeArrowheads="1"/>
          </p:cNvSpPr>
          <p:nvPr/>
        </p:nvSpPr>
        <p:spPr bwMode="auto">
          <a:xfrm>
            <a:off x="2101850" y="526487"/>
            <a:ext cx="30781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9400"/>
                </a:solidFill>
                <a:latin typeface="微软雅黑" panose="020B0503020204020204" pitchFamily="34" charset="-122"/>
                <a:ea typeface="微软雅黑" panose="020B0503020204020204" pitchFamily="34" charset="-122"/>
              </a:rPr>
              <a:t>各类校外大型考试</a:t>
            </a:r>
            <a:endParaRPr lang="zh-CN" altLang="en-US" sz="2800" b="1" dirty="0">
              <a:solidFill>
                <a:srgbClr val="FF9400"/>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3640951" y="1290745"/>
            <a:ext cx="4590287" cy="581972"/>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Ø"/>
              <a:defRPr/>
            </a:pPr>
            <a:r>
              <a:rPr lang="zh-CN" altLang="en-US" sz="2400" b="1" dirty="0">
                <a:solidFill>
                  <a:schemeClr val="bg1"/>
                </a:solidFill>
                <a:latin typeface="微软雅黑" panose="020B0503020204020204" pitchFamily="34" charset="-122"/>
                <a:ea typeface="微软雅黑" panose="020B0503020204020204" pitchFamily="34" charset="-122"/>
              </a:rPr>
              <a:t>全国英语等级考试</a:t>
            </a:r>
            <a:r>
              <a:rPr lang="en-US" altLang="zh-CN" sz="2400" b="1" dirty="0">
                <a:solidFill>
                  <a:schemeClr val="bg1"/>
                </a:solidFill>
                <a:latin typeface="微软雅黑" panose="020B0503020204020204" pitchFamily="34" charset="-122"/>
                <a:ea typeface="微软雅黑" panose="020B0503020204020204" pitchFamily="34" charset="-122"/>
              </a:rPr>
              <a:t>(PETS)</a:t>
            </a:r>
          </a:p>
        </p:txBody>
      </p:sp>
    </p:spTree>
    <p:extLst>
      <p:ext uri="{BB962C8B-B14F-4D97-AF65-F5344CB8AC3E}">
        <p14:creationId xmlns:p14="http://schemas.microsoft.com/office/powerpoint/2010/main" xmlns="" val="38690074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6"/>
          <p:cNvSpPr>
            <a:spLocks noChangeArrowheads="1"/>
          </p:cNvSpPr>
          <p:nvPr/>
        </p:nvSpPr>
        <p:spPr bwMode="auto">
          <a:xfrm>
            <a:off x="1576661" y="2693456"/>
            <a:ext cx="9387015" cy="2492990"/>
          </a:xfrm>
          <a:prstGeom prst="rect">
            <a:avLst/>
          </a:prstGeom>
          <a:noFill/>
          <a:ln w="9525">
            <a:noFill/>
            <a:miter lim="800000"/>
            <a:headEnd/>
            <a:tailEnd/>
          </a:ln>
        </p:spPr>
        <p:txBody>
          <a:bodyPr wrap="square" anchor="ctr">
            <a:spAutoFit/>
          </a:bodyPr>
          <a:lstStyle/>
          <a:p>
            <a:pPr marL="342900" indent="-342900" algn="just">
              <a:lnSpc>
                <a:spcPct val="130000"/>
              </a:lnSpc>
              <a:buFont typeface="Wingdings" panose="05000000000000000000" pitchFamily="2" charset="2"/>
              <a:buChar char="p"/>
              <a:defRPr/>
            </a:pPr>
            <a:r>
              <a:rPr lang="zh-CN" altLang="en-US" sz="2000" b="1" dirty="0">
                <a:solidFill>
                  <a:srgbClr val="FFC000"/>
                </a:solidFill>
                <a:latin typeface="微软雅黑" panose="020B0503020204020204" pitchFamily="34" charset="-122"/>
                <a:ea typeface="微软雅黑" panose="020B0503020204020204" pitchFamily="34" charset="-122"/>
              </a:rPr>
              <a:t>考试类别</a:t>
            </a:r>
            <a:r>
              <a:rPr lang="zh-CN" altLang="en-US" sz="2000" b="1" dirty="0" smtClean="0">
                <a:solidFill>
                  <a:srgbClr val="FFC000"/>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大学英</a:t>
            </a:r>
            <a:r>
              <a:rPr lang="zh-CN" altLang="en-US" sz="2000" b="1" dirty="0" smtClean="0">
                <a:solidFill>
                  <a:schemeClr val="bg1"/>
                </a:solidFill>
                <a:latin typeface="微软雅黑" panose="020B0503020204020204" pitchFamily="34" charset="-122"/>
                <a:ea typeface="微软雅黑" panose="020B0503020204020204" pitchFamily="34" charset="-122"/>
              </a:rPr>
              <a:t>语四级</a:t>
            </a:r>
            <a:r>
              <a:rPr lang="en-US" altLang="zh-CN" sz="2000" b="1" dirty="0" smtClean="0">
                <a:solidFill>
                  <a:schemeClr val="bg1"/>
                </a:solidFill>
                <a:latin typeface="微软雅黑" panose="020B0503020204020204" pitchFamily="34" charset="-122"/>
                <a:ea typeface="微软雅黑" panose="020B0503020204020204" pitchFamily="34" charset="-122"/>
              </a:rPr>
              <a:t>(CET4)</a:t>
            </a:r>
            <a:r>
              <a:rPr lang="zh-CN" altLang="en-US" sz="2000" b="1" dirty="0" smtClean="0">
                <a:solidFill>
                  <a:schemeClr val="bg1"/>
                </a:solidFill>
                <a:latin typeface="微软雅黑" panose="020B0503020204020204" pitchFamily="34" charset="-122"/>
                <a:ea typeface="微软雅黑" panose="020B0503020204020204" pitchFamily="34" charset="-122"/>
              </a:rPr>
              <a:t>、大学英语六级</a:t>
            </a:r>
            <a:r>
              <a:rPr lang="en-US" altLang="zh-CN" sz="2000" b="1" dirty="0" smtClean="0">
                <a:solidFill>
                  <a:schemeClr val="bg1"/>
                </a:solidFill>
                <a:latin typeface="微软雅黑" panose="020B0503020204020204" pitchFamily="34" charset="-122"/>
                <a:ea typeface="微软雅黑" panose="020B0503020204020204" pitchFamily="34" charset="-122"/>
              </a:rPr>
              <a:t>(CET6)</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r>
              <a:rPr lang="zh-CN" altLang="en-US" sz="2000" b="1" dirty="0">
                <a:solidFill>
                  <a:srgbClr val="FFC000"/>
                </a:solidFill>
                <a:latin typeface="微软雅黑" panose="020B0503020204020204" pitchFamily="34" charset="-122"/>
                <a:ea typeface="微软雅黑" panose="020B0503020204020204" pitchFamily="34" charset="-122"/>
              </a:rPr>
              <a:t>考试形式：</a:t>
            </a:r>
            <a:r>
              <a:rPr lang="zh-CN" altLang="en-US" sz="2000" b="1" dirty="0">
                <a:solidFill>
                  <a:schemeClr val="bg1"/>
                </a:solidFill>
                <a:latin typeface="微软雅黑" panose="020B0503020204020204" pitchFamily="34" charset="-122"/>
                <a:ea typeface="微软雅黑" panose="020B0503020204020204" pitchFamily="34" charset="-122"/>
              </a:rPr>
              <a:t>笔试</a:t>
            </a:r>
          </a:p>
          <a:p>
            <a:pPr marL="342900" indent="-342900" algn="just">
              <a:lnSpc>
                <a:spcPct val="130000"/>
              </a:lnSpc>
              <a:buFont typeface="Wingdings" panose="05000000000000000000" pitchFamily="2" charset="2"/>
              <a:buChar char="p"/>
              <a:defRPr/>
            </a:pPr>
            <a:r>
              <a:rPr lang="zh-CN" altLang="en-US" sz="2000" b="1" dirty="0">
                <a:solidFill>
                  <a:srgbClr val="FFC000"/>
                </a:solidFill>
                <a:latin typeface="微软雅黑" panose="020B0503020204020204" pitchFamily="34" charset="-122"/>
                <a:ea typeface="微软雅黑" panose="020B0503020204020204" pitchFamily="34" charset="-122"/>
              </a:rPr>
              <a:t>考试时间：</a:t>
            </a:r>
            <a:r>
              <a:rPr lang="zh-CN" altLang="en-US" sz="2000" b="1" dirty="0">
                <a:solidFill>
                  <a:schemeClr val="bg1"/>
                </a:solidFill>
                <a:latin typeface="微软雅黑" panose="020B0503020204020204" pitchFamily="34" charset="-122"/>
                <a:ea typeface="微软雅黑" panose="020B0503020204020204" pitchFamily="34" charset="-122"/>
              </a:rPr>
              <a:t>每年</a:t>
            </a:r>
            <a:r>
              <a:rPr lang="en-US" altLang="zh-CN" sz="2000" b="1" dirty="0">
                <a:solidFill>
                  <a:schemeClr val="bg1"/>
                </a:solidFill>
                <a:latin typeface="微软雅黑" panose="020B0503020204020204" pitchFamily="34" charset="-122"/>
                <a:ea typeface="微软雅黑" panose="020B0503020204020204" pitchFamily="34" charset="-122"/>
              </a:rPr>
              <a:t>6</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12</a:t>
            </a:r>
            <a:r>
              <a:rPr lang="zh-CN" altLang="en-US" sz="2000" b="1" dirty="0">
                <a:solidFill>
                  <a:schemeClr val="bg1"/>
                </a:solidFill>
                <a:latin typeface="微软雅黑" panose="020B0503020204020204" pitchFamily="34" charset="-122"/>
                <a:ea typeface="微软雅黑" panose="020B0503020204020204" pitchFamily="34" charset="-122"/>
              </a:rPr>
              <a:t>月</a:t>
            </a:r>
          </a:p>
          <a:p>
            <a:pPr marL="342900" indent="-342900" algn="just">
              <a:lnSpc>
                <a:spcPct val="130000"/>
              </a:lnSpc>
              <a:buFont typeface="Wingdings" panose="05000000000000000000" pitchFamily="2" charset="2"/>
              <a:buChar char="p"/>
              <a:defRPr/>
            </a:pPr>
            <a:r>
              <a:rPr lang="zh-CN" altLang="en-US" sz="2000" b="1" dirty="0" smtClean="0">
                <a:solidFill>
                  <a:srgbClr val="FFC000"/>
                </a:solidFill>
                <a:latin typeface="微软雅黑" panose="020B0503020204020204" pitchFamily="34" charset="-122"/>
                <a:ea typeface="微软雅黑" panose="020B0503020204020204" pitchFamily="34" charset="-122"/>
              </a:rPr>
              <a:t>注意</a:t>
            </a:r>
            <a:r>
              <a:rPr lang="zh-CN" altLang="en-US" sz="2000" b="1" dirty="0">
                <a:solidFill>
                  <a:srgbClr val="FFC000"/>
                </a:solidFill>
                <a:latin typeface="微软雅黑" panose="020B0503020204020204" pitchFamily="34" charset="-122"/>
                <a:ea typeface="微软雅黑" panose="020B0503020204020204" pitchFamily="34" charset="-122"/>
              </a:rPr>
              <a:t>事项：</a:t>
            </a:r>
          </a:p>
          <a:p>
            <a:pPr algn="just">
              <a:lnSpc>
                <a:spcPct val="130000"/>
              </a:lnSpc>
              <a:defRPr/>
            </a:pPr>
            <a:r>
              <a:rPr lang="zh-CN" altLang="en-US" sz="2000" b="1" dirty="0">
                <a:solidFill>
                  <a:schemeClr val="bg1"/>
                </a:solidFill>
                <a:latin typeface="微软雅黑" panose="020B0503020204020204" pitchFamily="34" charset="-122"/>
                <a:ea typeface="微软雅黑" panose="020B0503020204020204" pitchFamily="34" charset="-122"/>
              </a:rPr>
              <a:t>报考</a:t>
            </a:r>
            <a:r>
              <a:rPr lang="zh-CN" altLang="en-US" sz="2000" b="1" dirty="0" smtClean="0">
                <a:solidFill>
                  <a:schemeClr val="bg1"/>
                </a:solidFill>
                <a:latin typeface="微软雅黑" panose="020B0503020204020204" pitchFamily="34" charset="-122"/>
                <a:ea typeface="微软雅黑" panose="020B0503020204020204" pitchFamily="34" charset="-122"/>
              </a:rPr>
              <a:t>大学英语六级（</a:t>
            </a:r>
            <a:r>
              <a:rPr lang="en-US" altLang="zh-CN" sz="2000" b="1" dirty="0" smtClean="0">
                <a:solidFill>
                  <a:schemeClr val="bg1"/>
                </a:solidFill>
                <a:latin typeface="微软雅黑" panose="020B0503020204020204" pitchFamily="34" charset="-122"/>
                <a:ea typeface="微软雅黑" panose="020B0503020204020204" pitchFamily="34" charset="-122"/>
              </a:rPr>
              <a:t>CET6</a:t>
            </a:r>
            <a:r>
              <a:rPr lang="zh-CN" altLang="en-US" sz="2000" b="1" dirty="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考试的要求：必须取得</a:t>
            </a:r>
            <a:r>
              <a:rPr lang="en-US" altLang="zh-CN" sz="2000" b="1" dirty="0">
                <a:solidFill>
                  <a:schemeClr val="bg1"/>
                </a:solidFill>
                <a:latin typeface="微软雅黑" panose="020B0503020204020204" pitchFamily="34" charset="-122"/>
                <a:ea typeface="微软雅黑" panose="020B0503020204020204" pitchFamily="34" charset="-122"/>
              </a:rPr>
              <a:t>CET4</a:t>
            </a:r>
            <a:r>
              <a:rPr lang="zh-CN" altLang="en-US" sz="2000" b="1" dirty="0">
                <a:solidFill>
                  <a:schemeClr val="bg1"/>
                </a:solidFill>
                <a:latin typeface="微软雅黑" panose="020B0503020204020204" pitchFamily="34" charset="-122"/>
                <a:ea typeface="微软雅黑" panose="020B0503020204020204" pitchFamily="34" charset="-122"/>
              </a:rPr>
              <a:t>证书或者</a:t>
            </a:r>
            <a:r>
              <a:rPr lang="en-US" altLang="zh-CN" sz="2000" b="1" dirty="0">
                <a:solidFill>
                  <a:schemeClr val="bg1"/>
                </a:solidFill>
                <a:latin typeface="微软雅黑" panose="020B0503020204020204" pitchFamily="34" charset="-122"/>
                <a:ea typeface="微软雅黑" panose="020B0503020204020204" pitchFamily="34" charset="-122"/>
              </a:rPr>
              <a:t>CET4</a:t>
            </a:r>
            <a:r>
              <a:rPr lang="zh-CN" altLang="en-US" sz="2000" b="1" dirty="0">
                <a:solidFill>
                  <a:schemeClr val="bg1"/>
                </a:solidFill>
                <a:latin typeface="微软雅黑" panose="020B0503020204020204" pitchFamily="34" charset="-122"/>
                <a:ea typeface="微软雅黑" panose="020B0503020204020204" pitchFamily="34" charset="-122"/>
              </a:rPr>
              <a:t>考试</a:t>
            </a:r>
            <a:r>
              <a:rPr lang="en-US" altLang="zh-CN" sz="2000" b="1" dirty="0">
                <a:solidFill>
                  <a:schemeClr val="bg1"/>
                </a:solidFill>
                <a:latin typeface="微软雅黑" panose="020B0503020204020204" pitchFamily="34" charset="-122"/>
                <a:ea typeface="微软雅黑" panose="020B0503020204020204" pitchFamily="34" charset="-122"/>
              </a:rPr>
              <a:t>425</a:t>
            </a:r>
            <a:r>
              <a:rPr lang="zh-CN" altLang="en-US" sz="2000" b="1" dirty="0">
                <a:solidFill>
                  <a:schemeClr val="bg1"/>
                </a:solidFill>
                <a:latin typeface="微软雅黑" panose="020B0503020204020204" pitchFamily="34" charset="-122"/>
                <a:ea typeface="微软雅黑" panose="020B0503020204020204" pitchFamily="34" charset="-122"/>
              </a:rPr>
              <a:t>分以上（含</a:t>
            </a:r>
            <a:r>
              <a:rPr lang="en-US" altLang="zh-CN" sz="2000" b="1" dirty="0">
                <a:solidFill>
                  <a:schemeClr val="bg1"/>
                </a:solidFill>
                <a:latin typeface="微软雅黑" panose="020B0503020204020204" pitchFamily="34" charset="-122"/>
                <a:ea typeface="微软雅黑" panose="020B0503020204020204" pitchFamily="34" charset="-122"/>
              </a:rPr>
              <a:t>425</a:t>
            </a:r>
            <a:r>
              <a:rPr lang="zh-CN" altLang="en-US" sz="2000" b="1" dirty="0">
                <a:solidFill>
                  <a:schemeClr val="bg1"/>
                </a:solidFill>
                <a:latin typeface="微软雅黑" panose="020B0503020204020204" pitchFamily="34" charset="-122"/>
                <a:ea typeface="微软雅黑" panose="020B0503020204020204" pitchFamily="34" charset="-122"/>
              </a:rPr>
              <a:t>分</a:t>
            </a:r>
            <a:r>
              <a:rPr lang="zh-CN" altLang="en-US" sz="2000" b="1" dirty="0" smtClean="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5180013" y="767555"/>
            <a:ext cx="7011987" cy="45719"/>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
          <p:cNvSpPr txBox="1">
            <a:spLocks noChangeArrowheads="1"/>
          </p:cNvSpPr>
          <p:nvPr/>
        </p:nvSpPr>
        <p:spPr bwMode="auto">
          <a:xfrm>
            <a:off x="2101850" y="526487"/>
            <a:ext cx="30781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9400"/>
                </a:solidFill>
                <a:latin typeface="微软雅黑" panose="020B0503020204020204" pitchFamily="34" charset="-122"/>
                <a:ea typeface="微软雅黑" panose="020B0503020204020204" pitchFamily="34" charset="-122"/>
              </a:rPr>
              <a:t>各类校外大型考试</a:t>
            </a:r>
            <a:endParaRPr lang="zh-CN" altLang="en-US" sz="2800" b="1" dirty="0">
              <a:solidFill>
                <a:srgbClr val="FF9400"/>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2354017" y="1290745"/>
            <a:ext cx="4590287" cy="581972"/>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Ø"/>
              <a:defRPr/>
            </a:pPr>
            <a:r>
              <a:rPr lang="zh-CN" altLang="en-US" sz="2400" b="1" dirty="0">
                <a:solidFill>
                  <a:schemeClr val="bg1"/>
                </a:solidFill>
                <a:latin typeface="微软雅黑" panose="020B0503020204020204" pitchFamily="34" charset="-122"/>
                <a:ea typeface="微软雅黑" panose="020B0503020204020204" pitchFamily="34" charset="-122"/>
              </a:rPr>
              <a:t>全国大学</a:t>
            </a:r>
            <a:r>
              <a:rPr lang="zh-CN" altLang="en-US" sz="2400" b="1" dirty="0" smtClean="0">
                <a:solidFill>
                  <a:schemeClr val="bg1"/>
                </a:solidFill>
                <a:latin typeface="微软雅黑" panose="020B0503020204020204" pitchFamily="34" charset="-122"/>
                <a:ea typeface="微软雅黑" panose="020B0503020204020204" pitchFamily="34" charset="-122"/>
              </a:rPr>
              <a:t>英语级别考试</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6565418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6"/>
          <p:cNvSpPr>
            <a:spLocks noChangeArrowheads="1"/>
          </p:cNvSpPr>
          <p:nvPr/>
        </p:nvSpPr>
        <p:spPr bwMode="auto">
          <a:xfrm>
            <a:off x="1509821" y="2446569"/>
            <a:ext cx="8874951" cy="2492990"/>
          </a:xfrm>
          <a:prstGeom prst="rect">
            <a:avLst/>
          </a:prstGeom>
          <a:noFill/>
          <a:ln w="9525">
            <a:noFill/>
            <a:miter lim="800000"/>
            <a:headEnd/>
            <a:tailEnd/>
          </a:ln>
        </p:spPr>
        <p:txBody>
          <a:bodyPr wrap="square" anchor="ctr">
            <a:spAutoFit/>
          </a:bodyPr>
          <a:lstStyle/>
          <a:p>
            <a:pPr marL="342900" indent="-342900">
              <a:lnSpc>
                <a:spcPct val="130000"/>
              </a:lnSpc>
              <a:buFont typeface="Wingdings" panose="05000000000000000000" pitchFamily="2" charset="2"/>
              <a:buChar char="p"/>
              <a:defRPr/>
            </a:pPr>
            <a:r>
              <a:rPr lang="zh-CN" altLang="en-US" sz="2000" b="1" dirty="0">
                <a:solidFill>
                  <a:srgbClr val="FFC000"/>
                </a:solidFill>
                <a:latin typeface="微软雅黑" panose="020B0503020204020204" pitchFamily="34" charset="-122"/>
                <a:ea typeface="微软雅黑" panose="020B0503020204020204" pitchFamily="34" charset="-122"/>
              </a:rPr>
              <a:t>考试类别：</a:t>
            </a:r>
            <a:r>
              <a:rPr lang="zh-CN" altLang="en-US" sz="2000" b="1" dirty="0">
                <a:solidFill>
                  <a:schemeClr val="bg1"/>
                </a:solidFill>
                <a:latin typeface="微软雅黑" panose="020B0503020204020204" pitchFamily="34" charset="-122"/>
                <a:ea typeface="微软雅黑" panose="020B0503020204020204" pitchFamily="34" charset="-122"/>
              </a:rPr>
              <a:t>英语四级</a:t>
            </a:r>
            <a:r>
              <a:rPr lang="zh-CN" altLang="en-US" sz="2000" b="1" dirty="0" smtClean="0">
                <a:solidFill>
                  <a:schemeClr val="bg1"/>
                </a:solidFill>
                <a:latin typeface="微软雅黑" panose="020B0503020204020204" pitchFamily="34" charset="-122"/>
                <a:ea typeface="微软雅黑" panose="020B0503020204020204" pitchFamily="34" charset="-122"/>
              </a:rPr>
              <a:t>口语、</a:t>
            </a:r>
            <a:r>
              <a:rPr lang="zh-CN" altLang="en-US" sz="2000" b="1" dirty="0">
                <a:solidFill>
                  <a:schemeClr val="bg1"/>
                </a:solidFill>
                <a:latin typeface="微软雅黑" panose="020B0503020204020204" pitchFamily="34" charset="-122"/>
                <a:ea typeface="微软雅黑" panose="020B0503020204020204" pitchFamily="34" charset="-122"/>
              </a:rPr>
              <a:t>英语六级</a:t>
            </a:r>
            <a:r>
              <a:rPr lang="zh-CN" altLang="en-US" sz="2000" b="1" dirty="0" smtClean="0">
                <a:solidFill>
                  <a:schemeClr val="bg1"/>
                </a:solidFill>
                <a:latin typeface="微软雅黑" panose="020B0503020204020204" pitchFamily="34" charset="-122"/>
                <a:ea typeface="微软雅黑" panose="020B0503020204020204" pitchFamily="34" charset="-122"/>
              </a:rPr>
              <a:t>口语</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30000"/>
              </a:lnSpc>
              <a:buFont typeface="Wingdings" panose="05000000000000000000" pitchFamily="2" charset="2"/>
              <a:buChar char="p"/>
              <a:defRPr/>
            </a:pPr>
            <a:r>
              <a:rPr lang="zh-CN" altLang="en-US" sz="2000" b="1" dirty="0" smtClean="0">
                <a:solidFill>
                  <a:srgbClr val="FFC000"/>
                </a:solidFill>
                <a:latin typeface="微软雅黑" panose="020B0503020204020204" pitchFamily="34" charset="-122"/>
                <a:ea typeface="微软雅黑" panose="020B0503020204020204" pitchFamily="34" charset="-122"/>
              </a:rPr>
              <a:t>考试</a:t>
            </a:r>
            <a:r>
              <a:rPr lang="zh-CN" altLang="en-US" sz="2000" b="1" dirty="0">
                <a:solidFill>
                  <a:srgbClr val="FFC000"/>
                </a:solidFill>
                <a:latin typeface="微软雅黑" panose="020B0503020204020204" pitchFamily="34" charset="-122"/>
                <a:ea typeface="微软雅黑" panose="020B0503020204020204" pitchFamily="34" charset="-122"/>
              </a:rPr>
              <a:t>形式：</a:t>
            </a:r>
            <a:r>
              <a:rPr lang="zh-CN" altLang="en-US" sz="2000" b="1" dirty="0">
                <a:solidFill>
                  <a:schemeClr val="bg1"/>
                </a:solidFill>
                <a:latin typeface="微软雅黑" panose="020B0503020204020204" pitchFamily="34" charset="-122"/>
                <a:ea typeface="微软雅黑" panose="020B0503020204020204" pitchFamily="34" charset="-122"/>
              </a:rPr>
              <a:t>上机</a:t>
            </a:r>
            <a:r>
              <a:rPr lang="zh-CN" altLang="en-US" sz="2000" b="1" dirty="0" smtClean="0">
                <a:solidFill>
                  <a:schemeClr val="bg1"/>
                </a:solidFill>
                <a:latin typeface="微软雅黑" panose="020B0503020204020204" pitchFamily="34" charset="-122"/>
                <a:ea typeface="微软雅黑" panose="020B0503020204020204" pitchFamily="34" charset="-122"/>
              </a:rPr>
              <a:t>考试</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30000"/>
              </a:lnSpc>
              <a:buFont typeface="Wingdings" panose="05000000000000000000" pitchFamily="2" charset="2"/>
              <a:buChar char="p"/>
              <a:defRPr/>
            </a:pPr>
            <a:r>
              <a:rPr lang="zh-CN" altLang="en-US" sz="2000" b="1" dirty="0" smtClean="0">
                <a:solidFill>
                  <a:srgbClr val="FFC000"/>
                </a:solidFill>
                <a:latin typeface="微软雅黑" panose="020B0503020204020204" pitchFamily="34" charset="-122"/>
                <a:ea typeface="微软雅黑" panose="020B0503020204020204" pitchFamily="34" charset="-122"/>
              </a:rPr>
              <a:t>考试</a:t>
            </a:r>
            <a:r>
              <a:rPr lang="zh-CN" altLang="en-US" sz="2000" b="1" dirty="0">
                <a:solidFill>
                  <a:srgbClr val="FFC000"/>
                </a:solidFill>
                <a:latin typeface="微软雅黑" panose="020B0503020204020204" pitchFamily="34" charset="-122"/>
                <a:ea typeface="微软雅黑" panose="020B0503020204020204" pitchFamily="34" charset="-122"/>
              </a:rPr>
              <a:t>时间：</a:t>
            </a:r>
            <a:r>
              <a:rPr lang="zh-CN" altLang="en-US" sz="2000" b="1" dirty="0">
                <a:solidFill>
                  <a:schemeClr val="bg1"/>
                </a:solidFill>
                <a:latin typeface="微软雅黑" panose="020B0503020204020204" pitchFamily="34" charset="-122"/>
                <a:ea typeface="微软雅黑" panose="020B0503020204020204" pitchFamily="34" charset="-122"/>
              </a:rPr>
              <a:t>每年</a:t>
            </a:r>
            <a:r>
              <a:rPr lang="en-US" altLang="zh-CN" sz="2000" b="1" dirty="0">
                <a:solidFill>
                  <a:schemeClr val="bg1"/>
                </a:solidFill>
                <a:latin typeface="微软雅黑" panose="020B0503020204020204" pitchFamily="34" charset="-122"/>
                <a:ea typeface="微软雅黑" panose="020B0503020204020204" pitchFamily="34" charset="-122"/>
              </a:rPr>
              <a:t>5</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11</a:t>
            </a:r>
            <a:r>
              <a:rPr lang="zh-CN" altLang="en-US" sz="2000" b="1" dirty="0" smtClean="0">
                <a:solidFill>
                  <a:schemeClr val="bg1"/>
                </a:solidFill>
                <a:latin typeface="微软雅黑" panose="020B0503020204020204" pitchFamily="34" charset="-122"/>
                <a:ea typeface="微软雅黑" panose="020B0503020204020204" pitchFamily="34" charset="-122"/>
              </a:rPr>
              <a:t>月</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30000"/>
              </a:lnSpc>
              <a:buFont typeface="Wingdings" panose="05000000000000000000" pitchFamily="2" charset="2"/>
              <a:buChar char="p"/>
              <a:defRPr/>
            </a:pPr>
            <a:r>
              <a:rPr lang="zh-CN" altLang="en-US" sz="2000" b="1" dirty="0" smtClean="0">
                <a:solidFill>
                  <a:srgbClr val="FFC000"/>
                </a:solidFill>
                <a:latin typeface="微软雅黑" panose="020B0503020204020204" pitchFamily="34" charset="-122"/>
                <a:ea typeface="微软雅黑" panose="020B0503020204020204" pitchFamily="34" charset="-122"/>
              </a:rPr>
              <a:t>注意</a:t>
            </a:r>
            <a:r>
              <a:rPr lang="zh-CN" altLang="en-US" sz="2000" b="1" dirty="0">
                <a:solidFill>
                  <a:srgbClr val="FFC000"/>
                </a:solidFill>
                <a:latin typeface="微软雅黑" panose="020B0503020204020204" pitchFamily="34" charset="-122"/>
                <a:ea typeface="微软雅黑" panose="020B0503020204020204" pitchFamily="34" charset="-122"/>
              </a:rPr>
              <a:t>事项：</a:t>
            </a:r>
            <a:r>
              <a:rPr lang="zh-CN" altLang="en-US" sz="2000" b="1" dirty="0">
                <a:solidFill>
                  <a:schemeClr val="bg1"/>
                </a:solidFill>
                <a:latin typeface="微软雅黑" panose="020B0503020204020204" pitchFamily="34" charset="-122"/>
                <a:ea typeface="微软雅黑" panose="020B0503020204020204" pitchFamily="34" charset="-122"/>
              </a:rPr>
              <a:t/>
            </a:r>
            <a:br>
              <a:rPr lang="zh-CN" altLang="en-US" sz="2000" b="1" dirty="0">
                <a:solidFill>
                  <a:schemeClr val="bg1"/>
                </a:solidFill>
                <a:latin typeface="微软雅黑" panose="020B0503020204020204" pitchFamily="34" charset="-122"/>
                <a:ea typeface="微软雅黑" panose="020B0503020204020204" pitchFamily="34" charset="-122"/>
              </a:rPr>
            </a:br>
            <a:r>
              <a:rPr lang="zh-CN" altLang="en-US" sz="2000" b="1" dirty="0" smtClean="0">
                <a:solidFill>
                  <a:schemeClr val="bg1"/>
                </a:solidFill>
                <a:latin typeface="微软雅黑" panose="020B0503020204020204" pitchFamily="34" charset="-122"/>
                <a:ea typeface="微软雅黑" panose="020B0503020204020204" pitchFamily="34" charset="-122"/>
              </a:rPr>
              <a:t>大学英语四、六级</a:t>
            </a:r>
            <a:r>
              <a:rPr lang="zh-CN" altLang="en-US" sz="2000" b="1" dirty="0">
                <a:solidFill>
                  <a:schemeClr val="bg1"/>
                </a:solidFill>
                <a:latin typeface="微软雅黑" panose="020B0503020204020204" pitchFamily="34" charset="-122"/>
                <a:ea typeface="微软雅黑" panose="020B0503020204020204" pitchFamily="34" charset="-122"/>
              </a:rPr>
              <a:t>笔试成绩</a:t>
            </a:r>
            <a:r>
              <a:rPr lang="en-US" altLang="zh-CN" sz="2000" b="1" dirty="0">
                <a:solidFill>
                  <a:schemeClr val="bg1"/>
                </a:solidFill>
                <a:latin typeface="微软雅黑" panose="020B0503020204020204" pitchFamily="34" charset="-122"/>
                <a:ea typeface="微软雅黑" panose="020B0503020204020204" pitchFamily="34" charset="-122"/>
              </a:rPr>
              <a:t>425</a:t>
            </a:r>
            <a:r>
              <a:rPr lang="zh-CN" altLang="en-US" sz="2000" b="1" dirty="0">
                <a:solidFill>
                  <a:schemeClr val="bg1"/>
                </a:solidFill>
                <a:latin typeface="微软雅黑" panose="020B0503020204020204" pitchFamily="34" charset="-122"/>
                <a:ea typeface="微软雅黑" panose="020B0503020204020204" pitchFamily="34" charset="-122"/>
              </a:rPr>
              <a:t>分（含</a:t>
            </a:r>
            <a:r>
              <a:rPr lang="en-US" altLang="zh-CN" sz="2000" b="1" dirty="0">
                <a:solidFill>
                  <a:schemeClr val="bg1"/>
                </a:solidFill>
                <a:latin typeface="微软雅黑" panose="020B0503020204020204" pitchFamily="34" charset="-122"/>
                <a:ea typeface="微软雅黑" panose="020B0503020204020204" pitchFamily="34" charset="-122"/>
              </a:rPr>
              <a:t>425</a:t>
            </a:r>
            <a:r>
              <a:rPr lang="zh-CN" altLang="en-US" sz="2000" b="1" dirty="0">
                <a:solidFill>
                  <a:schemeClr val="bg1"/>
                </a:solidFill>
                <a:latin typeface="微软雅黑" panose="020B0503020204020204" pitchFamily="34" charset="-122"/>
                <a:ea typeface="微软雅黑" panose="020B0503020204020204" pitchFamily="34" charset="-122"/>
              </a:rPr>
              <a:t>分）以上</a:t>
            </a:r>
            <a:r>
              <a:rPr lang="zh-CN" altLang="en-US" sz="2000" b="1" dirty="0" smtClean="0">
                <a:solidFill>
                  <a:schemeClr val="bg1"/>
                </a:solidFill>
                <a:latin typeface="微软雅黑" panose="020B0503020204020204" pitchFamily="34" charset="-122"/>
                <a:ea typeface="微软雅黑" panose="020B0503020204020204" pitchFamily="34" charset="-122"/>
              </a:rPr>
              <a:t>，方可</a:t>
            </a:r>
            <a:r>
              <a:rPr lang="zh-CN" altLang="en-US" sz="2000" b="1" dirty="0">
                <a:solidFill>
                  <a:schemeClr val="bg1"/>
                </a:solidFill>
                <a:latin typeface="微软雅黑" panose="020B0503020204020204" pitchFamily="34" charset="-122"/>
                <a:ea typeface="微软雅黑" panose="020B0503020204020204" pitchFamily="34" charset="-122"/>
              </a:rPr>
              <a:t>报考全国大学英语</a:t>
            </a:r>
            <a:r>
              <a:rPr lang="zh-CN" altLang="en-US" sz="2000" b="1" dirty="0" smtClean="0">
                <a:solidFill>
                  <a:schemeClr val="bg1"/>
                </a:solidFill>
                <a:latin typeface="微软雅黑" panose="020B0503020204020204" pitchFamily="34" charset="-122"/>
                <a:ea typeface="微软雅黑" panose="020B0503020204020204" pitchFamily="34" charset="-122"/>
              </a:rPr>
              <a:t>四、六</a:t>
            </a:r>
            <a:r>
              <a:rPr lang="zh-CN" altLang="en-US" sz="2000" b="1" dirty="0">
                <a:solidFill>
                  <a:schemeClr val="bg1"/>
                </a:solidFill>
                <a:latin typeface="微软雅黑" panose="020B0503020204020204" pitchFamily="34" charset="-122"/>
                <a:ea typeface="微软雅黑" panose="020B0503020204020204" pitchFamily="34" charset="-122"/>
              </a:rPr>
              <a:t>级口语考试</a:t>
            </a: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5180013" y="767555"/>
            <a:ext cx="7011987" cy="45719"/>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
          <p:cNvSpPr txBox="1">
            <a:spLocks noChangeArrowheads="1"/>
          </p:cNvSpPr>
          <p:nvPr/>
        </p:nvSpPr>
        <p:spPr bwMode="auto">
          <a:xfrm>
            <a:off x="2101850" y="526487"/>
            <a:ext cx="30781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9400"/>
                </a:solidFill>
                <a:latin typeface="微软雅黑" panose="020B0503020204020204" pitchFamily="34" charset="-122"/>
                <a:ea typeface="微软雅黑" panose="020B0503020204020204" pitchFamily="34" charset="-122"/>
              </a:rPr>
              <a:t>各类校外大型考试</a:t>
            </a:r>
            <a:endParaRPr lang="zh-CN" altLang="en-US" sz="2800" b="1" dirty="0">
              <a:solidFill>
                <a:srgbClr val="FF9400"/>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3640932" y="1290745"/>
            <a:ext cx="5009293" cy="581972"/>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Ø"/>
              <a:defRPr/>
            </a:pPr>
            <a:r>
              <a:rPr lang="zh-CN" altLang="en-US" sz="2400" b="1" dirty="0">
                <a:solidFill>
                  <a:schemeClr val="bg1"/>
                </a:solidFill>
                <a:latin typeface="微软雅黑" panose="020B0503020204020204" pitchFamily="34" charset="-122"/>
                <a:ea typeface="微软雅黑" panose="020B0503020204020204" pitchFamily="34" charset="-122"/>
              </a:rPr>
              <a:t>全国大学英语四、六级口语考试</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835807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6"/>
          <p:cNvSpPr>
            <a:spLocks noChangeArrowheads="1"/>
          </p:cNvSpPr>
          <p:nvPr/>
        </p:nvSpPr>
        <p:spPr bwMode="auto">
          <a:xfrm>
            <a:off x="1509821" y="2631235"/>
            <a:ext cx="8874951" cy="2123658"/>
          </a:xfrm>
          <a:prstGeom prst="rect">
            <a:avLst/>
          </a:prstGeom>
          <a:noFill/>
          <a:ln w="9525">
            <a:noFill/>
            <a:miter lim="800000"/>
            <a:headEnd/>
            <a:tailEnd/>
          </a:ln>
        </p:spPr>
        <p:txBody>
          <a:bodyPr wrap="square" anchor="ctr">
            <a:spAutoFit/>
          </a:bodyPr>
          <a:lstStyle/>
          <a:p>
            <a:r>
              <a:rPr lang="zh-CN" altLang="en-US" sz="2000" b="1" dirty="0">
                <a:solidFill>
                  <a:srgbClr val="FFC000"/>
                </a:solidFill>
                <a:latin typeface="微软雅黑" panose="020B0503020204020204" pitchFamily="34" charset="-122"/>
                <a:ea typeface="微软雅黑" panose="020B0503020204020204" pitchFamily="34" charset="-122"/>
              </a:rPr>
              <a:t>考试类别</a:t>
            </a:r>
            <a:r>
              <a:rPr lang="zh-CN" altLang="en-US" sz="2000" b="1" dirty="0" smtClean="0">
                <a:solidFill>
                  <a:srgbClr val="FFC000"/>
                </a:solidFill>
                <a:latin typeface="微软雅黑" panose="020B0503020204020204" pitchFamily="34" charset="-122"/>
                <a:ea typeface="微软雅黑" panose="020B0503020204020204" pitchFamily="34" charset="-122"/>
              </a:rPr>
              <a:t>：</a:t>
            </a:r>
            <a:r>
              <a:rPr lang="zh-CN" altLang="zh-CN" sz="2000" b="1" dirty="0">
                <a:solidFill>
                  <a:schemeClr val="bg1"/>
                </a:solidFill>
                <a:latin typeface="微软雅黑" panose="020B0503020204020204" pitchFamily="34" charset="-122"/>
                <a:ea typeface="微软雅黑" panose="020B0503020204020204" pitchFamily="34" charset="-122"/>
              </a:rPr>
              <a:t>一级：大学计算机信息技术</a:t>
            </a:r>
            <a:r>
              <a:rPr lang="zh-CN" altLang="zh-CN" sz="2000" b="1" dirty="0" smtClean="0">
                <a:solidFill>
                  <a:schemeClr val="bg1"/>
                </a:solidFill>
                <a:latin typeface="微软雅黑" panose="020B0503020204020204" pitchFamily="34" charset="-122"/>
                <a:ea typeface="微软雅黑" panose="020B0503020204020204" pitchFamily="34" charset="-122"/>
              </a:rPr>
              <a:t>；</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en-US" altLang="zh-CN" sz="2000" b="1" dirty="0">
                <a:solidFill>
                  <a:schemeClr val="bg1"/>
                </a:solidFill>
                <a:latin typeface="微软雅黑" panose="020B0503020204020204" pitchFamily="34" charset="-122"/>
                <a:ea typeface="微软雅黑" panose="020B0503020204020204" pitchFamily="34" charset="-122"/>
              </a:rPr>
              <a:t>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zh-CN" sz="2000" b="1" dirty="0" smtClean="0">
                <a:solidFill>
                  <a:schemeClr val="bg1"/>
                </a:solidFill>
                <a:latin typeface="微软雅黑" panose="020B0503020204020204" pitchFamily="34" charset="-122"/>
                <a:ea typeface="微软雅黑" panose="020B0503020204020204" pitchFamily="34" charset="-122"/>
              </a:rPr>
              <a:t></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zh-CN" sz="2000" b="1" dirty="0" smtClean="0">
                <a:solidFill>
                  <a:schemeClr val="bg1"/>
                </a:solidFill>
                <a:latin typeface="微软雅黑" panose="020B0503020204020204" pitchFamily="34" charset="-122"/>
                <a:ea typeface="微软雅黑" panose="020B0503020204020204" pitchFamily="34" charset="-122"/>
              </a:rPr>
              <a:t>二</a:t>
            </a:r>
            <a:r>
              <a:rPr lang="zh-CN" altLang="zh-CN" sz="2000" b="1" dirty="0">
                <a:solidFill>
                  <a:schemeClr val="bg1"/>
                </a:solidFill>
                <a:latin typeface="微软雅黑" panose="020B0503020204020204" pitchFamily="34" charset="-122"/>
                <a:ea typeface="微软雅黑" panose="020B0503020204020204" pitchFamily="34" charset="-122"/>
              </a:rPr>
              <a:t>级：</a:t>
            </a:r>
            <a:r>
              <a:rPr lang="en-US" altLang="zh-CN" sz="2000" b="1" dirty="0">
                <a:solidFill>
                  <a:schemeClr val="bg1"/>
                </a:solidFill>
                <a:latin typeface="微软雅黑" panose="020B0503020204020204" pitchFamily="34" charset="-122"/>
                <a:ea typeface="微软雅黑" panose="020B0503020204020204" pitchFamily="34" charset="-122"/>
              </a:rPr>
              <a:t>Microsoft Office</a:t>
            </a:r>
            <a:r>
              <a:rPr lang="zh-CN" altLang="zh-CN" sz="2000" b="1" dirty="0">
                <a:solidFill>
                  <a:schemeClr val="bg1"/>
                </a:solidFill>
                <a:latin typeface="微软雅黑" panose="020B0503020204020204" pitchFamily="34" charset="-122"/>
                <a:ea typeface="微软雅黑" panose="020B0503020204020204" pitchFamily="34" charset="-122"/>
              </a:rPr>
              <a:t>高级应用、</a:t>
            </a:r>
            <a:r>
              <a:rPr lang="en-US" altLang="zh-CN" sz="2000" b="1" dirty="0">
                <a:solidFill>
                  <a:schemeClr val="bg1"/>
                </a:solidFill>
                <a:latin typeface="微软雅黑" panose="020B0503020204020204" pitchFamily="34" charset="-122"/>
                <a:ea typeface="微软雅黑" panose="020B0503020204020204" pitchFamily="34" charset="-122"/>
              </a:rPr>
              <a:t>Visual </a:t>
            </a:r>
            <a:r>
              <a:rPr lang="en-US" altLang="zh-CN" sz="2000" b="1" dirty="0" err="1">
                <a:solidFill>
                  <a:schemeClr val="bg1"/>
                </a:solidFill>
                <a:latin typeface="微软雅黑" panose="020B0503020204020204" pitchFamily="34" charset="-122"/>
                <a:ea typeface="微软雅黑" panose="020B0503020204020204" pitchFamily="34" charset="-122"/>
              </a:rPr>
              <a:t>Foxpro</a:t>
            </a:r>
            <a:r>
              <a:rPr lang="zh-CN" altLang="zh-CN"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Visual Basic</a:t>
            </a:r>
            <a:r>
              <a:rPr lang="zh-CN" altLang="zh-CN"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C</a:t>
            </a:r>
            <a:r>
              <a:rPr lang="zh-CN" altLang="zh-CN" sz="2000" b="1" dirty="0">
                <a:solidFill>
                  <a:schemeClr val="bg1"/>
                </a:solidFill>
                <a:latin typeface="微软雅黑" panose="020B0503020204020204" pitchFamily="34" charset="-122"/>
                <a:ea typeface="微软雅黑" panose="020B0503020204020204" pitchFamily="34" charset="-122"/>
              </a:rPr>
              <a:t>语言、</a:t>
            </a:r>
            <a:r>
              <a:rPr lang="en-US" altLang="zh-CN" sz="2000" b="1" dirty="0">
                <a:solidFill>
                  <a:schemeClr val="bg1"/>
                </a:solidFill>
                <a:latin typeface="微软雅黑" panose="020B0503020204020204" pitchFamily="34" charset="-122"/>
                <a:ea typeface="微软雅黑" panose="020B0503020204020204" pitchFamily="34" charset="-122"/>
              </a:rPr>
              <a:t>Visual C++</a:t>
            </a:r>
            <a:r>
              <a:rPr lang="zh-CN" altLang="zh-CN"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Fortran 90</a:t>
            </a:r>
            <a:r>
              <a:rPr lang="zh-CN" altLang="zh-CN" sz="2000" b="1" dirty="0" smtClean="0">
                <a:solidFill>
                  <a:schemeClr val="bg1"/>
                </a:solidFill>
                <a:latin typeface="微软雅黑" panose="020B0503020204020204" pitchFamily="34" charset="-122"/>
                <a:ea typeface="微软雅黑" panose="020B0503020204020204" pitchFamily="34" charset="-122"/>
              </a:rPr>
              <a:t>；</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en-US" altLang="zh-CN" sz="2000" b="1" dirty="0">
                <a:solidFill>
                  <a:schemeClr val="bg1"/>
                </a:solidFill>
                <a:latin typeface="微软雅黑" panose="020B0503020204020204" pitchFamily="34" charset="-122"/>
                <a:ea typeface="微软雅黑" panose="020B0503020204020204" pitchFamily="34" charset="-122"/>
              </a:rPr>
              <a:t>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zh-CN" sz="2000" b="1" dirty="0" smtClean="0">
                <a:solidFill>
                  <a:schemeClr val="bg1"/>
                </a:solidFill>
                <a:latin typeface="微软雅黑" panose="020B0503020204020204" pitchFamily="34" charset="-122"/>
                <a:ea typeface="微软雅黑" panose="020B0503020204020204" pitchFamily="34" charset="-122"/>
              </a:rPr>
              <a:t>三</a:t>
            </a:r>
            <a:r>
              <a:rPr lang="zh-CN" altLang="zh-CN" sz="2000" b="1" dirty="0">
                <a:solidFill>
                  <a:schemeClr val="bg1"/>
                </a:solidFill>
                <a:latin typeface="微软雅黑" panose="020B0503020204020204" pitchFamily="34" charset="-122"/>
                <a:ea typeface="微软雅黑" panose="020B0503020204020204" pitchFamily="34" charset="-122"/>
              </a:rPr>
              <a:t>级：微机原理及接口技术、软件技术及应用。</a:t>
            </a:r>
          </a:p>
          <a:p>
            <a:pPr marL="342900" indent="-342900">
              <a:lnSpc>
                <a:spcPct val="130000"/>
              </a:lnSpc>
              <a:buFont typeface="Wingdings" panose="05000000000000000000" pitchFamily="2" charset="2"/>
              <a:buChar char="p"/>
              <a:defRPr/>
            </a:pPr>
            <a:r>
              <a:rPr lang="zh-CN" altLang="en-US" sz="2000" b="1" dirty="0" smtClean="0">
                <a:solidFill>
                  <a:srgbClr val="FFC000"/>
                </a:solidFill>
                <a:latin typeface="微软雅黑" panose="020B0503020204020204" pitchFamily="34" charset="-122"/>
                <a:ea typeface="微软雅黑" panose="020B0503020204020204" pitchFamily="34" charset="-122"/>
              </a:rPr>
              <a:t>考试形式：</a:t>
            </a:r>
            <a:r>
              <a:rPr lang="zh-CN" altLang="en-US" sz="2000" b="1" dirty="0" smtClean="0">
                <a:solidFill>
                  <a:schemeClr val="bg1"/>
                </a:solidFill>
                <a:latin typeface="微软雅黑" panose="020B0503020204020204" pitchFamily="34" charset="-122"/>
                <a:ea typeface="微软雅黑" panose="020B0503020204020204" pitchFamily="34" charset="-122"/>
              </a:rPr>
              <a:t>机考</a:t>
            </a:r>
          </a:p>
          <a:p>
            <a:pPr marL="342900" indent="-342900">
              <a:lnSpc>
                <a:spcPct val="130000"/>
              </a:lnSpc>
              <a:buFont typeface="Wingdings" panose="05000000000000000000" pitchFamily="2" charset="2"/>
              <a:buChar char="p"/>
              <a:defRPr/>
            </a:pPr>
            <a:r>
              <a:rPr lang="zh-CN" altLang="en-US" sz="2000" b="1" dirty="0" smtClean="0">
                <a:solidFill>
                  <a:srgbClr val="FFC000"/>
                </a:solidFill>
                <a:latin typeface="微软雅黑" panose="020B0503020204020204" pitchFamily="34" charset="-122"/>
                <a:ea typeface="微软雅黑" panose="020B0503020204020204" pitchFamily="34" charset="-122"/>
              </a:rPr>
              <a:t>考试</a:t>
            </a:r>
            <a:r>
              <a:rPr lang="zh-CN" altLang="en-US" sz="2000" b="1" dirty="0">
                <a:solidFill>
                  <a:srgbClr val="FFC000"/>
                </a:solidFill>
                <a:latin typeface="微软雅黑" panose="020B0503020204020204" pitchFamily="34" charset="-122"/>
                <a:ea typeface="微软雅黑" panose="020B0503020204020204" pitchFamily="34" charset="-122"/>
              </a:rPr>
              <a:t>时间：</a:t>
            </a:r>
            <a:r>
              <a:rPr lang="zh-CN" altLang="en-US" sz="2000" b="1" dirty="0">
                <a:solidFill>
                  <a:schemeClr val="bg1"/>
                </a:solidFill>
                <a:latin typeface="微软雅黑" panose="020B0503020204020204" pitchFamily="34" charset="-122"/>
                <a:ea typeface="微软雅黑" panose="020B0503020204020204" pitchFamily="34" charset="-122"/>
              </a:rPr>
              <a:t>每年</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10</a:t>
            </a:r>
            <a:r>
              <a:rPr lang="zh-CN" altLang="en-US" sz="2000" b="1" dirty="0" smtClean="0">
                <a:solidFill>
                  <a:schemeClr val="bg1"/>
                </a:solidFill>
                <a:latin typeface="微软雅黑" panose="020B0503020204020204" pitchFamily="34" charset="-122"/>
                <a:ea typeface="微软雅黑" panose="020B0503020204020204" pitchFamily="34" charset="-122"/>
              </a:rPr>
              <a:t>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5180013" y="767555"/>
            <a:ext cx="7011987" cy="45719"/>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
          <p:cNvSpPr txBox="1">
            <a:spLocks noChangeArrowheads="1"/>
          </p:cNvSpPr>
          <p:nvPr/>
        </p:nvSpPr>
        <p:spPr bwMode="auto">
          <a:xfrm>
            <a:off x="2101850" y="526487"/>
            <a:ext cx="30781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9400"/>
                </a:solidFill>
                <a:latin typeface="微软雅黑" panose="020B0503020204020204" pitchFamily="34" charset="-122"/>
                <a:ea typeface="微软雅黑" panose="020B0503020204020204" pitchFamily="34" charset="-122"/>
              </a:rPr>
              <a:t>各类校外大型考试</a:t>
            </a:r>
            <a:endParaRPr lang="zh-CN" altLang="en-US" sz="2800" b="1" dirty="0">
              <a:solidFill>
                <a:srgbClr val="FF9400"/>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3640932" y="1290745"/>
            <a:ext cx="5009293" cy="581972"/>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Ø"/>
              <a:defRPr/>
            </a:pPr>
            <a:r>
              <a:rPr lang="zh-CN" altLang="en-US" sz="2400" b="1" dirty="0" smtClean="0">
                <a:solidFill>
                  <a:schemeClr val="bg1"/>
                </a:solidFill>
                <a:latin typeface="微软雅黑" panose="020B0503020204020204" pitchFamily="34" charset="-122"/>
                <a:ea typeface="微软雅黑" panose="020B0503020204020204" pitchFamily="34" charset="-122"/>
              </a:rPr>
              <a:t>江苏省计算机等级考试</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5272193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6"/>
          <p:cNvSpPr>
            <a:spLocks noChangeArrowheads="1"/>
          </p:cNvSpPr>
          <p:nvPr/>
        </p:nvSpPr>
        <p:spPr bwMode="auto">
          <a:xfrm>
            <a:off x="1144061" y="2697666"/>
            <a:ext cx="9956775" cy="2893100"/>
          </a:xfrm>
          <a:prstGeom prst="rect">
            <a:avLst/>
          </a:prstGeom>
          <a:noFill/>
          <a:ln w="9525">
            <a:noFill/>
            <a:miter lim="800000"/>
            <a:headEnd/>
            <a:tailEnd/>
          </a:ln>
        </p:spPr>
        <p:txBody>
          <a:bodyPr wrap="square" anchor="ctr">
            <a:spAutoFit/>
          </a:bodyPr>
          <a:lstStyle/>
          <a:p>
            <a:pPr marL="342900" indent="-342900">
              <a:lnSpc>
                <a:spcPct val="130000"/>
              </a:lnSpc>
              <a:buFont typeface="Wingdings" panose="05000000000000000000" pitchFamily="2" charset="2"/>
              <a:buChar char="p"/>
              <a:defRPr/>
            </a:pPr>
            <a:r>
              <a:rPr lang="zh-CN" altLang="en-US" sz="2000" b="1" dirty="0">
                <a:solidFill>
                  <a:srgbClr val="FFC000"/>
                </a:solidFill>
                <a:latin typeface="微软雅黑" panose="020B0503020204020204" pitchFamily="34" charset="-122"/>
                <a:ea typeface="微软雅黑" panose="020B0503020204020204" pitchFamily="34" charset="-122"/>
              </a:rPr>
              <a:t>考试类别</a:t>
            </a:r>
            <a:r>
              <a:rPr lang="zh-CN" altLang="en-US" sz="2000" b="1" dirty="0" smtClean="0">
                <a:solidFill>
                  <a:srgbClr val="FFC000"/>
                </a:solidFill>
                <a:latin typeface="微软雅黑" panose="020B0503020204020204" pitchFamily="34" charset="-122"/>
                <a:ea typeface="微软雅黑" panose="020B0503020204020204" pitchFamily="34" charset="-122"/>
              </a:rPr>
              <a:t>：共四个级别</a:t>
            </a:r>
            <a:r>
              <a:rPr lang="en-US" altLang="zh-CN" sz="2000" b="1" dirty="0" smtClean="0">
                <a:solidFill>
                  <a:srgbClr val="FFC000"/>
                </a:solidFill>
                <a:latin typeface="微软雅黑" panose="020B0503020204020204" pitchFamily="34" charset="-122"/>
                <a:ea typeface="微软雅黑" panose="020B0503020204020204" pitchFamily="34" charset="-122"/>
              </a:rPr>
              <a:t>22</a:t>
            </a:r>
            <a:r>
              <a:rPr lang="zh-CN" altLang="en-US" sz="2000" b="1" dirty="0" smtClean="0">
                <a:solidFill>
                  <a:srgbClr val="FFC000"/>
                </a:solidFill>
                <a:latin typeface="微软雅黑" panose="020B0503020204020204" pitchFamily="34" charset="-122"/>
                <a:ea typeface="微软雅黑" panose="020B0503020204020204" pitchFamily="34" charset="-122"/>
              </a:rPr>
              <a:t>个语种。如：</a:t>
            </a:r>
            <a:endParaRPr lang="en-US" altLang="zh-CN" sz="2000" b="1" dirty="0" smtClean="0">
              <a:solidFill>
                <a:srgbClr val="FFC000"/>
              </a:solidFill>
              <a:latin typeface="微软雅黑" panose="020B0503020204020204" pitchFamily="34" charset="-122"/>
              <a:ea typeface="微软雅黑" panose="020B0503020204020204" pitchFamily="34" charset="-122"/>
            </a:endParaRPr>
          </a:p>
          <a:p>
            <a:pPr>
              <a:lnSpc>
                <a:spcPct val="130000"/>
              </a:lnSpc>
              <a:defRPr/>
            </a:pPr>
            <a:r>
              <a:rPr lang="en-US" altLang="zh-CN" sz="2000" b="1" dirty="0">
                <a:solidFill>
                  <a:srgbClr val="FFC000"/>
                </a:solidFill>
                <a:latin typeface="微软雅黑" panose="020B0503020204020204" pitchFamily="34" charset="-122"/>
                <a:ea typeface="微软雅黑" panose="020B0503020204020204" pitchFamily="34" charset="-122"/>
              </a:rPr>
              <a:t> </a:t>
            </a:r>
            <a:r>
              <a:rPr lang="en-US" altLang="zh-CN" sz="2000" b="1" dirty="0" smtClean="0">
                <a:solidFill>
                  <a:srgbClr val="FFC000"/>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一级：计算机</a:t>
            </a:r>
            <a:r>
              <a:rPr lang="zh-CN" altLang="en-US" sz="2000" b="1" dirty="0">
                <a:solidFill>
                  <a:schemeClr val="bg1"/>
                </a:solidFill>
                <a:latin typeface="微软雅黑" panose="020B0503020204020204" pitchFamily="34" charset="-122"/>
                <a:ea typeface="微软雅黑" panose="020B0503020204020204" pitchFamily="34" charset="-122"/>
              </a:rPr>
              <a:t>基础及</a:t>
            </a:r>
            <a:r>
              <a:rPr lang="en-US" altLang="zh-CN" sz="2000" b="1" dirty="0">
                <a:solidFill>
                  <a:schemeClr val="bg1"/>
                </a:solidFill>
                <a:latin typeface="微软雅黑" panose="020B0503020204020204" pitchFamily="34" charset="-122"/>
                <a:ea typeface="微软雅黑" panose="020B0503020204020204" pitchFamily="34" charset="-122"/>
              </a:rPr>
              <a:t>MS Office</a:t>
            </a:r>
            <a:r>
              <a:rPr lang="zh-CN" altLang="en-US" sz="2000" b="1" dirty="0" smtClean="0">
                <a:solidFill>
                  <a:schemeClr val="bg1"/>
                </a:solidFill>
                <a:latin typeface="微软雅黑" panose="020B0503020204020204" pitchFamily="34" charset="-122"/>
                <a:ea typeface="微软雅黑" panose="020B0503020204020204" pitchFamily="34" charset="-122"/>
              </a:rPr>
              <a:t>应用</a:t>
            </a:r>
            <a:endParaRPr lang="zh-CN" altLang="en-US" sz="2000" b="1" dirty="0">
              <a:solidFill>
                <a:schemeClr val="bg1"/>
              </a:solidFill>
              <a:latin typeface="微软雅黑" panose="020B0503020204020204" pitchFamily="34" charset="-122"/>
              <a:ea typeface="微软雅黑" panose="020B0503020204020204" pitchFamily="34" charset="-122"/>
            </a:endParaRPr>
          </a:p>
          <a:p>
            <a:pPr>
              <a:lnSpc>
                <a:spcPct val="130000"/>
              </a:lnSpc>
              <a:defRPr/>
            </a:pPr>
            <a:r>
              <a:rPr lang="zh-CN" altLang="en-US" sz="2000" b="1" dirty="0" smtClean="0">
                <a:solidFill>
                  <a:schemeClr val="bg1"/>
                </a:solidFill>
                <a:latin typeface="微软雅黑" panose="020B0503020204020204" pitchFamily="34" charset="-122"/>
                <a:ea typeface="微软雅黑" panose="020B0503020204020204" pitchFamily="34" charset="-122"/>
              </a:rPr>
              <a:t>        二级：</a:t>
            </a:r>
            <a:r>
              <a:rPr lang="en-US" altLang="zh-CN" sz="2000" b="1" dirty="0" smtClean="0">
                <a:solidFill>
                  <a:schemeClr val="bg1"/>
                </a:solidFill>
                <a:latin typeface="微软雅黑" panose="020B0503020204020204" pitchFamily="34" charset="-122"/>
                <a:ea typeface="微软雅黑" panose="020B0503020204020204" pitchFamily="34" charset="-122"/>
              </a:rPr>
              <a:t>C</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VB</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VFP</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JAVA</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ACCESS</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C++</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MySQL</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a:solidFill>
                  <a:schemeClr val="bg1"/>
                </a:solidFill>
                <a:latin typeface="微软雅黑" panose="020B0503020204020204" pitchFamily="34" charset="-122"/>
                <a:ea typeface="微软雅黑" panose="020B0503020204020204" pitchFamily="34" charset="-122"/>
              </a:rPr>
              <a:t>Web</a:t>
            </a:r>
            <a:r>
              <a:rPr lang="zh-CN" altLang="en-US" sz="2000" b="1" dirty="0">
                <a:solidFill>
                  <a:schemeClr val="bg1"/>
                </a:solidFill>
                <a:latin typeface="微软雅黑" panose="020B0503020204020204" pitchFamily="34" charset="-122"/>
                <a:ea typeface="微软雅黑" panose="020B0503020204020204" pitchFamily="34" charset="-122"/>
              </a:rPr>
              <a:t>、</a:t>
            </a:r>
            <a:r>
              <a:rPr lang="en-US" altLang="zh-CN" sz="2000" b="1" dirty="0" smtClean="0">
                <a:solidFill>
                  <a:schemeClr val="bg1"/>
                </a:solidFill>
                <a:latin typeface="微软雅黑" panose="020B0503020204020204" pitchFamily="34" charset="-122"/>
                <a:ea typeface="微软雅黑" panose="020B0503020204020204" pitchFamily="34" charset="-122"/>
              </a:rPr>
              <a:t>Office</a:t>
            </a:r>
            <a:r>
              <a:rPr lang="zh-CN" altLang="en-US" sz="2000" b="1" dirty="0" smtClean="0">
                <a:solidFill>
                  <a:schemeClr val="bg1"/>
                </a:solidFill>
                <a:latin typeface="微软雅黑" panose="020B0503020204020204" pitchFamily="34" charset="-122"/>
                <a:ea typeface="微软雅黑" panose="020B0503020204020204" pitchFamily="34" charset="-122"/>
              </a:rPr>
              <a:t> 等</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30000"/>
              </a:lnSpc>
              <a:defRPr/>
            </a:pPr>
            <a:r>
              <a:rPr lang="zh-CN" altLang="en-US" sz="2000" b="1" dirty="0" smtClean="0">
                <a:solidFill>
                  <a:schemeClr val="bg1"/>
                </a:solidFill>
                <a:latin typeface="微软雅黑" panose="020B0503020204020204" pitchFamily="34" charset="-122"/>
                <a:ea typeface="微软雅黑" panose="020B0503020204020204" pitchFamily="34" charset="-122"/>
              </a:rPr>
              <a:t>        三级：网络</a:t>
            </a:r>
            <a:r>
              <a:rPr lang="zh-CN" altLang="en-US" sz="2000" b="1" dirty="0">
                <a:solidFill>
                  <a:schemeClr val="bg1"/>
                </a:solidFill>
                <a:latin typeface="微软雅黑" panose="020B0503020204020204" pitchFamily="34" charset="-122"/>
                <a:ea typeface="微软雅黑" panose="020B0503020204020204" pitchFamily="34" charset="-122"/>
              </a:rPr>
              <a:t>、数据库、软件测试、信息安全、嵌入式</a:t>
            </a:r>
            <a:r>
              <a:rPr lang="zh-CN" altLang="en-US" sz="2000" b="1" dirty="0" smtClean="0">
                <a:solidFill>
                  <a:schemeClr val="bg1"/>
                </a:solidFill>
                <a:latin typeface="微软雅黑" panose="020B0503020204020204" pitchFamily="34" charset="-122"/>
                <a:ea typeface="微软雅黑" panose="020B0503020204020204" pitchFamily="34" charset="-122"/>
              </a:rPr>
              <a:t>系统开发等</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30000"/>
              </a:lnSpc>
              <a:defRPr/>
            </a:pPr>
            <a:r>
              <a:rPr lang="zh-CN" altLang="en-US" sz="2000" b="1" dirty="0" smtClean="0">
                <a:solidFill>
                  <a:schemeClr val="bg1"/>
                </a:solidFill>
                <a:latin typeface="微软雅黑" panose="020B0503020204020204" pitchFamily="34" charset="-122"/>
                <a:ea typeface="微软雅黑" panose="020B0503020204020204" pitchFamily="34" charset="-122"/>
              </a:rPr>
              <a:t>        四级：名称</a:t>
            </a:r>
            <a:r>
              <a:rPr lang="zh-CN" altLang="en-US" sz="2000" b="1" dirty="0">
                <a:solidFill>
                  <a:schemeClr val="bg1"/>
                </a:solidFill>
                <a:latin typeface="微软雅黑" panose="020B0503020204020204" pitchFamily="34" charset="-122"/>
                <a:ea typeface="微软雅黑" panose="020B0503020204020204" pitchFamily="34" charset="-122"/>
              </a:rPr>
              <a:t>与三级一一对应，三级为“技术”，四级为“工程师”。</a:t>
            </a:r>
          </a:p>
          <a:p>
            <a:pPr marL="342900" indent="-342900">
              <a:lnSpc>
                <a:spcPct val="130000"/>
              </a:lnSpc>
              <a:buFont typeface="Wingdings" panose="05000000000000000000" pitchFamily="2" charset="2"/>
              <a:buChar char="p"/>
              <a:defRPr/>
            </a:pPr>
            <a:r>
              <a:rPr lang="zh-CN" altLang="en-US" sz="2000" b="1" dirty="0">
                <a:solidFill>
                  <a:srgbClr val="FFC000"/>
                </a:solidFill>
                <a:latin typeface="微软雅黑" panose="020B0503020204020204" pitchFamily="34" charset="-122"/>
                <a:ea typeface="微软雅黑" panose="020B0503020204020204" pitchFamily="34" charset="-122"/>
              </a:rPr>
              <a:t>考试形式：</a:t>
            </a:r>
            <a:r>
              <a:rPr lang="zh-CN" altLang="en-US" sz="2000" b="1" dirty="0">
                <a:solidFill>
                  <a:schemeClr val="bg1"/>
                </a:solidFill>
                <a:latin typeface="微软雅黑" panose="020B0503020204020204" pitchFamily="34" charset="-122"/>
                <a:ea typeface="微软雅黑" panose="020B0503020204020204" pitchFamily="34" charset="-122"/>
              </a:rPr>
              <a:t>机考</a:t>
            </a:r>
          </a:p>
          <a:p>
            <a:pPr marL="342900" indent="-342900">
              <a:lnSpc>
                <a:spcPct val="130000"/>
              </a:lnSpc>
              <a:buFont typeface="Wingdings" panose="05000000000000000000" pitchFamily="2" charset="2"/>
              <a:buChar char="p"/>
              <a:defRPr/>
            </a:pPr>
            <a:r>
              <a:rPr lang="zh-CN" altLang="en-US" sz="2000" b="1" dirty="0">
                <a:solidFill>
                  <a:srgbClr val="FFC000"/>
                </a:solidFill>
                <a:latin typeface="微软雅黑" panose="020B0503020204020204" pitchFamily="34" charset="-122"/>
                <a:ea typeface="微软雅黑" panose="020B0503020204020204" pitchFamily="34" charset="-122"/>
              </a:rPr>
              <a:t>考试时间：</a:t>
            </a:r>
            <a:r>
              <a:rPr lang="zh-CN" altLang="en-US" sz="2000" b="1" dirty="0">
                <a:solidFill>
                  <a:schemeClr val="bg1"/>
                </a:solidFill>
                <a:latin typeface="微软雅黑" panose="020B0503020204020204" pitchFamily="34" charset="-122"/>
                <a:ea typeface="微软雅黑" panose="020B0503020204020204" pitchFamily="34" charset="-122"/>
              </a:rPr>
              <a:t>每年</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9</a:t>
            </a:r>
            <a:r>
              <a:rPr lang="zh-CN" altLang="en-US" sz="2000" b="1" dirty="0" smtClean="0">
                <a:solidFill>
                  <a:schemeClr val="bg1"/>
                </a:solidFill>
                <a:latin typeface="微软雅黑" panose="020B0503020204020204" pitchFamily="34" charset="-122"/>
                <a:ea typeface="微软雅黑" panose="020B0503020204020204" pitchFamily="34" charset="-122"/>
              </a:rPr>
              <a:t>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5180013" y="767555"/>
            <a:ext cx="7011987" cy="45719"/>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
          <p:cNvSpPr txBox="1">
            <a:spLocks noChangeArrowheads="1"/>
          </p:cNvSpPr>
          <p:nvPr/>
        </p:nvSpPr>
        <p:spPr bwMode="auto">
          <a:xfrm>
            <a:off x="2101850" y="526487"/>
            <a:ext cx="30781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9400"/>
                </a:solidFill>
                <a:latin typeface="微软雅黑" panose="020B0503020204020204" pitchFamily="34" charset="-122"/>
                <a:ea typeface="微软雅黑" panose="020B0503020204020204" pitchFamily="34" charset="-122"/>
              </a:rPr>
              <a:t>各类校外大型考试</a:t>
            </a:r>
            <a:endParaRPr lang="zh-CN" altLang="en-US" sz="2800" b="1" dirty="0">
              <a:solidFill>
                <a:srgbClr val="FF9400"/>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3698664" y="1336643"/>
            <a:ext cx="4497229" cy="581972"/>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Ø"/>
              <a:defRPr/>
            </a:pPr>
            <a:r>
              <a:rPr lang="zh-CN" altLang="en-US" sz="2400" b="1" dirty="0">
                <a:solidFill>
                  <a:schemeClr val="bg1"/>
                </a:solidFill>
                <a:latin typeface="微软雅黑" panose="020B0503020204020204" pitchFamily="34" charset="-122"/>
                <a:ea typeface="微软雅黑" panose="020B0503020204020204" pitchFamily="34" charset="-122"/>
              </a:rPr>
              <a:t>全国计算机等级考试</a:t>
            </a:r>
          </a:p>
        </p:txBody>
      </p:sp>
    </p:spTree>
    <p:extLst>
      <p:ext uri="{BB962C8B-B14F-4D97-AF65-F5344CB8AC3E}">
        <p14:creationId xmlns:p14="http://schemas.microsoft.com/office/powerpoint/2010/main" xmlns="" val="35988386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6"/>
          <p:cNvSpPr>
            <a:spLocks noChangeArrowheads="1"/>
          </p:cNvSpPr>
          <p:nvPr/>
        </p:nvSpPr>
        <p:spPr bwMode="auto">
          <a:xfrm>
            <a:off x="1345229" y="2442022"/>
            <a:ext cx="8658327" cy="2492990"/>
          </a:xfrm>
          <a:prstGeom prst="rect">
            <a:avLst/>
          </a:prstGeom>
          <a:noFill/>
          <a:ln w="9525">
            <a:noFill/>
            <a:miter lim="800000"/>
            <a:headEnd/>
            <a:tailEnd/>
          </a:ln>
        </p:spPr>
        <p:txBody>
          <a:bodyPr wrap="square" anchor="ctr">
            <a:spAutoFit/>
          </a:bodyPr>
          <a:lstStyle/>
          <a:p>
            <a:pPr marL="342900" indent="-342900">
              <a:lnSpc>
                <a:spcPct val="130000"/>
              </a:lnSpc>
              <a:buFont typeface="Wingdings" panose="05000000000000000000" pitchFamily="2" charset="2"/>
              <a:buChar char="p"/>
              <a:defRPr/>
            </a:pPr>
            <a:r>
              <a:rPr lang="zh-CN" altLang="en-US" sz="2000" b="1" dirty="0">
                <a:solidFill>
                  <a:srgbClr val="FFC000"/>
                </a:solidFill>
                <a:latin typeface="微软雅黑" panose="020B0503020204020204" pitchFamily="34" charset="-122"/>
                <a:ea typeface="微软雅黑" panose="020B0503020204020204" pitchFamily="34" charset="-122"/>
              </a:rPr>
              <a:t>考试形式：</a:t>
            </a:r>
            <a:r>
              <a:rPr lang="zh-CN" altLang="en-US" sz="2000" b="1" dirty="0">
                <a:solidFill>
                  <a:schemeClr val="bg1"/>
                </a:solidFill>
                <a:latin typeface="微软雅黑" panose="020B0503020204020204" pitchFamily="34" charset="-122"/>
                <a:ea typeface="微软雅黑" panose="020B0503020204020204" pitchFamily="34" charset="-122"/>
              </a:rPr>
              <a:t>机考</a:t>
            </a:r>
          </a:p>
          <a:p>
            <a:pPr marL="342900" indent="-342900">
              <a:lnSpc>
                <a:spcPct val="130000"/>
              </a:lnSpc>
              <a:buFont typeface="Wingdings" panose="05000000000000000000" pitchFamily="2" charset="2"/>
              <a:buChar char="p"/>
              <a:defRPr/>
            </a:pPr>
            <a:r>
              <a:rPr lang="zh-CN" altLang="en-US" sz="2000" b="1" dirty="0">
                <a:solidFill>
                  <a:srgbClr val="FFC000"/>
                </a:solidFill>
                <a:latin typeface="微软雅黑" panose="020B0503020204020204" pitchFamily="34" charset="-122"/>
                <a:ea typeface="微软雅黑" panose="020B0503020204020204" pitchFamily="34" charset="-122"/>
              </a:rPr>
              <a:t>考试时间</a:t>
            </a:r>
            <a:r>
              <a:rPr lang="zh-CN" altLang="en-US" sz="2000" b="1" dirty="0" smtClean="0">
                <a:solidFill>
                  <a:srgbClr val="FFC000"/>
                </a:solidFill>
                <a:latin typeface="微软雅黑" panose="020B0503020204020204" pitchFamily="34" charset="-122"/>
                <a:ea typeface="微软雅黑" panose="020B0503020204020204" pitchFamily="34" charset="-122"/>
              </a:rPr>
              <a:t>：每学期两次</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具体通知为准</a:t>
            </a:r>
            <a:r>
              <a:rPr lang="zh-CN" altLang="en-US" sz="2000" b="1" dirty="0" smtClean="0">
                <a:solidFill>
                  <a:schemeClr val="bg1"/>
                </a:solidFill>
                <a:latin typeface="微软雅黑" panose="020B0503020204020204" pitchFamily="34" charset="-122"/>
                <a:ea typeface="微软雅黑" panose="020B0503020204020204" pitchFamily="34" charset="-122"/>
              </a:rPr>
              <a:t>）</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nSpc>
                <a:spcPct val="130000"/>
              </a:lnSpc>
              <a:defRPr/>
            </a:pP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30000"/>
              </a:lnSpc>
              <a:defRPr/>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nSpc>
                <a:spcPct val="130000"/>
              </a:lnSpc>
              <a:defRPr/>
            </a:pPr>
            <a:r>
              <a:rPr lang="zh-CN" altLang="en-US" sz="2000" b="1" dirty="0" smtClean="0">
                <a:solidFill>
                  <a:schemeClr val="bg1"/>
                </a:solidFill>
                <a:latin typeface="微软雅黑" panose="020B0503020204020204" pitchFamily="34" charset="-122"/>
                <a:ea typeface="微软雅黑" panose="020B0503020204020204" pitchFamily="34" charset="-122"/>
              </a:rPr>
              <a:t>说明：根据学校规定，本科生在校期间应获得自主个性化学分</a:t>
            </a:r>
            <a:r>
              <a:rPr lang="en-US" altLang="zh-CN" sz="2000" b="1" dirty="0" smtClean="0">
                <a:solidFill>
                  <a:schemeClr val="bg1"/>
                </a:solidFill>
                <a:latin typeface="微软雅黑" panose="020B0503020204020204" pitchFamily="34" charset="-122"/>
                <a:ea typeface="微软雅黑" panose="020B0503020204020204" pitchFamily="34" charset="-122"/>
              </a:rPr>
              <a:t>10</a:t>
            </a:r>
            <a:r>
              <a:rPr lang="zh-CN" altLang="en-US" sz="2000" b="1" dirty="0" smtClean="0">
                <a:solidFill>
                  <a:schemeClr val="bg1"/>
                </a:solidFill>
                <a:latin typeface="微软雅黑" panose="020B0503020204020204" pitchFamily="34" charset="-122"/>
                <a:ea typeface="微软雅黑" panose="020B0503020204020204" pitchFamily="34" charset="-122"/>
              </a:rPr>
              <a:t>分方能毕</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nSpc>
                <a:spcPct val="130000"/>
              </a:lnSpc>
              <a:defRPr/>
            </a:pPr>
            <a:r>
              <a:rPr lang="zh-CN" altLang="en-US" sz="2000" b="1" dirty="0" smtClean="0">
                <a:solidFill>
                  <a:schemeClr val="bg1"/>
                </a:solidFill>
                <a:latin typeface="微软雅黑" panose="020B0503020204020204" pitchFamily="34" charset="-122"/>
                <a:ea typeface="微软雅黑" panose="020B0503020204020204" pitchFamily="34" charset="-122"/>
              </a:rPr>
              <a:t>业，参加大型考试是获得自主个性化学习学分的重要途径之一。</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5180013" y="767555"/>
            <a:ext cx="7011987" cy="45719"/>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
          <p:cNvSpPr txBox="1">
            <a:spLocks noChangeArrowheads="1"/>
          </p:cNvSpPr>
          <p:nvPr/>
        </p:nvSpPr>
        <p:spPr bwMode="auto">
          <a:xfrm>
            <a:off x="2101850" y="526487"/>
            <a:ext cx="30781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9400"/>
                </a:solidFill>
                <a:latin typeface="微软雅黑" panose="020B0503020204020204" pitchFamily="34" charset="-122"/>
                <a:ea typeface="微软雅黑" panose="020B0503020204020204" pitchFamily="34" charset="-122"/>
              </a:rPr>
              <a:t>各类校外大型考试</a:t>
            </a:r>
            <a:endParaRPr lang="zh-CN" altLang="en-US" sz="2800" b="1" dirty="0">
              <a:solidFill>
                <a:srgbClr val="FF9400"/>
              </a:solidFill>
              <a:effectLst/>
              <a:latin typeface="微软雅黑" panose="020B0503020204020204" pitchFamily="34" charset="-122"/>
              <a:ea typeface="微软雅黑" panose="020B0503020204020204" pitchFamily="34" charset="-122"/>
            </a:endParaRPr>
          </a:p>
        </p:txBody>
      </p:sp>
      <p:sp>
        <p:nvSpPr>
          <p:cNvPr id="11" name="矩形 10"/>
          <p:cNvSpPr/>
          <p:nvPr/>
        </p:nvSpPr>
        <p:spPr>
          <a:xfrm>
            <a:off x="3698661" y="1336643"/>
            <a:ext cx="4969851" cy="581972"/>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Ø"/>
              <a:defRPr/>
            </a:pPr>
            <a:r>
              <a:rPr lang="zh-CN" altLang="en-US" sz="2400" b="1" dirty="0">
                <a:solidFill>
                  <a:schemeClr val="bg1"/>
                </a:solidFill>
                <a:latin typeface="微软雅黑" panose="020B0503020204020204" pitchFamily="34" charset="-122"/>
                <a:ea typeface="微软雅黑" panose="020B0503020204020204" pitchFamily="34" charset="-122"/>
              </a:rPr>
              <a:t>国家普通话水平测试（</a:t>
            </a:r>
            <a:r>
              <a:rPr lang="en-US" altLang="zh-CN" sz="2400" b="1" dirty="0">
                <a:solidFill>
                  <a:schemeClr val="bg1"/>
                </a:solidFill>
                <a:latin typeface="微软雅黑" panose="020B0503020204020204" pitchFamily="34" charset="-122"/>
                <a:ea typeface="微软雅黑" panose="020B0503020204020204" pitchFamily="34" charset="-122"/>
              </a:rPr>
              <a:t>PSC</a:t>
            </a:r>
            <a:r>
              <a:rPr lang="zh-CN" altLang="en-US" sz="2400" b="1" dirty="0" smtClean="0">
                <a:solidFill>
                  <a:schemeClr val="bg1"/>
                </a:solidFill>
                <a:latin typeface="微软雅黑" panose="020B0503020204020204" pitchFamily="34" charset="-122"/>
                <a:ea typeface="微软雅黑" panose="020B0503020204020204" pitchFamily="34" charset="-122"/>
              </a:rPr>
              <a: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7331593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6"/>
          <p:cNvSpPr>
            <a:spLocks noChangeArrowheads="1"/>
          </p:cNvSpPr>
          <p:nvPr/>
        </p:nvSpPr>
        <p:spPr bwMode="auto">
          <a:xfrm>
            <a:off x="1116152" y="1687067"/>
            <a:ext cx="9874936" cy="4493538"/>
          </a:xfrm>
          <a:prstGeom prst="rect">
            <a:avLst/>
          </a:prstGeom>
          <a:noFill/>
          <a:ln w="9525">
            <a:noFill/>
            <a:miter lim="800000"/>
            <a:headEnd/>
            <a:tailEnd/>
          </a:ln>
        </p:spPr>
        <p:txBody>
          <a:bodyPr wrap="square" anchor="ctr">
            <a:spAutoFit/>
          </a:bodyPr>
          <a:lstStyle/>
          <a:p>
            <a:pPr marL="342900" indent="-342900" algn="just">
              <a:lnSpc>
                <a:spcPct val="130000"/>
              </a:lnSpc>
              <a:buFont typeface="Wingdings" panose="05000000000000000000" pitchFamily="2" charset="2"/>
              <a:buChar char="p"/>
              <a:defRPr/>
            </a:pPr>
            <a:r>
              <a:rPr lang="zh-CN" altLang="en-US" sz="2000" b="1" dirty="0" smtClean="0">
                <a:solidFill>
                  <a:prstClr val="white"/>
                </a:solidFill>
                <a:latin typeface="微软雅黑" panose="020B0503020204020204" pitchFamily="34" charset="-122"/>
                <a:ea typeface="微软雅黑" panose="020B0503020204020204" pitchFamily="34" charset="-122"/>
              </a:rPr>
              <a:t>学生应按考试时间提前</a:t>
            </a:r>
            <a:r>
              <a:rPr lang="en-US" altLang="zh-CN" sz="2000" b="1" dirty="0" smtClean="0">
                <a:solidFill>
                  <a:prstClr val="white"/>
                </a:solidFill>
                <a:latin typeface="微软雅黑" panose="020B0503020204020204" pitchFamily="34" charset="-122"/>
                <a:ea typeface="微软雅黑" panose="020B0503020204020204" pitchFamily="34" charset="-122"/>
              </a:rPr>
              <a:t>10</a:t>
            </a:r>
            <a:r>
              <a:rPr lang="zh-CN" altLang="en-US" sz="2000" b="1" dirty="0" smtClean="0">
                <a:solidFill>
                  <a:prstClr val="white"/>
                </a:solidFill>
                <a:latin typeface="微软雅黑" panose="020B0503020204020204" pitchFamily="34" charset="-122"/>
                <a:ea typeface="微软雅黑" panose="020B0503020204020204" pitchFamily="34" charset="-122"/>
              </a:rPr>
              <a:t>分钟进入指定考场，按规定座次就座，并将学生证、身份证、准考证置于课桌左上角待查。要听从监考人员指挥。</a:t>
            </a: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r>
              <a:rPr lang="zh-CN" altLang="en-US" sz="2000" b="1" dirty="0" smtClean="0">
                <a:solidFill>
                  <a:prstClr val="white"/>
                </a:solidFill>
                <a:latin typeface="微软雅黑" panose="020B0503020204020204" pitchFamily="34" charset="-122"/>
                <a:ea typeface="微软雅黑" panose="020B0503020204020204" pitchFamily="34" charset="-122"/>
              </a:rPr>
              <a:t>考生的试卷、答题纸、草稿纸由监考人员统一发放，考试结束统一收回，不准带出考场。除文具、计算器外，座位内外不准放置任何放置任何教材、参考资料、练习本、草稿纸等（开卷考试只允许教师指定带的资料）。</a:t>
            </a: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r>
              <a:rPr lang="zh-CN" altLang="en-US" sz="2000" b="1" dirty="0" smtClean="0">
                <a:solidFill>
                  <a:prstClr val="white"/>
                </a:solidFill>
                <a:latin typeface="微软雅黑" panose="020B0503020204020204" pitchFamily="34" charset="-122"/>
                <a:ea typeface="微软雅黑" panose="020B0503020204020204" pitchFamily="34" charset="-122"/>
              </a:rPr>
              <a:t>考试</a:t>
            </a:r>
            <a:r>
              <a:rPr lang="zh-CN" altLang="en-US" sz="2000" b="1" dirty="0">
                <a:solidFill>
                  <a:srgbClr val="FFFF00"/>
                </a:solidFill>
                <a:latin typeface="微软雅黑" panose="020B0503020204020204" pitchFamily="34" charset="-122"/>
                <a:ea typeface="微软雅黑" panose="020B0503020204020204" pitchFamily="34" charset="-122"/>
              </a:rPr>
              <a:t>不准携带</a:t>
            </a:r>
            <a:r>
              <a:rPr lang="zh-CN" altLang="en-US" sz="2000" b="1" dirty="0" smtClean="0">
                <a:solidFill>
                  <a:srgbClr val="FFFF00"/>
                </a:solidFill>
                <a:latin typeface="微软雅黑" panose="020B0503020204020204" pitchFamily="34" charset="-122"/>
                <a:ea typeface="微软雅黑" panose="020B0503020204020204" pitchFamily="34" charset="-122"/>
              </a:rPr>
              <a:t>手机或其他通讯</a:t>
            </a:r>
            <a:r>
              <a:rPr lang="zh-CN" altLang="en-US" sz="2000" b="1" dirty="0">
                <a:solidFill>
                  <a:srgbClr val="FFFF00"/>
                </a:solidFill>
                <a:latin typeface="微软雅黑" panose="020B0503020204020204" pitchFamily="34" charset="-122"/>
                <a:ea typeface="微软雅黑" panose="020B0503020204020204" pitchFamily="34" charset="-122"/>
              </a:rPr>
              <a:t>、</a:t>
            </a:r>
            <a:r>
              <a:rPr lang="zh-CN" altLang="en-US" sz="2000" b="1" dirty="0" smtClean="0">
                <a:solidFill>
                  <a:srgbClr val="FFFF00"/>
                </a:solidFill>
                <a:latin typeface="微软雅黑" panose="020B0503020204020204" pitchFamily="34" charset="-122"/>
                <a:ea typeface="微软雅黑" panose="020B0503020204020204" pitchFamily="34" charset="-122"/>
              </a:rPr>
              <a:t>上网设备</a:t>
            </a:r>
            <a:r>
              <a:rPr lang="zh-CN" altLang="en-US" sz="2000" b="1" dirty="0">
                <a:solidFill>
                  <a:srgbClr val="FFFF00"/>
                </a:solidFill>
                <a:latin typeface="微软雅黑" panose="020B0503020204020204" pitchFamily="34" charset="-122"/>
                <a:ea typeface="微软雅黑" panose="020B0503020204020204" pitchFamily="34" charset="-122"/>
              </a:rPr>
              <a:t>；不准携带快译通、掌上电脑、电子记事簿等具有存储功能的电子器材</a:t>
            </a:r>
            <a:r>
              <a:rPr lang="zh-CN" altLang="en-US" sz="2000" b="1" dirty="0">
                <a:solidFill>
                  <a:prstClr val="white"/>
                </a:solidFill>
                <a:latin typeface="微软雅黑" panose="020B0503020204020204" pitchFamily="34" charset="-122"/>
                <a:ea typeface="微软雅黑" panose="020B0503020204020204" pitchFamily="34" charset="-122"/>
              </a:rPr>
              <a:t>（作记时工具也不允许）；考试开始后发现携带通信设备或具有存储功能的电子器材的按作弊处理（无论使用与否）。</a:t>
            </a:r>
          </a:p>
          <a:p>
            <a:pPr marL="342900" indent="-342900" algn="just">
              <a:lnSpc>
                <a:spcPct val="130000"/>
              </a:lnSpc>
              <a:buFont typeface="Wingdings" panose="05000000000000000000" pitchFamily="2" charset="2"/>
              <a:buChar char="p"/>
              <a:defRPr/>
            </a:pPr>
            <a:r>
              <a:rPr lang="zh-CN" altLang="en-US" sz="2000" b="1" dirty="0" smtClean="0">
                <a:solidFill>
                  <a:srgbClr val="FFFF00"/>
                </a:solidFill>
                <a:latin typeface="微软雅黑" panose="020B0503020204020204" pitchFamily="34" charset="-122"/>
                <a:ea typeface="微软雅黑" panose="020B0503020204020204" pitchFamily="34" charset="-122"/>
              </a:rPr>
              <a:t>试卷分发后，除短缺、字迹不清等原因学生可以举手请监考人员解答外，其他问题监考员一律不回答。</a:t>
            </a:r>
            <a:endParaRPr lang="en-US" altLang="zh-CN" sz="2000" b="1" dirty="0" smtClean="0">
              <a:solidFill>
                <a:srgbClr val="FFFF00"/>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r>
              <a:rPr lang="zh-CN" altLang="en-US" sz="2000" b="1" dirty="0" smtClean="0">
                <a:solidFill>
                  <a:srgbClr val="FFFF00"/>
                </a:solidFill>
                <a:latin typeface="微软雅黑" panose="020B0503020204020204" pitchFamily="34" charset="-122"/>
                <a:ea typeface="微软雅黑" panose="020B0503020204020204" pitchFamily="34" charset="-122"/>
              </a:rPr>
              <a:t>考试用文具（如笔、尺子、计算器、耳机等）一律由考生自己负责准备。</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flipV="1">
            <a:off x="6967747" y="767523"/>
            <a:ext cx="5224271" cy="4572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2"/>
          <p:cNvSpPr txBox="1">
            <a:spLocks noChangeArrowheads="1"/>
          </p:cNvSpPr>
          <p:nvPr/>
        </p:nvSpPr>
        <p:spPr bwMode="auto">
          <a:xfrm>
            <a:off x="2101869" y="526487"/>
            <a:ext cx="513105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9400"/>
                </a:solidFill>
                <a:latin typeface="微软雅黑" panose="020B0503020204020204" pitchFamily="34" charset="-122"/>
                <a:ea typeface="微软雅黑" panose="020B0503020204020204" pitchFamily="34" charset="-122"/>
              </a:rPr>
              <a:t>考试规则及违纪、作弊的处理</a:t>
            </a:r>
          </a:p>
        </p:txBody>
      </p:sp>
    </p:spTree>
    <p:extLst>
      <p:ext uri="{BB962C8B-B14F-4D97-AF65-F5344CB8AC3E}">
        <p14:creationId xmlns:p14="http://schemas.microsoft.com/office/powerpoint/2010/main" xmlns="" val="26098517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bwMode="auto">
          <a:xfrm>
            <a:off x="2046900" y="339837"/>
            <a:ext cx="8229600" cy="642938"/>
          </a:xfrm>
          <a:ln>
            <a:miter lim="800000"/>
            <a:headEnd/>
            <a:tailEnd/>
          </a:ln>
        </p:spPr>
        <p:txBody>
          <a:bodyPr vert="horz" wrap="square" lIns="91440" tIns="45720" rIns="91440" bIns="45720" numCol="1" anchor="t" anchorCtr="0" compatLnSpc="1">
            <a:prstTxWarp prst="textNoShape">
              <a:avLst/>
            </a:prstTxWarp>
            <a:noAutofit/>
          </a:bodyPr>
          <a:lstStyle/>
          <a:p>
            <a:pPr>
              <a:lnSpc>
                <a:spcPct val="130000"/>
              </a:lnSpc>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选读课程</a:t>
            </a:r>
            <a:endPar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0" y="982779"/>
            <a:ext cx="12192000" cy="6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18835958">
            <a:off x="1121040" y="795443"/>
            <a:ext cx="443249" cy="443249"/>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19278167">
            <a:off x="1488628" y="836762"/>
            <a:ext cx="337557" cy="337557"/>
          </a:xfrm>
          <a:prstGeom prst="roundRect">
            <a:avLst>
              <a:gd name="adj" fmla="val 13606"/>
            </a:avLst>
          </a:prstGeom>
          <a:solidFill>
            <a:srgbClr val="FF93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rot="18087302">
            <a:off x="1805839" y="917557"/>
            <a:ext cx="153458" cy="153459"/>
          </a:xfrm>
          <a:prstGeom prst="roundRect">
            <a:avLst>
              <a:gd name="adj" fmla="val 13606"/>
            </a:avLst>
          </a:prstGeom>
          <a:solidFill>
            <a:srgbClr val="2E75B6"/>
          </a:solidFill>
          <a:ln w="28575">
            <a:solidFill>
              <a:schemeClr val="bg1"/>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3"/>
          <p:cNvSpPr txBox="1">
            <a:spLocks noChangeArrowheads="1"/>
          </p:cNvSpPr>
          <p:nvPr/>
        </p:nvSpPr>
        <p:spPr bwMode="auto">
          <a:xfrm>
            <a:off x="762038" y="1278223"/>
            <a:ext cx="10933271" cy="5386214"/>
          </a:xfrm>
          <a:prstGeom prst="rect">
            <a:avLst/>
          </a:prstGeom>
          <a:ln>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30000"/>
              </a:lnSpc>
              <a:buNone/>
              <a:defRPr/>
            </a:pPr>
            <a:r>
              <a:rPr lang="zh-CN" altLang="en-US" sz="2600" b="1" dirty="0" smtClean="0">
                <a:solidFill>
                  <a:srgbClr val="FFFF00"/>
                </a:solidFill>
                <a:latin typeface="黑体" panose="02010609060101010101" pitchFamily="49" charset="-122"/>
                <a:ea typeface="黑体" panose="02010609060101010101" pitchFamily="49" charset="-122"/>
              </a:rPr>
              <a:t>（四）选课程序</a:t>
            </a:r>
            <a:endParaRPr lang="en-US" altLang="zh-CN" sz="2600" b="1" dirty="0" smtClean="0">
              <a:solidFill>
                <a:srgbClr val="FFFF00"/>
              </a:solidFill>
              <a:latin typeface="黑体" panose="02010609060101010101" pitchFamily="49" charset="-122"/>
              <a:ea typeface="黑体" panose="02010609060101010101" pitchFamily="49" charset="-122"/>
            </a:endParaRPr>
          </a:p>
          <a:p>
            <a:pPr indent="0" algn="just">
              <a:lnSpc>
                <a:spcPct val="130000"/>
              </a:lnSpc>
              <a:buNone/>
              <a:defRPr/>
            </a:pPr>
            <a:r>
              <a:rPr lang="zh-CN" altLang="en-US" sz="2600" b="1" dirty="0" smtClean="0">
                <a:solidFill>
                  <a:prstClr val="white"/>
                </a:solidFill>
                <a:latin typeface="黑体" panose="02010609060101010101" pitchFamily="49" charset="-122"/>
                <a:ea typeface="黑体" panose="02010609060101010101" pitchFamily="49" charset="-122"/>
              </a:rPr>
              <a:t>选课</a:t>
            </a:r>
            <a:r>
              <a:rPr lang="zh-CN" altLang="en-US" sz="2600" b="1" dirty="0">
                <a:solidFill>
                  <a:prstClr val="white"/>
                </a:solidFill>
                <a:latin typeface="黑体" panose="02010609060101010101" pitchFamily="49" charset="-122"/>
                <a:ea typeface="黑体" panose="02010609060101010101" pitchFamily="49" charset="-122"/>
              </a:rPr>
              <a:t>一般</a:t>
            </a:r>
            <a:r>
              <a:rPr lang="zh-CN" altLang="en-US" sz="2600" b="1" dirty="0" smtClean="0">
                <a:solidFill>
                  <a:prstClr val="white"/>
                </a:solidFill>
                <a:latin typeface="黑体" panose="02010609060101010101" pitchFamily="49" charset="-122"/>
                <a:ea typeface="黑体" panose="02010609060101010101" pitchFamily="49" charset="-122"/>
              </a:rPr>
              <a:t>包含：</a:t>
            </a:r>
            <a:r>
              <a:rPr lang="zh-CN" altLang="en-US" sz="2600" b="1" dirty="0" smtClean="0">
                <a:solidFill>
                  <a:srgbClr val="FFFF00"/>
                </a:solidFill>
                <a:latin typeface="黑体" panose="02010609060101010101" pitchFamily="49" charset="-122"/>
                <a:ea typeface="黑体" panose="02010609060101010101" pitchFamily="49" charset="-122"/>
              </a:rPr>
              <a:t>预选下学期限选课</a:t>
            </a:r>
            <a:r>
              <a:rPr lang="zh-CN" altLang="en-US" sz="2600" b="1" dirty="0" smtClean="0">
                <a:solidFill>
                  <a:prstClr val="white"/>
                </a:solidFill>
                <a:latin typeface="黑体" panose="02010609060101010101" pitchFamily="49" charset="-122"/>
                <a:ea typeface="黑体" panose="02010609060101010101" pitchFamily="49" charset="-122"/>
              </a:rPr>
              <a:t>、</a:t>
            </a:r>
            <a:r>
              <a:rPr lang="zh-CN" altLang="en-US" sz="2600" b="1" dirty="0" smtClean="0">
                <a:solidFill>
                  <a:srgbClr val="FFFF00"/>
                </a:solidFill>
                <a:latin typeface="黑体" panose="02010609060101010101" pitchFamily="49" charset="-122"/>
                <a:ea typeface="黑体" panose="02010609060101010101" pitchFamily="49" charset="-122"/>
              </a:rPr>
              <a:t>预选下学期所有课程</a:t>
            </a:r>
            <a:r>
              <a:rPr lang="zh-CN" altLang="en-US" sz="2600" b="1" dirty="0" smtClean="0">
                <a:solidFill>
                  <a:prstClr val="white"/>
                </a:solidFill>
                <a:latin typeface="黑体" panose="02010609060101010101" pitchFamily="49" charset="-122"/>
                <a:ea typeface="黑体" panose="02010609060101010101" pitchFamily="49" charset="-122"/>
              </a:rPr>
              <a:t>、</a:t>
            </a:r>
            <a:r>
              <a:rPr lang="zh-CN" altLang="en-US" sz="2600" b="1" dirty="0" smtClean="0">
                <a:solidFill>
                  <a:srgbClr val="FFFF00"/>
                </a:solidFill>
                <a:latin typeface="黑体" panose="02010609060101010101" pitchFamily="49" charset="-122"/>
                <a:ea typeface="黑体" panose="02010609060101010101" pitchFamily="49" charset="-122"/>
              </a:rPr>
              <a:t>补改选</a:t>
            </a:r>
            <a:r>
              <a:rPr lang="zh-CN" altLang="en-US" sz="2600" b="1" dirty="0" smtClean="0">
                <a:solidFill>
                  <a:prstClr val="white"/>
                </a:solidFill>
                <a:latin typeface="黑体" panose="02010609060101010101" pitchFamily="49" charset="-122"/>
                <a:ea typeface="黑体" panose="02010609060101010101" pitchFamily="49" charset="-122"/>
              </a:rPr>
              <a:t>以及</a:t>
            </a:r>
            <a:r>
              <a:rPr lang="zh-CN" altLang="en-US" sz="2600" b="1" dirty="0" smtClean="0">
                <a:solidFill>
                  <a:srgbClr val="FFFF00"/>
                </a:solidFill>
                <a:latin typeface="黑体" panose="02010609060101010101" pitchFamily="49" charset="-122"/>
                <a:ea typeface="黑体" panose="02010609060101010101" pitchFamily="49" charset="-122"/>
              </a:rPr>
              <a:t>学籍异动选课</a:t>
            </a:r>
            <a:r>
              <a:rPr lang="zh-CN" altLang="en-US" sz="2600" b="1" dirty="0" smtClean="0">
                <a:solidFill>
                  <a:prstClr val="white"/>
                </a:solidFill>
                <a:latin typeface="黑体" panose="02010609060101010101" pitchFamily="49" charset="-122"/>
                <a:ea typeface="黑体" panose="02010609060101010101" pitchFamily="49" charset="-122"/>
              </a:rPr>
              <a:t>：</a:t>
            </a:r>
            <a:endParaRPr lang="en-US" altLang="zh-CN" sz="2600" b="1" dirty="0">
              <a:solidFill>
                <a:prstClr val="white"/>
              </a:solidFill>
              <a:latin typeface="黑体" panose="02010609060101010101" pitchFamily="49" charset="-122"/>
              <a:ea typeface="黑体" panose="02010609060101010101" pitchFamily="49" charset="-122"/>
            </a:endParaRPr>
          </a:p>
          <a:p>
            <a:pPr>
              <a:buNone/>
            </a:pPr>
            <a:r>
              <a:rPr lang="en-US" altLang="zh-CN" sz="2600" b="1" dirty="0" smtClean="0">
                <a:solidFill>
                  <a:prstClr val="white"/>
                </a:solidFill>
                <a:latin typeface="黑体" panose="02010609060101010101" pitchFamily="49" charset="-122"/>
                <a:ea typeface="黑体" panose="02010609060101010101" pitchFamily="49" charset="-122"/>
              </a:rPr>
              <a:t>  1</a:t>
            </a:r>
            <a:r>
              <a:rPr lang="zh-CN" altLang="en-US" sz="2600" b="1" dirty="0" smtClean="0">
                <a:solidFill>
                  <a:prstClr val="white"/>
                </a:solidFill>
                <a:latin typeface="黑体" panose="02010609060101010101" pitchFamily="49" charset="-122"/>
                <a:ea typeface="黑体" panose="02010609060101010101" pitchFamily="49" charset="-122"/>
              </a:rPr>
              <a:t>、预选下学期限选课：一般在课程开设学期的前一学期的第</a:t>
            </a:r>
            <a:r>
              <a:rPr lang="en-US" altLang="zh-CN" sz="2600" b="1" dirty="0" smtClean="0">
                <a:solidFill>
                  <a:prstClr val="white"/>
                </a:solidFill>
                <a:latin typeface="黑体" panose="02010609060101010101" pitchFamily="49" charset="-122"/>
                <a:ea typeface="黑体" panose="02010609060101010101" pitchFamily="49" charset="-122"/>
              </a:rPr>
              <a:t>7-8</a:t>
            </a:r>
            <a:r>
              <a:rPr lang="zh-CN" altLang="en-US" sz="2600" b="1" dirty="0" smtClean="0">
                <a:solidFill>
                  <a:prstClr val="white"/>
                </a:solidFill>
                <a:latin typeface="黑体" panose="02010609060101010101" pitchFamily="49" charset="-122"/>
                <a:ea typeface="黑体" panose="02010609060101010101" pitchFamily="49" charset="-122"/>
              </a:rPr>
              <a:t>周左右；</a:t>
            </a:r>
            <a:endParaRPr lang="en-US" altLang="zh-CN" sz="2600" b="1" dirty="0" smtClean="0">
              <a:solidFill>
                <a:prstClr val="white"/>
              </a:solidFill>
              <a:latin typeface="黑体" panose="02010609060101010101" pitchFamily="49" charset="-122"/>
              <a:ea typeface="黑体" panose="02010609060101010101" pitchFamily="49" charset="-122"/>
            </a:endParaRPr>
          </a:p>
          <a:p>
            <a:pPr>
              <a:buNone/>
            </a:pPr>
            <a:r>
              <a:rPr lang="en-US" altLang="zh-CN" sz="2600" b="1" dirty="0" smtClean="0">
                <a:solidFill>
                  <a:prstClr val="white"/>
                </a:solidFill>
                <a:latin typeface="黑体" panose="02010609060101010101" pitchFamily="49" charset="-122"/>
                <a:ea typeface="黑体" panose="02010609060101010101" pitchFamily="49" charset="-122"/>
              </a:rPr>
              <a:t>  2</a:t>
            </a:r>
            <a:r>
              <a:rPr lang="zh-CN" altLang="en-US" sz="2600" b="1" dirty="0" smtClean="0">
                <a:solidFill>
                  <a:prstClr val="white"/>
                </a:solidFill>
                <a:latin typeface="黑体" panose="02010609060101010101" pitchFamily="49" charset="-122"/>
                <a:ea typeface="黑体" panose="02010609060101010101" pitchFamily="49" charset="-122"/>
              </a:rPr>
              <a:t>、预选：一般在课程开设学期的前一学期的第</a:t>
            </a:r>
            <a:r>
              <a:rPr lang="en-US" altLang="zh-CN" sz="2600" b="1" dirty="0" smtClean="0">
                <a:solidFill>
                  <a:prstClr val="white"/>
                </a:solidFill>
                <a:latin typeface="黑体" panose="02010609060101010101" pitchFamily="49" charset="-122"/>
                <a:ea typeface="黑体" panose="02010609060101010101" pitchFamily="49" charset="-122"/>
              </a:rPr>
              <a:t>16-18</a:t>
            </a:r>
            <a:r>
              <a:rPr lang="zh-CN" altLang="en-US" sz="2600" b="1" dirty="0" smtClean="0">
                <a:solidFill>
                  <a:prstClr val="white"/>
                </a:solidFill>
                <a:latin typeface="黑体" panose="02010609060101010101" pitchFamily="49" charset="-122"/>
                <a:ea typeface="黑体" panose="02010609060101010101" pitchFamily="49" charset="-122"/>
              </a:rPr>
              <a:t>周左右；</a:t>
            </a:r>
            <a:endParaRPr lang="en-US" altLang="zh-CN" sz="2600" b="1" dirty="0" smtClean="0">
              <a:solidFill>
                <a:prstClr val="white"/>
              </a:solidFill>
              <a:latin typeface="黑体" panose="02010609060101010101" pitchFamily="49" charset="-122"/>
              <a:ea typeface="黑体" panose="02010609060101010101" pitchFamily="49" charset="-122"/>
            </a:endParaRPr>
          </a:p>
          <a:p>
            <a:pPr>
              <a:buNone/>
            </a:pPr>
            <a:r>
              <a:rPr lang="en-US" altLang="zh-CN" sz="2600" b="1" dirty="0" smtClean="0">
                <a:solidFill>
                  <a:prstClr val="white"/>
                </a:solidFill>
                <a:latin typeface="黑体" panose="02010609060101010101" pitchFamily="49" charset="-122"/>
                <a:ea typeface="黑体" panose="02010609060101010101" pitchFamily="49" charset="-122"/>
              </a:rPr>
              <a:t>  3</a:t>
            </a:r>
            <a:r>
              <a:rPr lang="zh-CN" altLang="en-US" sz="2600" b="1" dirty="0" smtClean="0">
                <a:solidFill>
                  <a:prstClr val="white"/>
                </a:solidFill>
                <a:latin typeface="黑体" panose="02010609060101010101" pitchFamily="49" charset="-122"/>
                <a:ea typeface="黑体" panose="02010609060101010101" pitchFamily="49" charset="-122"/>
              </a:rPr>
              <a:t>、补改选：课程开设学期的第</a:t>
            </a:r>
            <a:r>
              <a:rPr lang="en-US" altLang="zh-CN" sz="2600" b="1" dirty="0" smtClean="0">
                <a:solidFill>
                  <a:prstClr val="white"/>
                </a:solidFill>
                <a:latin typeface="黑体" panose="02010609060101010101" pitchFamily="49" charset="-122"/>
                <a:ea typeface="黑体" panose="02010609060101010101" pitchFamily="49" charset="-122"/>
              </a:rPr>
              <a:t>1-2</a:t>
            </a:r>
            <a:r>
              <a:rPr lang="zh-CN" altLang="en-US" sz="2600" b="1" dirty="0" smtClean="0">
                <a:solidFill>
                  <a:prstClr val="white"/>
                </a:solidFill>
                <a:latin typeface="黑体" panose="02010609060101010101" pitchFamily="49" charset="-122"/>
                <a:ea typeface="黑体" panose="02010609060101010101" pitchFamily="49" charset="-122"/>
              </a:rPr>
              <a:t>周；</a:t>
            </a:r>
            <a:endParaRPr lang="en-US" altLang="zh-CN" sz="2600" b="1" dirty="0" smtClean="0">
              <a:solidFill>
                <a:prstClr val="white"/>
              </a:solidFill>
              <a:latin typeface="黑体" panose="02010609060101010101" pitchFamily="49" charset="-122"/>
              <a:ea typeface="黑体" panose="02010609060101010101" pitchFamily="49" charset="-122"/>
            </a:endParaRPr>
          </a:p>
          <a:p>
            <a:pPr>
              <a:buNone/>
            </a:pPr>
            <a:r>
              <a:rPr lang="en-US" altLang="zh-CN" sz="2600" b="1" dirty="0" smtClean="0">
                <a:solidFill>
                  <a:prstClr val="white"/>
                </a:solidFill>
                <a:latin typeface="黑体" panose="02010609060101010101" pitchFamily="49" charset="-122"/>
                <a:ea typeface="黑体" panose="02010609060101010101" pitchFamily="49" charset="-122"/>
              </a:rPr>
              <a:t>  4</a:t>
            </a:r>
            <a:r>
              <a:rPr lang="zh-CN" altLang="en-US" sz="2600" b="1" dirty="0" smtClean="0">
                <a:solidFill>
                  <a:prstClr val="white"/>
                </a:solidFill>
                <a:latin typeface="黑体" panose="02010609060101010101" pitchFamily="49" charset="-122"/>
                <a:ea typeface="黑体" panose="02010609060101010101" pitchFamily="49" charset="-122"/>
              </a:rPr>
              <a:t>、学籍异动选课：只针对当前学籍异动（转专业、编级、复学等）学生的选课。</a:t>
            </a:r>
            <a:endParaRPr lang="en-US" altLang="zh-CN" sz="2600" b="1" dirty="0" smtClean="0">
              <a:solidFill>
                <a:prstClr val="white"/>
              </a:solidFill>
              <a:latin typeface="黑体" panose="02010609060101010101" pitchFamily="49" charset="-122"/>
              <a:ea typeface="黑体" panose="02010609060101010101" pitchFamily="49" charset="-122"/>
            </a:endParaRPr>
          </a:p>
          <a:p>
            <a:pPr algn="just">
              <a:lnSpc>
                <a:spcPct val="140000"/>
              </a:lnSpc>
              <a:buFont typeface="Wingdings" panose="05000000000000000000" pitchFamily="2" charset="2"/>
              <a:buNone/>
              <a:defRPr/>
            </a:pPr>
            <a:endParaRPr lang="en-US" altLang="zh-CN" sz="2200" b="1" dirty="0" smtClean="0">
              <a:solidFill>
                <a:schemeClr val="bg1"/>
              </a:solidFill>
              <a:latin typeface="微软雅黑" panose="020B0503020204020204" pitchFamily="34" charset="-122"/>
              <a:ea typeface="微软雅黑" panose="020B0503020204020204" pitchFamily="34" charset="-122"/>
            </a:endParaRPr>
          </a:p>
          <a:p>
            <a:pPr algn="just">
              <a:lnSpc>
                <a:spcPct val="140000"/>
              </a:lnSpc>
              <a:buFont typeface="Wingdings" panose="05000000000000000000" pitchFamily="2" charset="2"/>
              <a:buNone/>
              <a:defRPr/>
            </a:pP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956409899"/>
      </p:ext>
    </p:extLst>
  </p:cSld>
  <p:clrMapOvr>
    <a:masterClrMapping/>
  </p:clrMapOvr>
  <p:transition spd="med">
    <p:pull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6"/>
          <p:cNvSpPr>
            <a:spLocks noChangeArrowheads="1"/>
          </p:cNvSpPr>
          <p:nvPr/>
        </p:nvSpPr>
        <p:spPr bwMode="auto">
          <a:xfrm>
            <a:off x="924128" y="1330533"/>
            <a:ext cx="9874936" cy="4093428"/>
          </a:xfrm>
          <a:prstGeom prst="rect">
            <a:avLst/>
          </a:prstGeom>
          <a:noFill/>
          <a:ln w="9525">
            <a:noFill/>
            <a:miter lim="800000"/>
            <a:headEnd/>
            <a:tailEnd/>
          </a:ln>
        </p:spPr>
        <p:txBody>
          <a:bodyPr wrap="square" anchor="ctr">
            <a:spAutoFit/>
          </a:bodyPr>
          <a:lstStyle/>
          <a:p>
            <a:pPr marL="342900" indent="-342900" algn="just">
              <a:lnSpc>
                <a:spcPct val="130000"/>
              </a:lnSpc>
              <a:buFont typeface="Wingdings" panose="05000000000000000000" pitchFamily="2" charset="2"/>
              <a:buChar char="p"/>
              <a:defRPr/>
            </a:pPr>
            <a:r>
              <a:rPr lang="zh-CN" altLang="en-US" sz="2000" b="1" dirty="0" smtClean="0">
                <a:solidFill>
                  <a:srgbClr val="FFFF00"/>
                </a:solidFill>
                <a:latin typeface="微软雅黑" panose="020B0503020204020204" pitchFamily="34" charset="-122"/>
                <a:ea typeface="微软雅黑" panose="020B0503020204020204" pitchFamily="34" charset="-122"/>
              </a:rPr>
              <a:t>违反</a:t>
            </a:r>
            <a:r>
              <a:rPr lang="zh-CN" altLang="en-US" sz="2000" b="1" dirty="0">
                <a:solidFill>
                  <a:srgbClr val="FFFF00"/>
                </a:solidFill>
                <a:latin typeface="微软雅黑" panose="020B0503020204020204" pitchFamily="34" charset="-122"/>
                <a:ea typeface="微软雅黑" panose="020B0503020204020204" pitchFamily="34" charset="-122"/>
              </a:rPr>
              <a:t>考场</a:t>
            </a:r>
            <a:r>
              <a:rPr lang="zh-CN" altLang="en-US" sz="2000" b="1" dirty="0" smtClean="0">
                <a:solidFill>
                  <a:srgbClr val="FFFF00"/>
                </a:solidFill>
                <a:latin typeface="微软雅黑" panose="020B0503020204020204" pitchFamily="34" charset="-122"/>
                <a:ea typeface="微软雅黑" panose="020B0503020204020204" pitchFamily="34" charset="-122"/>
              </a:rPr>
              <a:t>纪律：</a:t>
            </a:r>
            <a:r>
              <a:rPr lang="en-US" altLang="zh-CN" sz="2000" b="1" dirty="0" smtClean="0">
                <a:solidFill>
                  <a:srgbClr val="FFFF00"/>
                </a:solidFill>
                <a:latin typeface="微软雅黑" panose="020B0503020204020204" pitchFamily="34" charset="-122"/>
                <a:ea typeface="微软雅黑" panose="020B0503020204020204" pitchFamily="34" charset="-122"/>
              </a:rPr>
              <a:t>(</a:t>
            </a:r>
            <a:r>
              <a:rPr lang="zh-CN" altLang="en-US" sz="2000" b="1" dirty="0" smtClean="0">
                <a:solidFill>
                  <a:srgbClr val="FFFF00"/>
                </a:solidFill>
                <a:latin typeface="微软雅黑" panose="020B0503020204020204" pitchFamily="34" charset="-122"/>
                <a:ea typeface="微软雅黑" panose="020B0503020204020204" pitchFamily="34" charset="-122"/>
              </a:rPr>
              <a:t>发试卷前不按规定就座、不服从监考管理、东张西望企图偷看、不出示证件等违纪行为）经口头警告后不改正者，</a:t>
            </a:r>
            <a:r>
              <a:rPr lang="zh-CN" altLang="en-US" sz="2000" b="1" dirty="0" smtClean="0">
                <a:solidFill>
                  <a:srgbClr val="FF0000"/>
                </a:solidFill>
                <a:latin typeface="微软雅黑" panose="020B0503020204020204" pitchFamily="34" charset="-122"/>
                <a:ea typeface="微软雅黑" panose="020B0503020204020204" pitchFamily="34" charset="-122"/>
              </a:rPr>
              <a:t>给予</a:t>
            </a:r>
            <a:r>
              <a:rPr lang="zh-CN" altLang="en-US" sz="2000" b="1" dirty="0">
                <a:solidFill>
                  <a:srgbClr val="FF0000"/>
                </a:solidFill>
                <a:latin typeface="微软雅黑" panose="020B0503020204020204" pitchFamily="34" charset="-122"/>
                <a:ea typeface="微软雅黑" panose="020B0503020204020204" pitchFamily="34" charset="-122"/>
              </a:rPr>
              <a:t>严重警告处分</a:t>
            </a:r>
            <a:r>
              <a:rPr lang="zh-CN" altLang="en-US" sz="2000" b="1" dirty="0" smtClean="0">
                <a:solidFill>
                  <a:srgbClr val="FF0000"/>
                </a:solidFill>
                <a:latin typeface="微软雅黑" panose="020B0503020204020204" pitchFamily="34" charset="-122"/>
                <a:ea typeface="微软雅黑" panose="020B0503020204020204" pitchFamily="34" charset="-122"/>
              </a:rPr>
              <a:t>；</a:t>
            </a:r>
            <a:endParaRPr lang="en-US" altLang="zh-CN" sz="2000" b="1" dirty="0" smtClean="0">
              <a:solidFill>
                <a:srgbClr val="FF0000"/>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r>
              <a:rPr lang="zh-CN" altLang="en-US" sz="2000" b="1" dirty="0" smtClean="0">
                <a:solidFill>
                  <a:srgbClr val="FFFF00"/>
                </a:solidFill>
                <a:latin typeface="微软雅黑" panose="020B0503020204020204" pitchFamily="34" charset="-122"/>
                <a:ea typeface="微软雅黑" panose="020B0503020204020204" pitchFamily="34" charset="-122"/>
              </a:rPr>
              <a:t>严重</a:t>
            </a:r>
            <a:r>
              <a:rPr lang="zh-CN" altLang="en-US" sz="2000" b="1" dirty="0">
                <a:solidFill>
                  <a:srgbClr val="FFFF00"/>
                </a:solidFill>
                <a:latin typeface="微软雅黑" panose="020B0503020204020204" pitchFamily="34" charset="-122"/>
                <a:ea typeface="微软雅黑" panose="020B0503020204020204" pitchFamily="34" charset="-122"/>
              </a:rPr>
              <a:t>违反考场</a:t>
            </a:r>
            <a:r>
              <a:rPr lang="zh-CN" altLang="en-US" sz="2000" b="1" dirty="0" smtClean="0">
                <a:solidFill>
                  <a:srgbClr val="FFFF00"/>
                </a:solidFill>
                <a:latin typeface="微软雅黑" panose="020B0503020204020204" pitchFamily="34" charset="-122"/>
                <a:ea typeface="微软雅黑" panose="020B0503020204020204" pitchFamily="34" charset="-122"/>
              </a:rPr>
              <a:t>纪律：</a:t>
            </a:r>
            <a:r>
              <a:rPr lang="zh-CN" altLang="en-US" sz="2000" b="1" dirty="0" smtClean="0">
                <a:solidFill>
                  <a:schemeClr val="bg1"/>
                </a:solidFill>
                <a:latin typeface="微软雅黑" panose="020B0503020204020204" pitchFamily="34" charset="-122"/>
                <a:ea typeface="微软雅黑" panose="020B0503020204020204" pitchFamily="34" charset="-122"/>
                <a:sym typeface="Wingdings" panose="05000000000000000000" pitchFamily="2" charset="2"/>
              </a:rPr>
              <a:t>（发试卷前还私存与考试有关的材料或相互传递信息、未经监考允许互借文具或擅自进出考场、强拿他人试卷或稿纸、其他故意违纪行为</a:t>
            </a:r>
            <a:r>
              <a:rPr lang="zh-CN" altLang="en-US" sz="2000" b="1" dirty="0" smtClean="0">
                <a:solidFill>
                  <a:schemeClr val="bg1"/>
                </a:solidFill>
                <a:latin typeface="微软雅黑" panose="020B0503020204020204" pitchFamily="34" charset="-122"/>
                <a:ea typeface="微软雅黑" panose="020B0503020204020204" pitchFamily="34" charset="-122"/>
              </a:rPr>
              <a:t>）终止</a:t>
            </a:r>
            <a:r>
              <a:rPr lang="zh-CN" altLang="en-US" sz="2000" b="1" dirty="0">
                <a:solidFill>
                  <a:schemeClr val="bg1"/>
                </a:solidFill>
                <a:latin typeface="微软雅黑" panose="020B0503020204020204" pitchFamily="34" charset="-122"/>
                <a:ea typeface="微软雅黑" panose="020B0503020204020204" pitchFamily="34" charset="-122"/>
              </a:rPr>
              <a:t>考试，当次考试卷面成绩以零分记，并给予记过处分</a:t>
            </a:r>
            <a:r>
              <a:rPr lang="zh-CN" altLang="en-US" sz="2000" b="1" dirty="0" smtClean="0">
                <a:solidFill>
                  <a:schemeClr val="bg1"/>
                </a:solidFill>
                <a:latin typeface="微软雅黑" panose="020B0503020204020204" pitchFamily="34" charset="-122"/>
                <a:ea typeface="微软雅黑" panose="020B0503020204020204" pitchFamily="34" charset="-122"/>
              </a:rPr>
              <a:t>；</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r>
              <a:rPr lang="zh-CN" altLang="en-US" sz="2000" b="1" dirty="0" smtClean="0">
                <a:solidFill>
                  <a:srgbClr val="FFFF00"/>
                </a:solidFill>
                <a:latin typeface="微软雅黑" panose="020B0503020204020204" pitchFamily="34" charset="-122"/>
                <a:ea typeface="微软雅黑" panose="020B0503020204020204" pitchFamily="34" charset="-122"/>
              </a:rPr>
              <a:t>考试作弊</a:t>
            </a:r>
            <a:r>
              <a:rPr lang="zh-CN" altLang="en-US" sz="2000" b="1" dirty="0" smtClean="0">
                <a:solidFill>
                  <a:srgbClr val="FFFF00"/>
                </a:solidFill>
                <a:latin typeface="微软雅黑" panose="020B0503020204020204" pitchFamily="34" charset="-122"/>
                <a:ea typeface="微软雅黑" panose="020B0503020204020204" pitchFamily="34" charset="-122"/>
                <a:sym typeface="Wingdings" panose="05000000000000000000" pitchFamily="2" charset="2"/>
              </a:rPr>
              <a:t>：（发试卷开始考试后抄袭、夹带、传递纸条或考试信息、携带手机或电子设备考试、抢夺他人试卷等材料、其他作弊行为</a:t>
            </a:r>
            <a:r>
              <a:rPr lang="zh-CN" altLang="en-US" sz="2000" b="1" dirty="0" smtClean="0">
                <a:solidFill>
                  <a:srgbClr val="FFFF00"/>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终止</a:t>
            </a:r>
            <a:r>
              <a:rPr lang="zh-CN" altLang="en-US" sz="2000" b="1" dirty="0">
                <a:solidFill>
                  <a:schemeClr val="bg1"/>
                </a:solidFill>
                <a:latin typeface="微软雅黑" panose="020B0503020204020204" pitchFamily="34" charset="-122"/>
                <a:ea typeface="微软雅黑" panose="020B0503020204020204" pitchFamily="34" charset="-122"/>
              </a:rPr>
              <a:t>考试，该门课程总成绩以零分记，并给予留校察看处分</a:t>
            </a:r>
            <a:r>
              <a:rPr lang="zh-CN" altLang="en-US" sz="2000" b="1" dirty="0" smtClean="0">
                <a:solidFill>
                  <a:schemeClr val="bg1"/>
                </a:solidFill>
                <a:latin typeface="微软雅黑" panose="020B0503020204020204" pitchFamily="34" charset="-122"/>
                <a:ea typeface="微软雅黑" panose="020B0503020204020204" pitchFamily="34" charset="-122"/>
              </a:rPr>
              <a:t>；</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r>
              <a:rPr lang="zh-CN" altLang="en-US" sz="2000" b="1" dirty="0" smtClean="0">
                <a:solidFill>
                  <a:srgbClr val="FFFF00"/>
                </a:solidFill>
                <a:latin typeface="微软雅黑" panose="020B0503020204020204" pitchFamily="34" charset="-122"/>
                <a:ea typeface="微软雅黑" panose="020B0503020204020204" pitchFamily="34" charset="-122"/>
              </a:rPr>
              <a:t>考试</a:t>
            </a:r>
            <a:r>
              <a:rPr lang="zh-CN" altLang="en-US" sz="2000" b="1" dirty="0">
                <a:solidFill>
                  <a:srgbClr val="FFFF00"/>
                </a:solidFill>
                <a:latin typeface="微软雅黑" panose="020B0503020204020204" pitchFamily="34" charset="-122"/>
                <a:ea typeface="微软雅黑" panose="020B0503020204020204" pitchFamily="34" charset="-122"/>
              </a:rPr>
              <a:t>严重</a:t>
            </a:r>
            <a:r>
              <a:rPr lang="zh-CN" altLang="en-US" sz="2000" b="1" dirty="0" smtClean="0">
                <a:solidFill>
                  <a:srgbClr val="FFFF00"/>
                </a:solidFill>
                <a:latin typeface="微软雅黑" panose="020B0503020204020204" pitchFamily="34" charset="-122"/>
                <a:ea typeface="微软雅黑" panose="020B0503020204020204" pitchFamily="34" charset="-122"/>
              </a:rPr>
              <a:t>作弊：</a:t>
            </a:r>
            <a:r>
              <a:rPr lang="zh-CN" altLang="en-US" sz="2000" b="1" dirty="0" smtClean="0">
                <a:solidFill>
                  <a:srgbClr val="FFFF00"/>
                </a:solidFill>
                <a:latin typeface="微软雅黑" panose="020B0503020204020204" pitchFamily="34" charset="-122"/>
                <a:ea typeface="微软雅黑" panose="020B0503020204020204" pitchFamily="34" charset="-122"/>
                <a:sym typeface="Wingdings" panose="05000000000000000000" pitchFamily="2" charset="2"/>
              </a:rPr>
              <a:t>（代考或请人考试、组织作弊、利用手机或其他网络作弊、其他严重作弊行为</a:t>
            </a:r>
            <a:r>
              <a:rPr lang="zh-CN" altLang="en-US" sz="2000" b="1" dirty="0" smtClean="0">
                <a:solidFill>
                  <a:srgbClr val="FFFF00"/>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该</a:t>
            </a:r>
            <a:r>
              <a:rPr lang="zh-CN" altLang="en-US" sz="2000" b="1" dirty="0">
                <a:solidFill>
                  <a:schemeClr val="bg1"/>
                </a:solidFill>
                <a:latin typeface="微软雅黑" panose="020B0503020204020204" pitchFamily="34" charset="-122"/>
                <a:ea typeface="微软雅黑" panose="020B0503020204020204" pitchFamily="34" charset="-122"/>
              </a:rPr>
              <a:t>门课程总成绩以零分记，并给予留校察看或开除学籍处分</a:t>
            </a:r>
            <a:r>
              <a:rPr lang="zh-CN" altLang="en-US" sz="2000" b="1" dirty="0" smtClean="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V="1">
            <a:off x="6967747" y="767523"/>
            <a:ext cx="5224271" cy="4572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
          <p:cNvSpPr txBox="1">
            <a:spLocks noChangeArrowheads="1"/>
          </p:cNvSpPr>
          <p:nvPr/>
        </p:nvSpPr>
        <p:spPr bwMode="auto">
          <a:xfrm>
            <a:off x="2101869" y="526487"/>
            <a:ext cx="513105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9400"/>
                </a:solidFill>
                <a:latin typeface="微软雅黑" panose="020B0503020204020204" pitchFamily="34" charset="-122"/>
                <a:ea typeface="微软雅黑" panose="020B0503020204020204" pitchFamily="34" charset="-122"/>
              </a:rPr>
              <a:t>考试规则及违纪、作弊的处理</a:t>
            </a:r>
            <a:endParaRPr lang="zh-CN" altLang="en-US" sz="2800" b="1" dirty="0">
              <a:solidFill>
                <a:srgbClr val="FF94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7888125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6"/>
          <p:cNvSpPr>
            <a:spLocks noChangeArrowheads="1"/>
          </p:cNvSpPr>
          <p:nvPr/>
        </p:nvSpPr>
        <p:spPr bwMode="auto">
          <a:xfrm>
            <a:off x="924128" y="2130752"/>
            <a:ext cx="9874936" cy="2492990"/>
          </a:xfrm>
          <a:prstGeom prst="rect">
            <a:avLst/>
          </a:prstGeom>
          <a:noFill/>
          <a:ln w="9525">
            <a:noFill/>
            <a:miter lim="800000"/>
            <a:headEnd/>
            <a:tailEnd/>
          </a:ln>
        </p:spPr>
        <p:txBody>
          <a:bodyPr wrap="square" anchor="ctr">
            <a:spAutoFit/>
          </a:bodyPr>
          <a:lstStyle/>
          <a:p>
            <a:pPr marL="342900" indent="-342900" algn="just">
              <a:lnSpc>
                <a:spcPct val="130000"/>
              </a:lnSpc>
              <a:buFont typeface="Wingdings" panose="05000000000000000000" pitchFamily="2" charset="2"/>
              <a:buChar char="p"/>
              <a:defRPr/>
            </a:pPr>
            <a:r>
              <a:rPr lang="zh-CN" altLang="en-US" sz="2000" b="1" dirty="0" smtClean="0">
                <a:solidFill>
                  <a:prstClr val="white"/>
                </a:solidFill>
                <a:latin typeface="微软雅黑" panose="020B0503020204020204" pitchFamily="34" charset="-122"/>
                <a:ea typeface="微软雅黑" panose="020B0503020204020204" pitchFamily="34" charset="-122"/>
              </a:rPr>
              <a:t>在</a:t>
            </a:r>
            <a:r>
              <a:rPr lang="zh-CN" altLang="en-US" sz="2000" b="1" dirty="0">
                <a:solidFill>
                  <a:prstClr val="white"/>
                </a:solidFill>
                <a:latin typeface="微软雅黑" panose="020B0503020204020204" pitchFamily="34" charset="-122"/>
                <a:ea typeface="微软雅黑" panose="020B0503020204020204" pitchFamily="34" charset="-122"/>
              </a:rPr>
              <a:t>校期间第二次作弊者，给予开除学籍处分</a:t>
            </a:r>
            <a:r>
              <a:rPr lang="zh-CN" altLang="en-US" sz="2000" b="1" dirty="0" smtClean="0">
                <a:solidFill>
                  <a:prstClr val="white"/>
                </a:solidFill>
                <a:latin typeface="微软雅黑" panose="020B0503020204020204" pitchFamily="34" charset="-122"/>
                <a:ea typeface="微软雅黑" panose="020B0503020204020204" pitchFamily="34" charset="-122"/>
              </a:rPr>
              <a:t>。</a:t>
            </a: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marL="342900" indent="-342900" algn="just">
              <a:lnSpc>
                <a:spcPct val="130000"/>
              </a:lnSpc>
              <a:buFont typeface="Wingdings" panose="05000000000000000000" pitchFamily="2" charset="2"/>
              <a:buChar char="p"/>
              <a:defRPr/>
            </a:pPr>
            <a:r>
              <a:rPr lang="en-US" altLang="zh-CN" sz="2000" b="1" dirty="0">
                <a:solidFill>
                  <a:srgbClr val="FFFF00"/>
                </a:solidFill>
                <a:latin typeface="微软雅黑" panose="020B0503020204020204" pitchFamily="34" charset="-122"/>
                <a:ea typeface="微软雅黑" panose="020B0503020204020204" pitchFamily="34" charset="-122"/>
              </a:rPr>
              <a:t>2015</a:t>
            </a:r>
            <a:r>
              <a:rPr lang="zh-CN" altLang="en-US" sz="2000" b="1" dirty="0" smtClean="0">
                <a:solidFill>
                  <a:srgbClr val="FFFF00"/>
                </a:solidFill>
                <a:latin typeface="微软雅黑" panose="020B0503020204020204" pitchFamily="34" charset="-122"/>
                <a:ea typeface="微软雅黑" panose="020B0503020204020204" pitchFamily="34" charset="-122"/>
              </a:rPr>
              <a:t>年，中华人民共和国</a:t>
            </a:r>
            <a:r>
              <a:rPr lang="zh-CN" altLang="en-US" sz="2000" b="1" dirty="0">
                <a:solidFill>
                  <a:srgbClr val="FFFF00"/>
                </a:solidFill>
                <a:latin typeface="微软雅黑" panose="020B0503020204020204" pitchFamily="34" charset="-122"/>
                <a:ea typeface="微软雅黑" panose="020B0503020204020204" pitchFamily="34" charset="-122"/>
              </a:rPr>
              <a:t>刑法修正案（九</a:t>
            </a:r>
            <a:r>
              <a:rPr lang="zh-CN" altLang="en-US" sz="2000" b="1" dirty="0" smtClean="0">
                <a:solidFill>
                  <a:srgbClr val="FFFF00"/>
                </a:solidFill>
                <a:latin typeface="微软雅黑" panose="020B0503020204020204" pitchFamily="34" charset="-122"/>
                <a:ea typeface="微软雅黑" panose="020B0503020204020204" pitchFamily="34" charset="-122"/>
              </a:rPr>
              <a:t>）规定：</a:t>
            </a:r>
            <a:r>
              <a:rPr lang="zh-CN" altLang="en-US" sz="2000" b="1" dirty="0">
                <a:solidFill>
                  <a:srgbClr val="FFFF00"/>
                </a:solidFill>
                <a:latin typeface="微软雅黑" panose="020B0503020204020204" pitchFamily="34" charset="-122"/>
                <a:ea typeface="微软雅黑" panose="020B0503020204020204" pitchFamily="34" charset="-122"/>
              </a:rPr>
              <a:t>“在法律规定的国家考试中，组织作弊的，处三年以下有期徒刑或者拘役，并处或者单处罚金；情节严重的，处三年以上七年以下有期徒刑，并处</a:t>
            </a:r>
            <a:r>
              <a:rPr lang="zh-CN" altLang="en-US" sz="2000" b="1" dirty="0" smtClean="0">
                <a:solidFill>
                  <a:srgbClr val="FFFF00"/>
                </a:solidFill>
                <a:latin typeface="微软雅黑" panose="020B0503020204020204" pitchFamily="34" charset="-122"/>
                <a:ea typeface="微软雅黑" panose="020B0503020204020204" pitchFamily="34" charset="-122"/>
              </a:rPr>
              <a:t>罚金“。” 代替</a:t>
            </a:r>
            <a:r>
              <a:rPr lang="zh-CN" altLang="en-US" sz="2000" b="1" dirty="0">
                <a:solidFill>
                  <a:srgbClr val="FFFF00"/>
                </a:solidFill>
                <a:latin typeface="微软雅黑" panose="020B0503020204020204" pitchFamily="34" charset="-122"/>
                <a:ea typeface="微软雅黑" panose="020B0503020204020204" pitchFamily="34" charset="-122"/>
              </a:rPr>
              <a:t>他人或者让他人代替自己</a:t>
            </a:r>
            <a:r>
              <a:rPr lang="zh-CN" altLang="en-US" sz="2000" b="1" dirty="0" smtClean="0">
                <a:solidFill>
                  <a:srgbClr val="FFFF00"/>
                </a:solidFill>
                <a:latin typeface="微软雅黑" panose="020B0503020204020204" pitchFamily="34" charset="-122"/>
                <a:ea typeface="微软雅黑" panose="020B0503020204020204" pitchFamily="34" charset="-122"/>
              </a:rPr>
              <a:t>参加考试</a:t>
            </a:r>
            <a:r>
              <a:rPr lang="zh-CN" altLang="en-US" sz="2000" b="1" dirty="0">
                <a:solidFill>
                  <a:srgbClr val="FFFF00"/>
                </a:solidFill>
                <a:latin typeface="微软雅黑" panose="020B0503020204020204" pitchFamily="34" charset="-122"/>
                <a:ea typeface="微软雅黑" panose="020B0503020204020204" pitchFamily="34" charset="-122"/>
              </a:rPr>
              <a:t>的，处拘役或者管制，并处或者单处罚金</a:t>
            </a:r>
            <a:r>
              <a:rPr lang="zh-CN" altLang="en-US" sz="2000" b="1" dirty="0" smtClean="0">
                <a:solidFill>
                  <a:srgbClr val="FFFF00"/>
                </a:solidFill>
                <a:latin typeface="微软雅黑" panose="020B0503020204020204" pitchFamily="34" charset="-122"/>
                <a:ea typeface="微软雅黑" panose="020B0503020204020204" pitchFamily="34" charset="-122"/>
              </a:rPr>
              <a:t>。</a:t>
            </a:r>
            <a:r>
              <a:rPr lang="zh-CN" altLang="en-US" sz="2000" b="1" dirty="0">
                <a:solidFill>
                  <a:srgbClr val="FFFF00"/>
                </a:solidFill>
                <a:latin typeface="微软雅黑" panose="020B0503020204020204" pitchFamily="34" charset="-122"/>
                <a:ea typeface="微软雅黑" panose="020B0503020204020204" pitchFamily="34" charset="-122"/>
              </a:rPr>
              <a:t>”</a:t>
            </a:r>
          </a:p>
          <a:p>
            <a:pPr marL="342900" indent="-342900" algn="just">
              <a:lnSpc>
                <a:spcPct val="130000"/>
              </a:lnSpc>
              <a:buFont typeface="Wingdings" panose="05000000000000000000" pitchFamily="2" charset="2"/>
              <a:buChar char="p"/>
              <a:defRPr/>
            </a:pPr>
            <a:r>
              <a:rPr lang="zh-CN" altLang="en-US" sz="2000" b="1" dirty="0" smtClean="0">
                <a:solidFill>
                  <a:srgbClr val="FFFF00"/>
                </a:solidFill>
                <a:latin typeface="微软雅黑" panose="020B0503020204020204" pitchFamily="34" charset="-122"/>
                <a:ea typeface="微软雅黑" panose="020B0503020204020204" pitchFamily="34" charset="-122"/>
              </a:rPr>
              <a:t>因</a:t>
            </a:r>
            <a:r>
              <a:rPr lang="zh-CN" altLang="en-US" sz="2000" b="1" dirty="0">
                <a:solidFill>
                  <a:srgbClr val="FFFF00"/>
                </a:solidFill>
                <a:latin typeface="微软雅黑" panose="020B0503020204020204" pitchFamily="34" charset="-122"/>
                <a:ea typeface="微软雅黑" panose="020B0503020204020204" pitchFamily="34" charset="-122"/>
              </a:rPr>
              <a:t>考试作弊者一律取消本科学士学位申报资格。</a:t>
            </a:r>
          </a:p>
        </p:txBody>
      </p:sp>
      <p:sp>
        <p:nvSpPr>
          <p:cNvPr id="5" name="文本框 2"/>
          <p:cNvSpPr txBox="1">
            <a:spLocks noChangeArrowheads="1"/>
          </p:cNvSpPr>
          <p:nvPr/>
        </p:nvSpPr>
        <p:spPr bwMode="auto">
          <a:xfrm>
            <a:off x="917753" y="484176"/>
            <a:ext cx="11840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smtClean="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rPr>
              <a:t>考试</a:t>
            </a:r>
            <a:endParaRPr lang="zh-CN" altLang="en-US" sz="3600" b="1" dirty="0">
              <a:solidFill>
                <a:srgbClr val="FFFF00"/>
              </a:solidFill>
              <a:effectLst>
                <a:outerShdw blurRad="50800" dist="50800" dir="5400000" algn="ctr" rotWithShape="0">
                  <a:srgbClr val="000000"/>
                </a:outerShdw>
                <a:reflection blurRad="6350" stA="44000" endPos="60000" dist="60007" dir="5400000" sy="-100000" algn="bl" rotWithShape="0"/>
              </a:effectLst>
              <a:latin typeface="微软雅黑" panose="020B0503020204020204" pitchFamily="34" charset="-122"/>
              <a:ea typeface="微软雅黑" panose="020B0503020204020204" pitchFamily="34" charset="-122"/>
            </a:endParaRPr>
          </a:p>
        </p:txBody>
      </p:sp>
      <p:sp>
        <p:nvSpPr>
          <p:cNvPr id="6" name="矩形 5"/>
          <p:cNvSpPr/>
          <p:nvPr/>
        </p:nvSpPr>
        <p:spPr>
          <a:xfrm>
            <a:off x="0" y="767558"/>
            <a:ext cx="924128"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flipV="1">
            <a:off x="6967747" y="767523"/>
            <a:ext cx="5224271" cy="4572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flipH="1">
            <a:off x="2083862" y="610359"/>
            <a:ext cx="45719" cy="356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2"/>
          <p:cNvSpPr txBox="1">
            <a:spLocks noChangeArrowheads="1"/>
          </p:cNvSpPr>
          <p:nvPr/>
        </p:nvSpPr>
        <p:spPr bwMode="auto">
          <a:xfrm>
            <a:off x="2101869" y="526487"/>
            <a:ext cx="513105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FF9400"/>
                </a:solidFill>
                <a:latin typeface="微软雅黑" panose="020B0503020204020204" pitchFamily="34" charset="-122"/>
                <a:ea typeface="微软雅黑" panose="020B0503020204020204" pitchFamily="34" charset="-122"/>
              </a:rPr>
              <a:t>考试规则及违纪、作弊的处理</a:t>
            </a:r>
          </a:p>
        </p:txBody>
      </p:sp>
    </p:spTree>
    <p:extLst>
      <p:ext uri="{BB962C8B-B14F-4D97-AF65-F5344CB8AC3E}">
        <p14:creationId xmlns:p14="http://schemas.microsoft.com/office/powerpoint/2010/main" xmlns="" val="237870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6278348" y="1248275"/>
            <a:ext cx="861448" cy="1723960"/>
          </a:xfrm>
          <a:custGeom>
            <a:avLst/>
            <a:gdLst>
              <a:gd name="T0" fmla="*/ 0 w 6745"/>
              <a:gd name="T1" fmla="*/ 13488 h 13488"/>
              <a:gd name="T2" fmla="*/ 6745 w 6745"/>
              <a:gd name="T3" fmla="*/ 1807 h 13488"/>
              <a:gd name="T4" fmla="*/ 0 w 6745"/>
              <a:gd name="T5" fmla="*/ 0 h 13488"/>
              <a:gd name="T6" fmla="*/ 0 w 6745"/>
              <a:gd name="T7" fmla="*/ 13488 h 13488"/>
            </a:gdLst>
            <a:ahLst/>
            <a:cxnLst>
              <a:cxn ang="0">
                <a:pos x="T0" y="T1"/>
              </a:cxn>
              <a:cxn ang="0">
                <a:pos x="T2" y="T3"/>
              </a:cxn>
              <a:cxn ang="0">
                <a:pos x="T4" y="T5"/>
              </a:cxn>
              <a:cxn ang="0">
                <a:pos x="T6" y="T7"/>
              </a:cxn>
            </a:cxnLst>
            <a:rect l="0" t="0" r="r" b="b"/>
            <a:pathLst>
              <a:path w="6745" h="13488">
                <a:moveTo>
                  <a:pt x="0" y="13488"/>
                </a:moveTo>
                <a:lnTo>
                  <a:pt x="6745" y="1807"/>
                </a:lnTo>
                <a:cubicBezTo>
                  <a:pt x="4694" y="623"/>
                  <a:pt x="2368" y="0"/>
                  <a:pt x="0" y="0"/>
                </a:cubicBezTo>
                <a:lnTo>
                  <a:pt x="0" y="13488"/>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 name="Freeform 6"/>
          <p:cNvSpPr>
            <a:spLocks noEditPoints="1"/>
          </p:cNvSpPr>
          <p:nvPr/>
        </p:nvSpPr>
        <p:spPr bwMode="auto">
          <a:xfrm>
            <a:off x="6271961" y="1241886"/>
            <a:ext cx="874227" cy="1736738"/>
          </a:xfrm>
          <a:custGeom>
            <a:avLst/>
            <a:gdLst>
              <a:gd name="T0" fmla="*/ 7 w 6843"/>
              <a:gd name="T1" fmla="*/ 13512 h 13588"/>
              <a:gd name="T2" fmla="*/ 6769 w 6843"/>
              <a:gd name="T3" fmla="*/ 1897 h 13588"/>
              <a:gd name="T4" fmla="*/ 6382 w 6843"/>
              <a:gd name="T5" fmla="*/ 1682 h 13588"/>
              <a:gd name="T6" fmla="*/ 5990 w 6843"/>
              <a:gd name="T7" fmla="*/ 1480 h 13588"/>
              <a:gd name="T8" fmla="*/ 5592 w 6843"/>
              <a:gd name="T9" fmla="*/ 1292 h 13588"/>
              <a:gd name="T10" fmla="*/ 5188 w 6843"/>
              <a:gd name="T11" fmla="*/ 1117 h 13588"/>
              <a:gd name="T12" fmla="*/ 4780 w 6843"/>
              <a:gd name="T13" fmla="*/ 956 h 13588"/>
              <a:gd name="T14" fmla="*/ 4367 w 6843"/>
              <a:gd name="T15" fmla="*/ 808 h 13588"/>
              <a:gd name="T16" fmla="*/ 3949 w 6843"/>
              <a:gd name="T17" fmla="*/ 674 h 13588"/>
              <a:gd name="T18" fmla="*/ 3527 w 6843"/>
              <a:gd name="T19" fmla="*/ 554 h 13588"/>
              <a:gd name="T20" fmla="*/ 3102 w 6843"/>
              <a:gd name="T21" fmla="*/ 447 h 13588"/>
              <a:gd name="T22" fmla="*/ 2673 w 6843"/>
              <a:gd name="T23" fmla="*/ 354 h 13588"/>
              <a:gd name="T24" fmla="*/ 2241 w 6843"/>
              <a:gd name="T25" fmla="*/ 276 h 13588"/>
              <a:gd name="T26" fmla="*/ 1806 w 6843"/>
              <a:gd name="T27" fmla="*/ 212 h 13588"/>
              <a:gd name="T28" fmla="*/ 1369 w 6843"/>
              <a:gd name="T29" fmla="*/ 161 h 13588"/>
              <a:gd name="T30" fmla="*/ 930 w 6843"/>
              <a:gd name="T31" fmla="*/ 125 h 13588"/>
              <a:gd name="T32" fmla="*/ 490 w 6843"/>
              <a:gd name="T33" fmla="*/ 103 h 13588"/>
              <a:gd name="T34" fmla="*/ 48 w 6843"/>
              <a:gd name="T35" fmla="*/ 96 h 13588"/>
              <a:gd name="T36" fmla="*/ 96 w 6843"/>
              <a:gd name="T37" fmla="*/ 13536 h 13588"/>
              <a:gd name="T38" fmla="*/ 15 w 6843"/>
              <a:gd name="T39" fmla="*/ 14 h 13588"/>
              <a:gd name="T40" fmla="*/ 271 w 6843"/>
              <a:gd name="T41" fmla="*/ 2 h 13588"/>
              <a:gd name="T42" fmla="*/ 716 w 6843"/>
              <a:gd name="T43" fmla="*/ 17 h 13588"/>
              <a:gd name="T44" fmla="*/ 1159 w 6843"/>
              <a:gd name="T45" fmla="*/ 46 h 13588"/>
              <a:gd name="T46" fmla="*/ 1600 w 6843"/>
              <a:gd name="T47" fmla="*/ 89 h 13588"/>
              <a:gd name="T48" fmla="*/ 2039 w 6843"/>
              <a:gd name="T49" fmla="*/ 147 h 13588"/>
              <a:gd name="T50" fmla="*/ 2475 w 6843"/>
              <a:gd name="T51" fmla="*/ 219 h 13588"/>
              <a:gd name="T52" fmla="*/ 2908 w 6843"/>
              <a:gd name="T53" fmla="*/ 306 h 13588"/>
              <a:gd name="T54" fmla="*/ 3338 w 6843"/>
              <a:gd name="T55" fmla="*/ 406 h 13588"/>
              <a:gd name="T56" fmla="*/ 3766 w 6843"/>
              <a:gd name="T57" fmla="*/ 520 h 13588"/>
              <a:gd name="T58" fmla="*/ 4188 w 6843"/>
              <a:gd name="T59" fmla="*/ 648 h 13588"/>
              <a:gd name="T60" fmla="*/ 4606 w 6843"/>
              <a:gd name="T61" fmla="*/ 790 h 13588"/>
              <a:gd name="T62" fmla="*/ 5020 w 6843"/>
              <a:gd name="T63" fmla="*/ 946 h 13588"/>
              <a:gd name="T64" fmla="*/ 5430 w 6843"/>
              <a:gd name="T65" fmla="*/ 1115 h 13588"/>
              <a:gd name="T66" fmla="*/ 5833 w 6843"/>
              <a:gd name="T67" fmla="*/ 1298 h 13588"/>
              <a:gd name="T68" fmla="*/ 6231 w 6843"/>
              <a:gd name="T69" fmla="*/ 1494 h 13588"/>
              <a:gd name="T70" fmla="*/ 6624 w 6843"/>
              <a:gd name="T71" fmla="*/ 1704 h 13588"/>
              <a:gd name="T72" fmla="*/ 6839 w 6843"/>
              <a:gd name="T73" fmla="*/ 1842 h 13588"/>
              <a:gd name="T74" fmla="*/ 90 w 6843"/>
              <a:gd name="T75" fmla="*/ 13560 h 13588"/>
              <a:gd name="T76" fmla="*/ 0 w 6843"/>
              <a:gd name="T77" fmla="*/ 13536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3" h="13588">
                <a:moveTo>
                  <a:pt x="96" y="13536"/>
                </a:moveTo>
                <a:lnTo>
                  <a:pt x="7" y="13512"/>
                </a:lnTo>
                <a:lnTo>
                  <a:pt x="6751" y="1831"/>
                </a:lnTo>
                <a:lnTo>
                  <a:pt x="6769" y="1897"/>
                </a:lnTo>
                <a:lnTo>
                  <a:pt x="6576" y="1787"/>
                </a:lnTo>
                <a:lnTo>
                  <a:pt x="6382" y="1682"/>
                </a:lnTo>
                <a:lnTo>
                  <a:pt x="6187" y="1580"/>
                </a:lnTo>
                <a:lnTo>
                  <a:pt x="5990" y="1480"/>
                </a:lnTo>
                <a:lnTo>
                  <a:pt x="5792" y="1385"/>
                </a:lnTo>
                <a:lnTo>
                  <a:pt x="5592" y="1292"/>
                </a:lnTo>
                <a:lnTo>
                  <a:pt x="5391" y="1203"/>
                </a:lnTo>
                <a:lnTo>
                  <a:pt x="5188" y="1117"/>
                </a:lnTo>
                <a:lnTo>
                  <a:pt x="4985" y="1035"/>
                </a:lnTo>
                <a:lnTo>
                  <a:pt x="4780" y="956"/>
                </a:lnTo>
                <a:lnTo>
                  <a:pt x="4574" y="881"/>
                </a:lnTo>
                <a:lnTo>
                  <a:pt x="4367" y="808"/>
                </a:lnTo>
                <a:lnTo>
                  <a:pt x="4158" y="740"/>
                </a:lnTo>
                <a:lnTo>
                  <a:pt x="3949" y="674"/>
                </a:lnTo>
                <a:lnTo>
                  <a:pt x="3738" y="612"/>
                </a:lnTo>
                <a:lnTo>
                  <a:pt x="3527" y="554"/>
                </a:lnTo>
                <a:lnTo>
                  <a:pt x="3314" y="499"/>
                </a:lnTo>
                <a:lnTo>
                  <a:pt x="3102" y="447"/>
                </a:lnTo>
                <a:lnTo>
                  <a:pt x="2888" y="399"/>
                </a:lnTo>
                <a:lnTo>
                  <a:pt x="2673" y="354"/>
                </a:lnTo>
                <a:lnTo>
                  <a:pt x="2457" y="314"/>
                </a:lnTo>
                <a:lnTo>
                  <a:pt x="2241" y="276"/>
                </a:lnTo>
                <a:lnTo>
                  <a:pt x="2024" y="242"/>
                </a:lnTo>
                <a:lnTo>
                  <a:pt x="1806" y="212"/>
                </a:lnTo>
                <a:lnTo>
                  <a:pt x="1588" y="185"/>
                </a:lnTo>
                <a:lnTo>
                  <a:pt x="1369" y="161"/>
                </a:lnTo>
                <a:lnTo>
                  <a:pt x="1150" y="141"/>
                </a:lnTo>
                <a:lnTo>
                  <a:pt x="930" y="125"/>
                </a:lnTo>
                <a:lnTo>
                  <a:pt x="710" y="112"/>
                </a:lnTo>
                <a:lnTo>
                  <a:pt x="490" y="103"/>
                </a:lnTo>
                <a:lnTo>
                  <a:pt x="269" y="98"/>
                </a:lnTo>
                <a:lnTo>
                  <a:pt x="48" y="96"/>
                </a:lnTo>
                <a:lnTo>
                  <a:pt x="96" y="48"/>
                </a:lnTo>
                <a:lnTo>
                  <a:pt x="96" y="13536"/>
                </a:lnTo>
                <a:close/>
                <a:moveTo>
                  <a:pt x="0" y="48"/>
                </a:moveTo>
                <a:cubicBezTo>
                  <a:pt x="0" y="35"/>
                  <a:pt x="6" y="23"/>
                  <a:pt x="15" y="14"/>
                </a:cubicBezTo>
                <a:cubicBezTo>
                  <a:pt x="24" y="5"/>
                  <a:pt x="36" y="0"/>
                  <a:pt x="49" y="0"/>
                </a:cubicBezTo>
                <a:lnTo>
                  <a:pt x="271" y="2"/>
                </a:lnTo>
                <a:lnTo>
                  <a:pt x="494" y="8"/>
                </a:lnTo>
                <a:lnTo>
                  <a:pt x="716" y="17"/>
                </a:lnTo>
                <a:lnTo>
                  <a:pt x="938" y="29"/>
                </a:lnTo>
                <a:lnTo>
                  <a:pt x="1159" y="46"/>
                </a:lnTo>
                <a:lnTo>
                  <a:pt x="1380" y="66"/>
                </a:lnTo>
                <a:lnTo>
                  <a:pt x="1600" y="89"/>
                </a:lnTo>
                <a:lnTo>
                  <a:pt x="1820" y="116"/>
                </a:lnTo>
                <a:lnTo>
                  <a:pt x="2039" y="147"/>
                </a:lnTo>
                <a:lnTo>
                  <a:pt x="2257" y="181"/>
                </a:lnTo>
                <a:lnTo>
                  <a:pt x="2475" y="219"/>
                </a:lnTo>
                <a:lnTo>
                  <a:pt x="2692" y="260"/>
                </a:lnTo>
                <a:lnTo>
                  <a:pt x="2908" y="306"/>
                </a:lnTo>
                <a:lnTo>
                  <a:pt x="3124" y="354"/>
                </a:lnTo>
                <a:lnTo>
                  <a:pt x="3338" y="406"/>
                </a:lnTo>
                <a:lnTo>
                  <a:pt x="3553" y="461"/>
                </a:lnTo>
                <a:lnTo>
                  <a:pt x="3766" y="520"/>
                </a:lnTo>
                <a:lnTo>
                  <a:pt x="3977" y="583"/>
                </a:lnTo>
                <a:lnTo>
                  <a:pt x="4188" y="648"/>
                </a:lnTo>
                <a:lnTo>
                  <a:pt x="4398" y="718"/>
                </a:lnTo>
                <a:lnTo>
                  <a:pt x="4606" y="790"/>
                </a:lnTo>
                <a:lnTo>
                  <a:pt x="4814" y="866"/>
                </a:lnTo>
                <a:lnTo>
                  <a:pt x="5020" y="946"/>
                </a:lnTo>
                <a:lnTo>
                  <a:pt x="5226" y="1029"/>
                </a:lnTo>
                <a:lnTo>
                  <a:pt x="5430" y="1115"/>
                </a:lnTo>
                <a:lnTo>
                  <a:pt x="5632" y="1205"/>
                </a:lnTo>
                <a:lnTo>
                  <a:pt x="5833" y="1298"/>
                </a:lnTo>
                <a:lnTo>
                  <a:pt x="6033" y="1395"/>
                </a:lnTo>
                <a:lnTo>
                  <a:pt x="6231" y="1494"/>
                </a:lnTo>
                <a:lnTo>
                  <a:pt x="6428" y="1597"/>
                </a:lnTo>
                <a:lnTo>
                  <a:pt x="6624" y="1704"/>
                </a:lnTo>
                <a:lnTo>
                  <a:pt x="6817" y="1813"/>
                </a:lnTo>
                <a:cubicBezTo>
                  <a:pt x="6828" y="1820"/>
                  <a:pt x="6836" y="1830"/>
                  <a:pt x="6839" y="1842"/>
                </a:cubicBezTo>
                <a:cubicBezTo>
                  <a:pt x="6843" y="1855"/>
                  <a:pt x="6841" y="1868"/>
                  <a:pt x="6835" y="1879"/>
                </a:cubicBezTo>
                <a:lnTo>
                  <a:pt x="90" y="13560"/>
                </a:lnTo>
                <a:cubicBezTo>
                  <a:pt x="79" y="13579"/>
                  <a:pt x="57" y="13588"/>
                  <a:pt x="36" y="13583"/>
                </a:cubicBezTo>
                <a:cubicBezTo>
                  <a:pt x="15" y="13577"/>
                  <a:pt x="0" y="13558"/>
                  <a:pt x="0" y="13536"/>
                </a:cubicBezTo>
                <a:lnTo>
                  <a:pt x="0" y="48"/>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 name="Freeform 7"/>
          <p:cNvSpPr>
            <a:spLocks/>
          </p:cNvSpPr>
          <p:nvPr/>
        </p:nvSpPr>
        <p:spPr bwMode="auto">
          <a:xfrm>
            <a:off x="6278351" y="1479343"/>
            <a:ext cx="1492892" cy="1492892"/>
          </a:xfrm>
          <a:custGeom>
            <a:avLst/>
            <a:gdLst>
              <a:gd name="T0" fmla="*/ 0 w 5841"/>
              <a:gd name="T1" fmla="*/ 5840 h 5840"/>
              <a:gd name="T2" fmla="*/ 5841 w 5841"/>
              <a:gd name="T3" fmla="*/ 2468 h 5840"/>
              <a:gd name="T4" fmla="*/ 3373 w 5841"/>
              <a:gd name="T5" fmla="*/ 0 h 5840"/>
              <a:gd name="T6" fmla="*/ 0 w 5841"/>
              <a:gd name="T7" fmla="*/ 5840 h 5840"/>
            </a:gdLst>
            <a:ahLst/>
            <a:cxnLst>
              <a:cxn ang="0">
                <a:pos x="T0" y="T1"/>
              </a:cxn>
              <a:cxn ang="0">
                <a:pos x="T2" y="T3"/>
              </a:cxn>
              <a:cxn ang="0">
                <a:pos x="T4" y="T5"/>
              </a:cxn>
              <a:cxn ang="0">
                <a:pos x="T6" y="T7"/>
              </a:cxn>
            </a:cxnLst>
            <a:rect l="0" t="0" r="r" b="b"/>
            <a:pathLst>
              <a:path w="5841" h="5840">
                <a:moveTo>
                  <a:pt x="0" y="5840"/>
                </a:moveTo>
                <a:lnTo>
                  <a:pt x="5841" y="2468"/>
                </a:lnTo>
                <a:cubicBezTo>
                  <a:pt x="5249" y="1443"/>
                  <a:pt x="4398" y="592"/>
                  <a:pt x="3373" y="0"/>
                </a:cubicBezTo>
                <a:lnTo>
                  <a:pt x="0" y="5840"/>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 name="Freeform 8"/>
          <p:cNvSpPr>
            <a:spLocks noEditPoints="1"/>
          </p:cNvSpPr>
          <p:nvPr/>
        </p:nvSpPr>
        <p:spPr bwMode="auto">
          <a:xfrm>
            <a:off x="6271978" y="1472954"/>
            <a:ext cx="1505671" cy="1505670"/>
          </a:xfrm>
          <a:custGeom>
            <a:avLst/>
            <a:gdLst>
              <a:gd name="T0" fmla="*/ 47 w 5892"/>
              <a:gd name="T1" fmla="*/ 5877 h 5892"/>
              <a:gd name="T2" fmla="*/ 14 w 5892"/>
              <a:gd name="T3" fmla="*/ 5845 h 5892"/>
              <a:gd name="T4" fmla="*/ 5855 w 5892"/>
              <a:gd name="T5" fmla="*/ 2473 h 5892"/>
              <a:gd name="T6" fmla="*/ 5847 w 5892"/>
              <a:gd name="T7" fmla="*/ 2506 h 5892"/>
              <a:gd name="T8" fmla="*/ 5791 w 5892"/>
              <a:gd name="T9" fmla="*/ 2410 h 5892"/>
              <a:gd name="T10" fmla="*/ 5733 w 5892"/>
              <a:gd name="T11" fmla="*/ 2316 h 5892"/>
              <a:gd name="T12" fmla="*/ 5613 w 5892"/>
              <a:gd name="T13" fmla="*/ 2130 h 5892"/>
              <a:gd name="T14" fmla="*/ 5488 w 5892"/>
              <a:gd name="T15" fmla="*/ 1949 h 5892"/>
              <a:gd name="T16" fmla="*/ 5357 w 5892"/>
              <a:gd name="T17" fmla="*/ 1773 h 5892"/>
              <a:gd name="T18" fmla="*/ 5220 w 5892"/>
              <a:gd name="T19" fmla="*/ 1601 h 5892"/>
              <a:gd name="T20" fmla="*/ 5078 w 5892"/>
              <a:gd name="T21" fmla="*/ 1433 h 5892"/>
              <a:gd name="T22" fmla="*/ 4931 w 5892"/>
              <a:gd name="T23" fmla="*/ 1271 h 5892"/>
              <a:gd name="T24" fmla="*/ 4778 w 5892"/>
              <a:gd name="T25" fmla="*/ 1113 h 5892"/>
              <a:gd name="T26" fmla="*/ 4621 w 5892"/>
              <a:gd name="T27" fmla="*/ 961 h 5892"/>
              <a:gd name="T28" fmla="*/ 4458 w 5892"/>
              <a:gd name="T29" fmla="*/ 814 h 5892"/>
              <a:gd name="T30" fmla="*/ 4291 w 5892"/>
              <a:gd name="T31" fmla="*/ 671 h 5892"/>
              <a:gd name="T32" fmla="*/ 4119 w 5892"/>
              <a:gd name="T33" fmla="*/ 535 h 5892"/>
              <a:gd name="T34" fmla="*/ 3942 w 5892"/>
              <a:gd name="T35" fmla="*/ 404 h 5892"/>
              <a:gd name="T36" fmla="*/ 3761 w 5892"/>
              <a:gd name="T37" fmla="*/ 278 h 5892"/>
              <a:gd name="T38" fmla="*/ 3576 w 5892"/>
              <a:gd name="T39" fmla="*/ 159 h 5892"/>
              <a:gd name="T40" fmla="*/ 3482 w 5892"/>
              <a:gd name="T41" fmla="*/ 101 h 5892"/>
              <a:gd name="T42" fmla="*/ 3387 w 5892"/>
              <a:gd name="T43" fmla="*/ 45 h 5892"/>
              <a:gd name="T44" fmla="*/ 3420 w 5892"/>
              <a:gd name="T45" fmla="*/ 37 h 5892"/>
              <a:gd name="T46" fmla="*/ 47 w 5892"/>
              <a:gd name="T47" fmla="*/ 5877 h 5892"/>
              <a:gd name="T48" fmla="*/ 3378 w 5892"/>
              <a:gd name="T49" fmla="*/ 13 h 5892"/>
              <a:gd name="T50" fmla="*/ 3393 w 5892"/>
              <a:gd name="T51" fmla="*/ 2 h 5892"/>
              <a:gd name="T52" fmla="*/ 3411 w 5892"/>
              <a:gd name="T53" fmla="*/ 4 h 5892"/>
              <a:gd name="T54" fmla="*/ 3507 w 5892"/>
              <a:gd name="T55" fmla="*/ 60 h 5892"/>
              <a:gd name="T56" fmla="*/ 3602 w 5892"/>
              <a:gd name="T57" fmla="*/ 119 h 5892"/>
              <a:gd name="T58" fmla="*/ 3788 w 5892"/>
              <a:gd name="T59" fmla="*/ 239 h 5892"/>
              <a:gd name="T60" fmla="*/ 3971 w 5892"/>
              <a:gd name="T61" fmla="*/ 365 h 5892"/>
              <a:gd name="T62" fmla="*/ 4149 w 5892"/>
              <a:gd name="T63" fmla="*/ 497 h 5892"/>
              <a:gd name="T64" fmla="*/ 4322 w 5892"/>
              <a:gd name="T65" fmla="*/ 635 h 5892"/>
              <a:gd name="T66" fmla="*/ 4490 w 5892"/>
              <a:gd name="T67" fmla="*/ 778 h 5892"/>
              <a:gd name="T68" fmla="*/ 4654 w 5892"/>
              <a:gd name="T69" fmla="*/ 926 h 5892"/>
              <a:gd name="T70" fmla="*/ 4813 w 5892"/>
              <a:gd name="T71" fmla="*/ 1080 h 5892"/>
              <a:gd name="T72" fmla="*/ 4967 w 5892"/>
              <a:gd name="T73" fmla="*/ 1239 h 5892"/>
              <a:gd name="T74" fmla="*/ 5115 w 5892"/>
              <a:gd name="T75" fmla="*/ 1402 h 5892"/>
              <a:gd name="T76" fmla="*/ 5258 w 5892"/>
              <a:gd name="T77" fmla="*/ 1571 h 5892"/>
              <a:gd name="T78" fmla="*/ 5395 w 5892"/>
              <a:gd name="T79" fmla="*/ 1744 h 5892"/>
              <a:gd name="T80" fmla="*/ 5527 w 5892"/>
              <a:gd name="T81" fmla="*/ 1922 h 5892"/>
              <a:gd name="T82" fmla="*/ 5654 w 5892"/>
              <a:gd name="T83" fmla="*/ 2104 h 5892"/>
              <a:gd name="T84" fmla="*/ 5774 w 5892"/>
              <a:gd name="T85" fmla="*/ 2291 h 5892"/>
              <a:gd name="T86" fmla="*/ 5832 w 5892"/>
              <a:gd name="T87" fmla="*/ 2386 h 5892"/>
              <a:gd name="T88" fmla="*/ 5888 w 5892"/>
              <a:gd name="T89" fmla="*/ 2481 h 5892"/>
              <a:gd name="T90" fmla="*/ 5891 w 5892"/>
              <a:gd name="T91" fmla="*/ 2500 h 5892"/>
              <a:gd name="T92" fmla="*/ 5879 w 5892"/>
              <a:gd name="T93" fmla="*/ 2514 h 5892"/>
              <a:gd name="T94" fmla="*/ 38 w 5892"/>
              <a:gd name="T95" fmla="*/ 5886 h 5892"/>
              <a:gd name="T96" fmla="*/ 9 w 5892"/>
              <a:gd name="T97" fmla="*/ 5882 h 5892"/>
              <a:gd name="T98" fmla="*/ 6 w 5892"/>
              <a:gd name="T99" fmla="*/ 5853 h 5892"/>
              <a:gd name="T100" fmla="*/ 3378 w 5892"/>
              <a:gd name="T101" fmla="*/ 13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92" h="5892">
                <a:moveTo>
                  <a:pt x="47" y="5877"/>
                </a:moveTo>
                <a:lnTo>
                  <a:pt x="14" y="5845"/>
                </a:lnTo>
                <a:lnTo>
                  <a:pt x="5855" y="2473"/>
                </a:lnTo>
                <a:lnTo>
                  <a:pt x="5847" y="2506"/>
                </a:lnTo>
                <a:lnTo>
                  <a:pt x="5791" y="2410"/>
                </a:lnTo>
                <a:lnTo>
                  <a:pt x="5733" y="2316"/>
                </a:lnTo>
                <a:lnTo>
                  <a:pt x="5613" y="2130"/>
                </a:lnTo>
                <a:lnTo>
                  <a:pt x="5488" y="1949"/>
                </a:lnTo>
                <a:lnTo>
                  <a:pt x="5357" y="1773"/>
                </a:lnTo>
                <a:lnTo>
                  <a:pt x="5220" y="1601"/>
                </a:lnTo>
                <a:lnTo>
                  <a:pt x="5078" y="1433"/>
                </a:lnTo>
                <a:lnTo>
                  <a:pt x="4931" y="1271"/>
                </a:lnTo>
                <a:lnTo>
                  <a:pt x="4778" y="1113"/>
                </a:lnTo>
                <a:lnTo>
                  <a:pt x="4621" y="961"/>
                </a:lnTo>
                <a:lnTo>
                  <a:pt x="4458" y="814"/>
                </a:lnTo>
                <a:lnTo>
                  <a:pt x="4291" y="671"/>
                </a:lnTo>
                <a:lnTo>
                  <a:pt x="4119" y="535"/>
                </a:lnTo>
                <a:lnTo>
                  <a:pt x="3942" y="404"/>
                </a:lnTo>
                <a:lnTo>
                  <a:pt x="3761" y="278"/>
                </a:lnTo>
                <a:lnTo>
                  <a:pt x="3576" y="159"/>
                </a:lnTo>
                <a:lnTo>
                  <a:pt x="3482" y="101"/>
                </a:lnTo>
                <a:lnTo>
                  <a:pt x="3387" y="45"/>
                </a:lnTo>
                <a:lnTo>
                  <a:pt x="3420" y="37"/>
                </a:lnTo>
                <a:lnTo>
                  <a:pt x="47" y="5877"/>
                </a:lnTo>
                <a:close/>
                <a:moveTo>
                  <a:pt x="3378" y="13"/>
                </a:moveTo>
                <a:cubicBezTo>
                  <a:pt x="3381" y="7"/>
                  <a:pt x="3386" y="3"/>
                  <a:pt x="3393" y="2"/>
                </a:cubicBezTo>
                <a:cubicBezTo>
                  <a:pt x="3399" y="0"/>
                  <a:pt x="3405" y="1"/>
                  <a:pt x="3411" y="4"/>
                </a:cubicBezTo>
                <a:lnTo>
                  <a:pt x="3507" y="60"/>
                </a:lnTo>
                <a:lnTo>
                  <a:pt x="3602" y="119"/>
                </a:lnTo>
                <a:lnTo>
                  <a:pt x="3788" y="239"/>
                </a:lnTo>
                <a:lnTo>
                  <a:pt x="3971" y="365"/>
                </a:lnTo>
                <a:lnTo>
                  <a:pt x="4149" y="497"/>
                </a:lnTo>
                <a:lnTo>
                  <a:pt x="4322" y="635"/>
                </a:lnTo>
                <a:lnTo>
                  <a:pt x="4490" y="778"/>
                </a:lnTo>
                <a:lnTo>
                  <a:pt x="4654" y="926"/>
                </a:lnTo>
                <a:lnTo>
                  <a:pt x="4813" y="1080"/>
                </a:lnTo>
                <a:lnTo>
                  <a:pt x="4967" y="1239"/>
                </a:lnTo>
                <a:lnTo>
                  <a:pt x="5115" y="1402"/>
                </a:lnTo>
                <a:lnTo>
                  <a:pt x="5258" y="1571"/>
                </a:lnTo>
                <a:lnTo>
                  <a:pt x="5395" y="1744"/>
                </a:lnTo>
                <a:lnTo>
                  <a:pt x="5527" y="1922"/>
                </a:lnTo>
                <a:lnTo>
                  <a:pt x="5654" y="2104"/>
                </a:lnTo>
                <a:lnTo>
                  <a:pt x="5774" y="2291"/>
                </a:lnTo>
                <a:lnTo>
                  <a:pt x="5832" y="2386"/>
                </a:lnTo>
                <a:lnTo>
                  <a:pt x="5888" y="2481"/>
                </a:lnTo>
                <a:cubicBezTo>
                  <a:pt x="5891" y="2487"/>
                  <a:pt x="5892" y="2493"/>
                  <a:pt x="5891" y="2500"/>
                </a:cubicBezTo>
                <a:cubicBezTo>
                  <a:pt x="5889" y="2506"/>
                  <a:pt x="5885" y="2511"/>
                  <a:pt x="5879" y="2514"/>
                </a:cubicBezTo>
                <a:lnTo>
                  <a:pt x="38" y="5886"/>
                </a:lnTo>
                <a:cubicBezTo>
                  <a:pt x="29" y="5892"/>
                  <a:pt x="17" y="5890"/>
                  <a:pt x="9" y="5882"/>
                </a:cubicBezTo>
                <a:cubicBezTo>
                  <a:pt x="2" y="5875"/>
                  <a:pt x="0" y="5863"/>
                  <a:pt x="6" y="5853"/>
                </a:cubicBezTo>
                <a:lnTo>
                  <a:pt x="3378" y="13"/>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 name="Freeform 9"/>
          <p:cNvSpPr>
            <a:spLocks/>
          </p:cNvSpPr>
          <p:nvPr/>
        </p:nvSpPr>
        <p:spPr bwMode="auto">
          <a:xfrm>
            <a:off x="6278348" y="2109723"/>
            <a:ext cx="1723960" cy="862512"/>
          </a:xfrm>
          <a:custGeom>
            <a:avLst/>
            <a:gdLst>
              <a:gd name="T0" fmla="*/ 0 w 6745"/>
              <a:gd name="T1" fmla="*/ 3372 h 3372"/>
              <a:gd name="T2" fmla="*/ 6745 w 6745"/>
              <a:gd name="T3" fmla="*/ 3372 h 3372"/>
              <a:gd name="T4" fmla="*/ 5841 w 6745"/>
              <a:gd name="T5" fmla="*/ 0 h 3372"/>
              <a:gd name="T6" fmla="*/ 0 w 6745"/>
              <a:gd name="T7" fmla="*/ 3372 h 3372"/>
            </a:gdLst>
            <a:ahLst/>
            <a:cxnLst>
              <a:cxn ang="0">
                <a:pos x="T0" y="T1"/>
              </a:cxn>
              <a:cxn ang="0">
                <a:pos x="T2" y="T3"/>
              </a:cxn>
              <a:cxn ang="0">
                <a:pos x="T4" y="T5"/>
              </a:cxn>
              <a:cxn ang="0">
                <a:pos x="T6" y="T7"/>
              </a:cxn>
            </a:cxnLst>
            <a:rect l="0" t="0" r="r" b="b"/>
            <a:pathLst>
              <a:path w="6745" h="3372">
                <a:moveTo>
                  <a:pt x="0" y="3372"/>
                </a:moveTo>
                <a:lnTo>
                  <a:pt x="6745" y="3372"/>
                </a:lnTo>
                <a:cubicBezTo>
                  <a:pt x="6745" y="2189"/>
                  <a:pt x="6433" y="1026"/>
                  <a:pt x="5841" y="0"/>
                </a:cubicBezTo>
                <a:lnTo>
                  <a:pt x="0" y="3372"/>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 name="Freeform 10"/>
          <p:cNvSpPr>
            <a:spLocks noEditPoints="1"/>
          </p:cNvSpPr>
          <p:nvPr/>
        </p:nvSpPr>
        <p:spPr bwMode="auto">
          <a:xfrm>
            <a:off x="6271961" y="2104398"/>
            <a:ext cx="1736739" cy="874226"/>
          </a:xfrm>
          <a:custGeom>
            <a:avLst/>
            <a:gdLst>
              <a:gd name="T0" fmla="*/ 26 w 6795"/>
              <a:gd name="T1" fmla="*/ 3372 h 3420"/>
              <a:gd name="T2" fmla="*/ 6747 w 6795"/>
              <a:gd name="T3" fmla="*/ 3397 h 3420"/>
              <a:gd name="T4" fmla="*/ 6743 w 6795"/>
              <a:gd name="T5" fmla="*/ 3175 h 3420"/>
              <a:gd name="T6" fmla="*/ 6733 w 6795"/>
              <a:gd name="T7" fmla="*/ 2955 h 3420"/>
              <a:gd name="T8" fmla="*/ 6714 w 6795"/>
              <a:gd name="T9" fmla="*/ 2736 h 3420"/>
              <a:gd name="T10" fmla="*/ 6689 w 6795"/>
              <a:gd name="T11" fmla="*/ 2517 h 3420"/>
              <a:gd name="T12" fmla="*/ 6657 w 6795"/>
              <a:gd name="T13" fmla="*/ 2300 h 3420"/>
              <a:gd name="T14" fmla="*/ 6618 w 6795"/>
              <a:gd name="T15" fmla="*/ 2084 h 3420"/>
              <a:gd name="T16" fmla="*/ 6571 w 6795"/>
              <a:gd name="T17" fmla="*/ 1870 h 3420"/>
              <a:gd name="T18" fmla="*/ 6518 w 6795"/>
              <a:gd name="T19" fmla="*/ 1657 h 3420"/>
              <a:gd name="T20" fmla="*/ 6458 w 6795"/>
              <a:gd name="T21" fmla="*/ 1446 h 3420"/>
              <a:gd name="T22" fmla="*/ 6391 w 6795"/>
              <a:gd name="T23" fmla="*/ 1237 h 3420"/>
              <a:gd name="T24" fmla="*/ 6317 w 6795"/>
              <a:gd name="T25" fmla="*/ 1031 h 3420"/>
              <a:gd name="T26" fmla="*/ 6236 w 6795"/>
              <a:gd name="T27" fmla="*/ 826 h 3420"/>
              <a:gd name="T28" fmla="*/ 6149 w 6795"/>
              <a:gd name="T29" fmla="*/ 625 h 3420"/>
              <a:gd name="T30" fmla="*/ 6055 w 6795"/>
              <a:gd name="T31" fmla="*/ 426 h 3420"/>
              <a:gd name="T32" fmla="*/ 5954 w 6795"/>
              <a:gd name="T33" fmla="*/ 229 h 3420"/>
              <a:gd name="T34" fmla="*/ 5847 w 6795"/>
              <a:gd name="T35" fmla="*/ 36 h 3420"/>
              <a:gd name="T36" fmla="*/ 38 w 6795"/>
              <a:gd name="T37" fmla="*/ 3417 h 3420"/>
              <a:gd name="T38" fmla="*/ 5874 w 6795"/>
              <a:gd name="T39" fmla="*/ 1 h 3420"/>
              <a:gd name="T40" fmla="*/ 5943 w 6795"/>
              <a:gd name="T41" fmla="*/ 109 h 3420"/>
              <a:gd name="T42" fmla="*/ 6048 w 6795"/>
              <a:gd name="T43" fmla="*/ 306 h 3420"/>
              <a:gd name="T44" fmla="*/ 6146 w 6795"/>
              <a:gd name="T45" fmla="*/ 505 h 3420"/>
              <a:gd name="T46" fmla="*/ 6238 w 6795"/>
              <a:gd name="T47" fmla="*/ 706 h 3420"/>
              <a:gd name="T48" fmla="*/ 6322 w 6795"/>
              <a:gd name="T49" fmla="*/ 911 h 3420"/>
              <a:gd name="T50" fmla="*/ 6400 w 6795"/>
              <a:gd name="T51" fmla="*/ 1118 h 3420"/>
              <a:gd name="T52" fmla="*/ 6471 w 6795"/>
              <a:gd name="T53" fmla="*/ 1327 h 3420"/>
              <a:gd name="T54" fmla="*/ 6535 w 6795"/>
              <a:gd name="T55" fmla="*/ 1539 h 3420"/>
              <a:gd name="T56" fmla="*/ 6592 w 6795"/>
              <a:gd name="T57" fmla="*/ 1752 h 3420"/>
              <a:gd name="T58" fmla="*/ 6642 w 6795"/>
              <a:gd name="T59" fmla="*/ 1967 h 3420"/>
              <a:gd name="T60" fmla="*/ 6685 w 6795"/>
              <a:gd name="T61" fmla="*/ 2184 h 3420"/>
              <a:gd name="T62" fmla="*/ 6721 w 6795"/>
              <a:gd name="T63" fmla="*/ 2402 h 3420"/>
              <a:gd name="T64" fmla="*/ 6750 w 6795"/>
              <a:gd name="T65" fmla="*/ 2621 h 3420"/>
              <a:gd name="T66" fmla="*/ 6772 w 6795"/>
              <a:gd name="T67" fmla="*/ 2842 h 3420"/>
              <a:gd name="T68" fmla="*/ 6787 w 6795"/>
              <a:gd name="T69" fmla="*/ 3063 h 3420"/>
              <a:gd name="T70" fmla="*/ 6794 w 6795"/>
              <a:gd name="T71" fmla="*/ 3285 h 3420"/>
              <a:gd name="T72" fmla="*/ 6788 w 6795"/>
              <a:gd name="T73" fmla="*/ 3413 h 3420"/>
              <a:gd name="T74" fmla="*/ 26 w 6795"/>
              <a:gd name="T75" fmla="*/ 3420 h 3420"/>
              <a:gd name="T76" fmla="*/ 14 w 6795"/>
              <a:gd name="T77" fmla="*/ 3376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95" h="3420">
                <a:moveTo>
                  <a:pt x="38" y="3417"/>
                </a:moveTo>
                <a:lnTo>
                  <a:pt x="26" y="3372"/>
                </a:lnTo>
                <a:lnTo>
                  <a:pt x="6771" y="3372"/>
                </a:lnTo>
                <a:lnTo>
                  <a:pt x="6747" y="3397"/>
                </a:lnTo>
                <a:lnTo>
                  <a:pt x="6746" y="3286"/>
                </a:lnTo>
                <a:lnTo>
                  <a:pt x="6743" y="3175"/>
                </a:lnTo>
                <a:lnTo>
                  <a:pt x="6739" y="3065"/>
                </a:lnTo>
                <a:lnTo>
                  <a:pt x="6733" y="2955"/>
                </a:lnTo>
                <a:lnTo>
                  <a:pt x="6724" y="2845"/>
                </a:lnTo>
                <a:lnTo>
                  <a:pt x="6714" y="2736"/>
                </a:lnTo>
                <a:lnTo>
                  <a:pt x="6703" y="2626"/>
                </a:lnTo>
                <a:lnTo>
                  <a:pt x="6689" y="2517"/>
                </a:lnTo>
                <a:lnTo>
                  <a:pt x="6674" y="2409"/>
                </a:lnTo>
                <a:lnTo>
                  <a:pt x="6657" y="2300"/>
                </a:lnTo>
                <a:lnTo>
                  <a:pt x="6638" y="2192"/>
                </a:lnTo>
                <a:lnTo>
                  <a:pt x="6618" y="2084"/>
                </a:lnTo>
                <a:lnTo>
                  <a:pt x="6595" y="1977"/>
                </a:lnTo>
                <a:lnTo>
                  <a:pt x="6571" y="1870"/>
                </a:lnTo>
                <a:lnTo>
                  <a:pt x="6545" y="1763"/>
                </a:lnTo>
                <a:lnTo>
                  <a:pt x="6518" y="1657"/>
                </a:lnTo>
                <a:lnTo>
                  <a:pt x="6489" y="1551"/>
                </a:lnTo>
                <a:lnTo>
                  <a:pt x="6458" y="1446"/>
                </a:lnTo>
                <a:lnTo>
                  <a:pt x="6425" y="1342"/>
                </a:lnTo>
                <a:lnTo>
                  <a:pt x="6391" y="1237"/>
                </a:lnTo>
                <a:lnTo>
                  <a:pt x="6355" y="1134"/>
                </a:lnTo>
                <a:lnTo>
                  <a:pt x="6317" y="1031"/>
                </a:lnTo>
                <a:lnTo>
                  <a:pt x="6277" y="928"/>
                </a:lnTo>
                <a:lnTo>
                  <a:pt x="6236" y="826"/>
                </a:lnTo>
                <a:lnTo>
                  <a:pt x="6193" y="725"/>
                </a:lnTo>
                <a:lnTo>
                  <a:pt x="6149" y="625"/>
                </a:lnTo>
                <a:lnTo>
                  <a:pt x="6102" y="525"/>
                </a:lnTo>
                <a:lnTo>
                  <a:pt x="6055" y="426"/>
                </a:lnTo>
                <a:lnTo>
                  <a:pt x="6005" y="327"/>
                </a:lnTo>
                <a:lnTo>
                  <a:pt x="5954" y="229"/>
                </a:lnTo>
                <a:lnTo>
                  <a:pt x="5901" y="132"/>
                </a:lnTo>
                <a:lnTo>
                  <a:pt x="5847" y="36"/>
                </a:lnTo>
                <a:lnTo>
                  <a:pt x="5879" y="45"/>
                </a:lnTo>
                <a:lnTo>
                  <a:pt x="38" y="3417"/>
                </a:lnTo>
                <a:close/>
                <a:moveTo>
                  <a:pt x="5855" y="4"/>
                </a:moveTo>
                <a:cubicBezTo>
                  <a:pt x="5861" y="0"/>
                  <a:pt x="5868" y="0"/>
                  <a:pt x="5874" y="1"/>
                </a:cubicBezTo>
                <a:cubicBezTo>
                  <a:pt x="5880" y="3"/>
                  <a:pt x="5885" y="7"/>
                  <a:pt x="5888" y="13"/>
                </a:cubicBezTo>
                <a:lnTo>
                  <a:pt x="5943" y="109"/>
                </a:lnTo>
                <a:lnTo>
                  <a:pt x="5996" y="207"/>
                </a:lnTo>
                <a:lnTo>
                  <a:pt x="6048" y="306"/>
                </a:lnTo>
                <a:lnTo>
                  <a:pt x="6098" y="405"/>
                </a:lnTo>
                <a:lnTo>
                  <a:pt x="6146" y="505"/>
                </a:lnTo>
                <a:lnTo>
                  <a:pt x="6193" y="605"/>
                </a:lnTo>
                <a:lnTo>
                  <a:pt x="6238" y="706"/>
                </a:lnTo>
                <a:lnTo>
                  <a:pt x="6281" y="808"/>
                </a:lnTo>
                <a:lnTo>
                  <a:pt x="6322" y="911"/>
                </a:lnTo>
                <a:lnTo>
                  <a:pt x="6362" y="1014"/>
                </a:lnTo>
                <a:lnTo>
                  <a:pt x="6400" y="1118"/>
                </a:lnTo>
                <a:lnTo>
                  <a:pt x="6436" y="1222"/>
                </a:lnTo>
                <a:lnTo>
                  <a:pt x="6471" y="1327"/>
                </a:lnTo>
                <a:lnTo>
                  <a:pt x="6504" y="1433"/>
                </a:lnTo>
                <a:lnTo>
                  <a:pt x="6535" y="1539"/>
                </a:lnTo>
                <a:lnTo>
                  <a:pt x="6564" y="1645"/>
                </a:lnTo>
                <a:lnTo>
                  <a:pt x="6592" y="1752"/>
                </a:lnTo>
                <a:lnTo>
                  <a:pt x="6618" y="1859"/>
                </a:lnTo>
                <a:lnTo>
                  <a:pt x="6642" y="1967"/>
                </a:lnTo>
                <a:lnTo>
                  <a:pt x="6665" y="2075"/>
                </a:lnTo>
                <a:lnTo>
                  <a:pt x="6685" y="2184"/>
                </a:lnTo>
                <a:lnTo>
                  <a:pt x="6704" y="2293"/>
                </a:lnTo>
                <a:lnTo>
                  <a:pt x="6721" y="2402"/>
                </a:lnTo>
                <a:lnTo>
                  <a:pt x="6737" y="2512"/>
                </a:lnTo>
                <a:lnTo>
                  <a:pt x="6750" y="2621"/>
                </a:lnTo>
                <a:lnTo>
                  <a:pt x="6762" y="2731"/>
                </a:lnTo>
                <a:lnTo>
                  <a:pt x="6772" y="2842"/>
                </a:lnTo>
                <a:lnTo>
                  <a:pt x="6780" y="2952"/>
                </a:lnTo>
                <a:lnTo>
                  <a:pt x="6787" y="3063"/>
                </a:lnTo>
                <a:lnTo>
                  <a:pt x="6791" y="3174"/>
                </a:lnTo>
                <a:lnTo>
                  <a:pt x="6794" y="3285"/>
                </a:lnTo>
                <a:lnTo>
                  <a:pt x="6795" y="3396"/>
                </a:lnTo>
                <a:cubicBezTo>
                  <a:pt x="6795" y="3403"/>
                  <a:pt x="6793" y="3409"/>
                  <a:pt x="6788" y="3413"/>
                </a:cubicBezTo>
                <a:cubicBezTo>
                  <a:pt x="6784" y="3418"/>
                  <a:pt x="6777" y="3420"/>
                  <a:pt x="6771" y="3420"/>
                </a:cubicBezTo>
                <a:lnTo>
                  <a:pt x="26" y="3420"/>
                </a:lnTo>
                <a:cubicBezTo>
                  <a:pt x="16" y="3420"/>
                  <a:pt x="6" y="3413"/>
                  <a:pt x="3" y="3403"/>
                </a:cubicBezTo>
                <a:cubicBezTo>
                  <a:pt x="0" y="3392"/>
                  <a:pt x="5" y="3381"/>
                  <a:pt x="14" y="3376"/>
                </a:cubicBezTo>
                <a:lnTo>
                  <a:pt x="5855" y="4"/>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 name="Freeform 23"/>
          <p:cNvSpPr>
            <a:spLocks/>
          </p:cNvSpPr>
          <p:nvPr/>
        </p:nvSpPr>
        <p:spPr bwMode="auto">
          <a:xfrm>
            <a:off x="4554388" y="2109723"/>
            <a:ext cx="1723960" cy="862512"/>
          </a:xfrm>
          <a:custGeom>
            <a:avLst/>
            <a:gdLst>
              <a:gd name="T0" fmla="*/ 13488 w 13488"/>
              <a:gd name="T1" fmla="*/ 6744 h 6744"/>
              <a:gd name="T2" fmla="*/ 1807 w 13488"/>
              <a:gd name="T3" fmla="*/ 0 h 6744"/>
              <a:gd name="T4" fmla="*/ 0 w 13488"/>
              <a:gd name="T5" fmla="*/ 6744 h 6744"/>
              <a:gd name="T6" fmla="*/ 13488 w 13488"/>
              <a:gd name="T7" fmla="*/ 6744 h 6744"/>
            </a:gdLst>
            <a:ahLst/>
            <a:cxnLst>
              <a:cxn ang="0">
                <a:pos x="T0" y="T1"/>
              </a:cxn>
              <a:cxn ang="0">
                <a:pos x="T2" y="T3"/>
              </a:cxn>
              <a:cxn ang="0">
                <a:pos x="T4" y="T5"/>
              </a:cxn>
              <a:cxn ang="0">
                <a:pos x="T6" y="T7"/>
              </a:cxn>
            </a:cxnLst>
            <a:rect l="0" t="0" r="r" b="b"/>
            <a:pathLst>
              <a:path w="13488" h="6744">
                <a:moveTo>
                  <a:pt x="13488" y="6744"/>
                </a:moveTo>
                <a:lnTo>
                  <a:pt x="1807" y="0"/>
                </a:lnTo>
                <a:cubicBezTo>
                  <a:pt x="623" y="2051"/>
                  <a:pt x="0" y="4377"/>
                  <a:pt x="0" y="6744"/>
                </a:cubicBezTo>
                <a:lnTo>
                  <a:pt x="13488" y="6744"/>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Freeform 24"/>
          <p:cNvSpPr>
            <a:spLocks noEditPoints="1"/>
          </p:cNvSpPr>
          <p:nvPr/>
        </p:nvSpPr>
        <p:spPr bwMode="auto">
          <a:xfrm>
            <a:off x="4549084" y="2104398"/>
            <a:ext cx="1735673" cy="874226"/>
          </a:xfrm>
          <a:custGeom>
            <a:avLst/>
            <a:gdLst>
              <a:gd name="T0" fmla="*/ 13512 w 13588"/>
              <a:gd name="T1" fmla="*/ 6835 h 6841"/>
              <a:gd name="T2" fmla="*/ 1897 w 13588"/>
              <a:gd name="T3" fmla="*/ 73 h 6841"/>
              <a:gd name="T4" fmla="*/ 1682 w 13588"/>
              <a:gd name="T5" fmla="*/ 460 h 6841"/>
              <a:gd name="T6" fmla="*/ 1480 w 13588"/>
              <a:gd name="T7" fmla="*/ 853 h 6841"/>
              <a:gd name="T8" fmla="*/ 1292 w 13588"/>
              <a:gd name="T9" fmla="*/ 1251 h 6841"/>
              <a:gd name="T10" fmla="*/ 1117 w 13588"/>
              <a:gd name="T11" fmla="*/ 1654 h 6841"/>
              <a:gd name="T12" fmla="*/ 956 w 13588"/>
              <a:gd name="T13" fmla="*/ 2063 h 6841"/>
              <a:gd name="T14" fmla="*/ 808 w 13588"/>
              <a:gd name="T15" fmla="*/ 2476 h 6841"/>
              <a:gd name="T16" fmla="*/ 674 w 13588"/>
              <a:gd name="T17" fmla="*/ 2894 h 6841"/>
              <a:gd name="T18" fmla="*/ 554 w 13588"/>
              <a:gd name="T19" fmla="*/ 3315 h 6841"/>
              <a:gd name="T20" fmla="*/ 447 w 13588"/>
              <a:gd name="T21" fmla="*/ 3741 h 6841"/>
              <a:gd name="T22" fmla="*/ 354 w 13588"/>
              <a:gd name="T23" fmla="*/ 4170 h 6841"/>
              <a:gd name="T24" fmla="*/ 276 w 13588"/>
              <a:gd name="T25" fmla="*/ 4602 h 6841"/>
              <a:gd name="T26" fmla="*/ 212 w 13588"/>
              <a:gd name="T27" fmla="*/ 5036 h 6841"/>
              <a:gd name="T28" fmla="*/ 161 w 13588"/>
              <a:gd name="T29" fmla="*/ 5473 h 6841"/>
              <a:gd name="T30" fmla="*/ 125 w 13588"/>
              <a:gd name="T31" fmla="*/ 5912 h 6841"/>
              <a:gd name="T32" fmla="*/ 103 w 13588"/>
              <a:gd name="T33" fmla="*/ 6352 h 6841"/>
              <a:gd name="T34" fmla="*/ 96 w 13588"/>
              <a:gd name="T35" fmla="*/ 6794 h 6841"/>
              <a:gd name="T36" fmla="*/ 13536 w 13588"/>
              <a:gd name="T37" fmla="*/ 6745 h 6841"/>
              <a:gd name="T38" fmla="*/ 14 w 13588"/>
              <a:gd name="T39" fmla="*/ 6827 h 6841"/>
              <a:gd name="T40" fmla="*/ 2 w 13588"/>
              <a:gd name="T41" fmla="*/ 6570 h 6841"/>
              <a:gd name="T42" fmla="*/ 17 w 13588"/>
              <a:gd name="T43" fmla="*/ 6126 h 6841"/>
              <a:gd name="T44" fmla="*/ 46 w 13588"/>
              <a:gd name="T45" fmla="*/ 5683 h 6841"/>
              <a:gd name="T46" fmla="*/ 89 w 13588"/>
              <a:gd name="T47" fmla="*/ 5242 h 6841"/>
              <a:gd name="T48" fmla="*/ 147 w 13588"/>
              <a:gd name="T49" fmla="*/ 4804 h 6841"/>
              <a:gd name="T50" fmla="*/ 219 w 13588"/>
              <a:gd name="T51" fmla="*/ 4367 h 6841"/>
              <a:gd name="T52" fmla="*/ 306 w 13588"/>
              <a:gd name="T53" fmla="*/ 3934 h 6841"/>
              <a:gd name="T54" fmla="*/ 406 w 13588"/>
              <a:gd name="T55" fmla="*/ 3503 h 6841"/>
              <a:gd name="T56" fmla="*/ 520 w 13588"/>
              <a:gd name="T57" fmla="*/ 3077 h 6841"/>
              <a:gd name="T58" fmla="*/ 648 w 13588"/>
              <a:gd name="T59" fmla="*/ 2654 h 6841"/>
              <a:gd name="T60" fmla="*/ 790 w 13588"/>
              <a:gd name="T61" fmla="*/ 2235 h 6841"/>
              <a:gd name="T62" fmla="*/ 946 w 13588"/>
              <a:gd name="T63" fmla="*/ 1822 h 6841"/>
              <a:gd name="T64" fmla="*/ 1115 w 13588"/>
              <a:gd name="T65" fmla="*/ 1412 h 6841"/>
              <a:gd name="T66" fmla="*/ 1298 w 13588"/>
              <a:gd name="T67" fmla="*/ 1009 h 6841"/>
              <a:gd name="T68" fmla="*/ 1494 w 13588"/>
              <a:gd name="T69" fmla="*/ 611 h 6841"/>
              <a:gd name="T70" fmla="*/ 1704 w 13588"/>
              <a:gd name="T71" fmla="*/ 219 h 6841"/>
              <a:gd name="T72" fmla="*/ 1842 w 13588"/>
              <a:gd name="T73" fmla="*/ 3 h 6841"/>
              <a:gd name="T74" fmla="*/ 13560 w 13588"/>
              <a:gd name="T75" fmla="*/ 6752 h 6841"/>
              <a:gd name="T76" fmla="*/ 13536 w 13588"/>
              <a:gd name="T77" fmla="*/ 6841 h 6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8" h="6841">
                <a:moveTo>
                  <a:pt x="13536" y="6745"/>
                </a:moveTo>
                <a:lnTo>
                  <a:pt x="13512" y="6835"/>
                </a:lnTo>
                <a:lnTo>
                  <a:pt x="1831" y="91"/>
                </a:lnTo>
                <a:lnTo>
                  <a:pt x="1897" y="73"/>
                </a:lnTo>
                <a:lnTo>
                  <a:pt x="1787" y="266"/>
                </a:lnTo>
                <a:lnTo>
                  <a:pt x="1682" y="460"/>
                </a:lnTo>
                <a:lnTo>
                  <a:pt x="1580" y="656"/>
                </a:lnTo>
                <a:lnTo>
                  <a:pt x="1480" y="853"/>
                </a:lnTo>
                <a:lnTo>
                  <a:pt x="1385" y="1051"/>
                </a:lnTo>
                <a:lnTo>
                  <a:pt x="1292" y="1251"/>
                </a:lnTo>
                <a:lnTo>
                  <a:pt x="1203" y="1451"/>
                </a:lnTo>
                <a:lnTo>
                  <a:pt x="1117" y="1654"/>
                </a:lnTo>
                <a:lnTo>
                  <a:pt x="1035" y="1858"/>
                </a:lnTo>
                <a:lnTo>
                  <a:pt x="956" y="2063"/>
                </a:lnTo>
                <a:lnTo>
                  <a:pt x="881" y="2268"/>
                </a:lnTo>
                <a:lnTo>
                  <a:pt x="808" y="2476"/>
                </a:lnTo>
                <a:lnTo>
                  <a:pt x="740" y="2684"/>
                </a:lnTo>
                <a:lnTo>
                  <a:pt x="674" y="2894"/>
                </a:lnTo>
                <a:lnTo>
                  <a:pt x="612" y="3104"/>
                </a:lnTo>
                <a:lnTo>
                  <a:pt x="554" y="3315"/>
                </a:lnTo>
                <a:lnTo>
                  <a:pt x="499" y="3527"/>
                </a:lnTo>
                <a:lnTo>
                  <a:pt x="447" y="3741"/>
                </a:lnTo>
                <a:lnTo>
                  <a:pt x="399" y="3955"/>
                </a:lnTo>
                <a:lnTo>
                  <a:pt x="354" y="4170"/>
                </a:lnTo>
                <a:lnTo>
                  <a:pt x="314" y="4385"/>
                </a:lnTo>
                <a:lnTo>
                  <a:pt x="276" y="4602"/>
                </a:lnTo>
                <a:lnTo>
                  <a:pt x="242" y="4818"/>
                </a:lnTo>
                <a:lnTo>
                  <a:pt x="212" y="5036"/>
                </a:lnTo>
                <a:lnTo>
                  <a:pt x="185" y="5254"/>
                </a:lnTo>
                <a:lnTo>
                  <a:pt x="161" y="5473"/>
                </a:lnTo>
                <a:lnTo>
                  <a:pt x="141" y="5692"/>
                </a:lnTo>
                <a:lnTo>
                  <a:pt x="125" y="5912"/>
                </a:lnTo>
                <a:lnTo>
                  <a:pt x="112" y="6132"/>
                </a:lnTo>
                <a:lnTo>
                  <a:pt x="103" y="6352"/>
                </a:lnTo>
                <a:lnTo>
                  <a:pt x="98" y="6573"/>
                </a:lnTo>
                <a:lnTo>
                  <a:pt x="96" y="6794"/>
                </a:lnTo>
                <a:lnTo>
                  <a:pt x="48" y="6745"/>
                </a:lnTo>
                <a:lnTo>
                  <a:pt x="13536" y="6745"/>
                </a:lnTo>
                <a:close/>
                <a:moveTo>
                  <a:pt x="48" y="6841"/>
                </a:moveTo>
                <a:cubicBezTo>
                  <a:pt x="35" y="6841"/>
                  <a:pt x="23" y="6836"/>
                  <a:pt x="14" y="6827"/>
                </a:cubicBezTo>
                <a:cubicBezTo>
                  <a:pt x="5" y="6818"/>
                  <a:pt x="0" y="6806"/>
                  <a:pt x="0" y="6793"/>
                </a:cubicBezTo>
                <a:lnTo>
                  <a:pt x="2" y="6570"/>
                </a:lnTo>
                <a:lnTo>
                  <a:pt x="8" y="6348"/>
                </a:lnTo>
                <a:lnTo>
                  <a:pt x="17" y="6126"/>
                </a:lnTo>
                <a:lnTo>
                  <a:pt x="29" y="5904"/>
                </a:lnTo>
                <a:lnTo>
                  <a:pt x="46" y="5683"/>
                </a:lnTo>
                <a:lnTo>
                  <a:pt x="66" y="5462"/>
                </a:lnTo>
                <a:lnTo>
                  <a:pt x="89" y="5242"/>
                </a:lnTo>
                <a:lnTo>
                  <a:pt x="116" y="5023"/>
                </a:lnTo>
                <a:lnTo>
                  <a:pt x="147" y="4804"/>
                </a:lnTo>
                <a:lnTo>
                  <a:pt x="181" y="4585"/>
                </a:lnTo>
                <a:lnTo>
                  <a:pt x="219" y="4367"/>
                </a:lnTo>
                <a:lnTo>
                  <a:pt x="260" y="4150"/>
                </a:lnTo>
                <a:lnTo>
                  <a:pt x="306" y="3934"/>
                </a:lnTo>
                <a:lnTo>
                  <a:pt x="354" y="3718"/>
                </a:lnTo>
                <a:lnTo>
                  <a:pt x="406" y="3503"/>
                </a:lnTo>
                <a:lnTo>
                  <a:pt x="461" y="3290"/>
                </a:lnTo>
                <a:lnTo>
                  <a:pt x="520" y="3077"/>
                </a:lnTo>
                <a:lnTo>
                  <a:pt x="583" y="2865"/>
                </a:lnTo>
                <a:lnTo>
                  <a:pt x="648" y="2654"/>
                </a:lnTo>
                <a:lnTo>
                  <a:pt x="718" y="2444"/>
                </a:lnTo>
                <a:lnTo>
                  <a:pt x="790" y="2235"/>
                </a:lnTo>
                <a:lnTo>
                  <a:pt x="866" y="2028"/>
                </a:lnTo>
                <a:lnTo>
                  <a:pt x="946" y="1822"/>
                </a:lnTo>
                <a:lnTo>
                  <a:pt x="1029" y="1617"/>
                </a:lnTo>
                <a:lnTo>
                  <a:pt x="1115" y="1412"/>
                </a:lnTo>
                <a:lnTo>
                  <a:pt x="1205" y="1210"/>
                </a:lnTo>
                <a:lnTo>
                  <a:pt x="1298" y="1009"/>
                </a:lnTo>
                <a:lnTo>
                  <a:pt x="1395" y="809"/>
                </a:lnTo>
                <a:lnTo>
                  <a:pt x="1494" y="611"/>
                </a:lnTo>
                <a:lnTo>
                  <a:pt x="1597" y="414"/>
                </a:lnTo>
                <a:lnTo>
                  <a:pt x="1704" y="219"/>
                </a:lnTo>
                <a:lnTo>
                  <a:pt x="1813" y="26"/>
                </a:lnTo>
                <a:cubicBezTo>
                  <a:pt x="1820" y="15"/>
                  <a:pt x="1830" y="7"/>
                  <a:pt x="1842" y="3"/>
                </a:cubicBezTo>
                <a:cubicBezTo>
                  <a:pt x="1855" y="0"/>
                  <a:pt x="1868" y="2"/>
                  <a:pt x="1879" y="8"/>
                </a:cubicBezTo>
                <a:lnTo>
                  <a:pt x="13560" y="6752"/>
                </a:lnTo>
                <a:cubicBezTo>
                  <a:pt x="13579" y="6763"/>
                  <a:pt x="13588" y="6785"/>
                  <a:pt x="13583" y="6806"/>
                </a:cubicBezTo>
                <a:cubicBezTo>
                  <a:pt x="13577" y="6827"/>
                  <a:pt x="13558" y="6841"/>
                  <a:pt x="13536" y="6841"/>
                </a:cubicBezTo>
                <a:lnTo>
                  <a:pt x="48" y="6841"/>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25"/>
          <p:cNvSpPr>
            <a:spLocks/>
          </p:cNvSpPr>
          <p:nvPr/>
        </p:nvSpPr>
        <p:spPr bwMode="auto">
          <a:xfrm>
            <a:off x="4785459" y="1479343"/>
            <a:ext cx="1492892" cy="1492892"/>
          </a:xfrm>
          <a:custGeom>
            <a:avLst/>
            <a:gdLst>
              <a:gd name="T0" fmla="*/ 11681 w 11681"/>
              <a:gd name="T1" fmla="*/ 11681 h 11681"/>
              <a:gd name="T2" fmla="*/ 4937 w 11681"/>
              <a:gd name="T3" fmla="*/ 0 h 11681"/>
              <a:gd name="T4" fmla="*/ 0 w 11681"/>
              <a:gd name="T5" fmla="*/ 4937 h 11681"/>
              <a:gd name="T6" fmla="*/ 11681 w 11681"/>
              <a:gd name="T7" fmla="*/ 11681 h 11681"/>
            </a:gdLst>
            <a:ahLst/>
            <a:cxnLst>
              <a:cxn ang="0">
                <a:pos x="T0" y="T1"/>
              </a:cxn>
              <a:cxn ang="0">
                <a:pos x="T2" y="T3"/>
              </a:cxn>
              <a:cxn ang="0">
                <a:pos x="T4" y="T5"/>
              </a:cxn>
              <a:cxn ang="0">
                <a:pos x="T6" y="T7"/>
              </a:cxn>
            </a:cxnLst>
            <a:rect l="0" t="0" r="r" b="b"/>
            <a:pathLst>
              <a:path w="11681" h="11681">
                <a:moveTo>
                  <a:pt x="11681" y="11681"/>
                </a:moveTo>
                <a:lnTo>
                  <a:pt x="4937" y="0"/>
                </a:lnTo>
                <a:cubicBezTo>
                  <a:pt x="2886" y="1184"/>
                  <a:pt x="1184" y="2886"/>
                  <a:pt x="0" y="4937"/>
                </a:cubicBezTo>
                <a:lnTo>
                  <a:pt x="11681" y="11681"/>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Freeform 26"/>
          <p:cNvSpPr>
            <a:spLocks noEditPoints="1"/>
          </p:cNvSpPr>
          <p:nvPr/>
        </p:nvSpPr>
        <p:spPr bwMode="auto">
          <a:xfrm>
            <a:off x="4779086" y="1472954"/>
            <a:ext cx="1505671" cy="1505670"/>
          </a:xfrm>
          <a:custGeom>
            <a:avLst/>
            <a:gdLst>
              <a:gd name="T0" fmla="*/ 11755 w 11784"/>
              <a:gd name="T1" fmla="*/ 11690 h 11784"/>
              <a:gd name="T2" fmla="*/ 11690 w 11784"/>
              <a:gd name="T3" fmla="*/ 11755 h 11784"/>
              <a:gd name="T4" fmla="*/ 4946 w 11784"/>
              <a:gd name="T5" fmla="*/ 74 h 11784"/>
              <a:gd name="T6" fmla="*/ 5012 w 11784"/>
              <a:gd name="T7" fmla="*/ 91 h 11784"/>
              <a:gd name="T8" fmla="*/ 4820 w 11784"/>
              <a:gd name="T9" fmla="*/ 204 h 11784"/>
              <a:gd name="T10" fmla="*/ 4632 w 11784"/>
              <a:gd name="T11" fmla="*/ 319 h 11784"/>
              <a:gd name="T12" fmla="*/ 4261 w 11784"/>
              <a:gd name="T13" fmla="*/ 558 h 11784"/>
              <a:gd name="T14" fmla="*/ 3899 w 11784"/>
              <a:gd name="T15" fmla="*/ 809 h 11784"/>
              <a:gd name="T16" fmla="*/ 3546 w 11784"/>
              <a:gd name="T17" fmla="*/ 1071 h 11784"/>
              <a:gd name="T18" fmla="*/ 3202 w 11784"/>
              <a:gd name="T19" fmla="*/ 1344 h 11784"/>
              <a:gd name="T20" fmla="*/ 2867 w 11784"/>
              <a:gd name="T21" fmla="*/ 1629 h 11784"/>
              <a:gd name="T22" fmla="*/ 2542 w 11784"/>
              <a:gd name="T23" fmla="*/ 1923 h 11784"/>
              <a:gd name="T24" fmla="*/ 2227 w 11784"/>
              <a:gd name="T25" fmla="*/ 2228 h 11784"/>
              <a:gd name="T26" fmla="*/ 1922 w 11784"/>
              <a:gd name="T27" fmla="*/ 2543 h 11784"/>
              <a:gd name="T28" fmla="*/ 1628 w 11784"/>
              <a:gd name="T29" fmla="*/ 2868 h 11784"/>
              <a:gd name="T30" fmla="*/ 1343 w 11784"/>
              <a:gd name="T31" fmla="*/ 3203 h 11784"/>
              <a:gd name="T32" fmla="*/ 1070 w 11784"/>
              <a:gd name="T33" fmla="*/ 3547 h 11784"/>
              <a:gd name="T34" fmla="*/ 808 w 11784"/>
              <a:gd name="T35" fmla="*/ 3900 h 11784"/>
              <a:gd name="T36" fmla="*/ 557 w 11784"/>
              <a:gd name="T37" fmla="*/ 4262 h 11784"/>
              <a:gd name="T38" fmla="*/ 318 w 11784"/>
              <a:gd name="T39" fmla="*/ 4633 h 11784"/>
              <a:gd name="T40" fmla="*/ 203 w 11784"/>
              <a:gd name="T41" fmla="*/ 4821 h 11784"/>
              <a:gd name="T42" fmla="*/ 91 w 11784"/>
              <a:gd name="T43" fmla="*/ 5012 h 11784"/>
              <a:gd name="T44" fmla="*/ 74 w 11784"/>
              <a:gd name="T45" fmla="*/ 4946 h 11784"/>
              <a:gd name="T46" fmla="*/ 11755 w 11784"/>
              <a:gd name="T47" fmla="*/ 11690 h 11784"/>
              <a:gd name="T48" fmla="*/ 26 w 11784"/>
              <a:gd name="T49" fmla="*/ 5029 h 11784"/>
              <a:gd name="T50" fmla="*/ 4 w 11784"/>
              <a:gd name="T51" fmla="*/ 5000 h 11784"/>
              <a:gd name="T52" fmla="*/ 9 w 11784"/>
              <a:gd name="T53" fmla="*/ 4963 h 11784"/>
              <a:gd name="T54" fmla="*/ 122 w 11784"/>
              <a:gd name="T55" fmla="*/ 4771 h 11784"/>
              <a:gd name="T56" fmla="*/ 238 w 11784"/>
              <a:gd name="T57" fmla="*/ 4581 h 11784"/>
              <a:gd name="T58" fmla="*/ 478 w 11784"/>
              <a:gd name="T59" fmla="*/ 4208 h 11784"/>
              <a:gd name="T60" fmla="*/ 731 w 11784"/>
              <a:gd name="T61" fmla="*/ 3843 h 11784"/>
              <a:gd name="T62" fmla="*/ 995 w 11784"/>
              <a:gd name="T63" fmla="*/ 3487 h 11784"/>
              <a:gd name="T64" fmla="*/ 1270 w 11784"/>
              <a:gd name="T65" fmla="*/ 3141 h 11784"/>
              <a:gd name="T66" fmla="*/ 1556 w 11784"/>
              <a:gd name="T67" fmla="*/ 2804 h 11784"/>
              <a:gd name="T68" fmla="*/ 1853 w 11784"/>
              <a:gd name="T69" fmla="*/ 2477 h 11784"/>
              <a:gd name="T70" fmla="*/ 2160 w 11784"/>
              <a:gd name="T71" fmla="*/ 2159 h 11784"/>
              <a:gd name="T72" fmla="*/ 2478 w 11784"/>
              <a:gd name="T73" fmla="*/ 1852 h 11784"/>
              <a:gd name="T74" fmla="*/ 2805 w 11784"/>
              <a:gd name="T75" fmla="*/ 1555 h 11784"/>
              <a:gd name="T76" fmla="*/ 3142 w 11784"/>
              <a:gd name="T77" fmla="*/ 1269 h 11784"/>
              <a:gd name="T78" fmla="*/ 3489 w 11784"/>
              <a:gd name="T79" fmla="*/ 994 h 11784"/>
              <a:gd name="T80" fmla="*/ 3844 w 11784"/>
              <a:gd name="T81" fmla="*/ 730 h 11784"/>
              <a:gd name="T82" fmla="*/ 4209 w 11784"/>
              <a:gd name="T83" fmla="*/ 478 h 11784"/>
              <a:gd name="T84" fmla="*/ 4582 w 11784"/>
              <a:gd name="T85" fmla="*/ 237 h 11784"/>
              <a:gd name="T86" fmla="*/ 4772 w 11784"/>
              <a:gd name="T87" fmla="*/ 121 h 11784"/>
              <a:gd name="T88" fmla="*/ 4963 w 11784"/>
              <a:gd name="T89" fmla="*/ 9 h 11784"/>
              <a:gd name="T90" fmla="*/ 5000 w 11784"/>
              <a:gd name="T91" fmla="*/ 4 h 11784"/>
              <a:gd name="T92" fmla="*/ 5029 w 11784"/>
              <a:gd name="T93" fmla="*/ 26 h 11784"/>
              <a:gd name="T94" fmla="*/ 11773 w 11784"/>
              <a:gd name="T95" fmla="*/ 11707 h 11784"/>
              <a:gd name="T96" fmla="*/ 11765 w 11784"/>
              <a:gd name="T97" fmla="*/ 11765 h 11784"/>
              <a:gd name="T98" fmla="*/ 11707 w 11784"/>
              <a:gd name="T99" fmla="*/ 11773 h 11784"/>
              <a:gd name="T100" fmla="*/ 26 w 11784"/>
              <a:gd name="T101" fmla="*/ 5029 h 1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4" h="11784">
                <a:moveTo>
                  <a:pt x="11755" y="11690"/>
                </a:moveTo>
                <a:lnTo>
                  <a:pt x="11690" y="11755"/>
                </a:lnTo>
                <a:lnTo>
                  <a:pt x="4946" y="74"/>
                </a:lnTo>
                <a:lnTo>
                  <a:pt x="5012" y="91"/>
                </a:lnTo>
                <a:lnTo>
                  <a:pt x="4820" y="204"/>
                </a:lnTo>
                <a:lnTo>
                  <a:pt x="4632" y="319"/>
                </a:lnTo>
                <a:lnTo>
                  <a:pt x="4261" y="558"/>
                </a:lnTo>
                <a:lnTo>
                  <a:pt x="3899" y="809"/>
                </a:lnTo>
                <a:lnTo>
                  <a:pt x="3546" y="1071"/>
                </a:lnTo>
                <a:lnTo>
                  <a:pt x="3202" y="1344"/>
                </a:lnTo>
                <a:lnTo>
                  <a:pt x="2867" y="1629"/>
                </a:lnTo>
                <a:lnTo>
                  <a:pt x="2542" y="1923"/>
                </a:lnTo>
                <a:lnTo>
                  <a:pt x="2227" y="2228"/>
                </a:lnTo>
                <a:lnTo>
                  <a:pt x="1922" y="2543"/>
                </a:lnTo>
                <a:lnTo>
                  <a:pt x="1628" y="2868"/>
                </a:lnTo>
                <a:lnTo>
                  <a:pt x="1343" y="3203"/>
                </a:lnTo>
                <a:lnTo>
                  <a:pt x="1070" y="3547"/>
                </a:lnTo>
                <a:lnTo>
                  <a:pt x="808" y="3900"/>
                </a:lnTo>
                <a:lnTo>
                  <a:pt x="557" y="4262"/>
                </a:lnTo>
                <a:lnTo>
                  <a:pt x="318" y="4633"/>
                </a:lnTo>
                <a:lnTo>
                  <a:pt x="203" y="4821"/>
                </a:lnTo>
                <a:lnTo>
                  <a:pt x="91" y="5012"/>
                </a:lnTo>
                <a:lnTo>
                  <a:pt x="74" y="4946"/>
                </a:lnTo>
                <a:lnTo>
                  <a:pt x="11755" y="11690"/>
                </a:lnTo>
                <a:close/>
                <a:moveTo>
                  <a:pt x="26" y="5029"/>
                </a:moveTo>
                <a:cubicBezTo>
                  <a:pt x="15" y="5023"/>
                  <a:pt x="7" y="5012"/>
                  <a:pt x="4" y="5000"/>
                </a:cubicBezTo>
                <a:cubicBezTo>
                  <a:pt x="0" y="4987"/>
                  <a:pt x="2" y="4974"/>
                  <a:pt x="9" y="4963"/>
                </a:cubicBezTo>
                <a:lnTo>
                  <a:pt x="122" y="4771"/>
                </a:lnTo>
                <a:lnTo>
                  <a:pt x="238" y="4581"/>
                </a:lnTo>
                <a:lnTo>
                  <a:pt x="478" y="4208"/>
                </a:lnTo>
                <a:lnTo>
                  <a:pt x="731" y="3843"/>
                </a:lnTo>
                <a:lnTo>
                  <a:pt x="995" y="3487"/>
                </a:lnTo>
                <a:lnTo>
                  <a:pt x="1270" y="3141"/>
                </a:lnTo>
                <a:lnTo>
                  <a:pt x="1556" y="2804"/>
                </a:lnTo>
                <a:lnTo>
                  <a:pt x="1853" y="2477"/>
                </a:lnTo>
                <a:lnTo>
                  <a:pt x="2160" y="2159"/>
                </a:lnTo>
                <a:lnTo>
                  <a:pt x="2478" y="1852"/>
                </a:lnTo>
                <a:lnTo>
                  <a:pt x="2805" y="1555"/>
                </a:lnTo>
                <a:lnTo>
                  <a:pt x="3142" y="1269"/>
                </a:lnTo>
                <a:lnTo>
                  <a:pt x="3489" y="994"/>
                </a:lnTo>
                <a:lnTo>
                  <a:pt x="3844" y="730"/>
                </a:lnTo>
                <a:lnTo>
                  <a:pt x="4209" y="478"/>
                </a:lnTo>
                <a:lnTo>
                  <a:pt x="4582" y="237"/>
                </a:lnTo>
                <a:lnTo>
                  <a:pt x="4772" y="121"/>
                </a:lnTo>
                <a:lnTo>
                  <a:pt x="4963" y="9"/>
                </a:lnTo>
                <a:cubicBezTo>
                  <a:pt x="4974" y="2"/>
                  <a:pt x="4987" y="0"/>
                  <a:pt x="5000" y="4"/>
                </a:cubicBezTo>
                <a:cubicBezTo>
                  <a:pt x="5012" y="7"/>
                  <a:pt x="5023" y="15"/>
                  <a:pt x="5029" y="26"/>
                </a:cubicBezTo>
                <a:lnTo>
                  <a:pt x="11773" y="11707"/>
                </a:lnTo>
                <a:cubicBezTo>
                  <a:pt x="11784" y="11726"/>
                  <a:pt x="11781" y="11750"/>
                  <a:pt x="11765" y="11765"/>
                </a:cubicBezTo>
                <a:cubicBezTo>
                  <a:pt x="11750" y="11781"/>
                  <a:pt x="11726" y="11784"/>
                  <a:pt x="11707" y="11773"/>
                </a:cubicBezTo>
                <a:lnTo>
                  <a:pt x="26" y="5029"/>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 name="Freeform 27"/>
          <p:cNvSpPr>
            <a:spLocks/>
          </p:cNvSpPr>
          <p:nvPr/>
        </p:nvSpPr>
        <p:spPr bwMode="auto">
          <a:xfrm>
            <a:off x="5416901" y="1248275"/>
            <a:ext cx="861448" cy="1723960"/>
          </a:xfrm>
          <a:custGeom>
            <a:avLst/>
            <a:gdLst>
              <a:gd name="T0" fmla="*/ 6744 w 6744"/>
              <a:gd name="T1" fmla="*/ 13488 h 13488"/>
              <a:gd name="T2" fmla="*/ 6744 w 6744"/>
              <a:gd name="T3" fmla="*/ 0 h 13488"/>
              <a:gd name="T4" fmla="*/ 0 w 6744"/>
              <a:gd name="T5" fmla="*/ 1807 h 13488"/>
              <a:gd name="T6" fmla="*/ 6744 w 6744"/>
              <a:gd name="T7" fmla="*/ 13488 h 13488"/>
            </a:gdLst>
            <a:ahLst/>
            <a:cxnLst>
              <a:cxn ang="0">
                <a:pos x="T0" y="T1"/>
              </a:cxn>
              <a:cxn ang="0">
                <a:pos x="T2" y="T3"/>
              </a:cxn>
              <a:cxn ang="0">
                <a:pos x="T4" y="T5"/>
              </a:cxn>
              <a:cxn ang="0">
                <a:pos x="T6" y="T7"/>
              </a:cxn>
            </a:cxnLst>
            <a:rect l="0" t="0" r="r" b="b"/>
            <a:pathLst>
              <a:path w="6744" h="13488">
                <a:moveTo>
                  <a:pt x="6744" y="13488"/>
                </a:moveTo>
                <a:lnTo>
                  <a:pt x="6744" y="0"/>
                </a:lnTo>
                <a:cubicBezTo>
                  <a:pt x="4377" y="0"/>
                  <a:pt x="2051" y="623"/>
                  <a:pt x="0" y="1807"/>
                </a:cubicBezTo>
                <a:lnTo>
                  <a:pt x="6744" y="13488"/>
                </a:lnTo>
                <a:close/>
              </a:path>
            </a:pathLst>
          </a:custGeom>
          <a:solidFill>
            <a:srgbClr val="92D0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Freeform 28"/>
          <p:cNvSpPr>
            <a:spLocks noEditPoints="1"/>
          </p:cNvSpPr>
          <p:nvPr/>
        </p:nvSpPr>
        <p:spPr bwMode="auto">
          <a:xfrm>
            <a:off x="5410513" y="1241886"/>
            <a:ext cx="874227" cy="1736738"/>
          </a:xfrm>
          <a:custGeom>
            <a:avLst/>
            <a:gdLst>
              <a:gd name="T0" fmla="*/ 6745 w 6841"/>
              <a:gd name="T1" fmla="*/ 13536 h 13588"/>
              <a:gd name="T2" fmla="*/ 6794 w 6841"/>
              <a:gd name="T3" fmla="*/ 96 h 13588"/>
              <a:gd name="T4" fmla="*/ 6351 w 6841"/>
              <a:gd name="T5" fmla="*/ 103 h 13588"/>
              <a:gd name="T6" fmla="*/ 5911 w 6841"/>
              <a:gd name="T7" fmla="*/ 125 h 13588"/>
              <a:gd name="T8" fmla="*/ 5472 w 6841"/>
              <a:gd name="T9" fmla="*/ 161 h 13588"/>
              <a:gd name="T10" fmla="*/ 5035 w 6841"/>
              <a:gd name="T11" fmla="*/ 212 h 13588"/>
              <a:gd name="T12" fmla="*/ 4601 w 6841"/>
              <a:gd name="T13" fmla="*/ 276 h 13588"/>
              <a:gd name="T14" fmla="*/ 4169 w 6841"/>
              <a:gd name="T15" fmla="*/ 355 h 13588"/>
              <a:gd name="T16" fmla="*/ 3740 w 6841"/>
              <a:gd name="T17" fmla="*/ 447 h 13588"/>
              <a:gd name="T18" fmla="*/ 3314 w 6841"/>
              <a:gd name="T19" fmla="*/ 554 h 13588"/>
              <a:gd name="T20" fmla="*/ 2893 w 6841"/>
              <a:gd name="T21" fmla="*/ 674 h 13588"/>
              <a:gd name="T22" fmla="*/ 2475 w 6841"/>
              <a:gd name="T23" fmla="*/ 809 h 13588"/>
              <a:gd name="T24" fmla="*/ 2062 w 6841"/>
              <a:gd name="T25" fmla="*/ 956 h 13588"/>
              <a:gd name="T26" fmla="*/ 1653 w 6841"/>
              <a:gd name="T27" fmla="*/ 1117 h 13588"/>
              <a:gd name="T28" fmla="*/ 1250 w 6841"/>
              <a:gd name="T29" fmla="*/ 1292 h 13588"/>
              <a:gd name="T30" fmla="*/ 852 w 6841"/>
              <a:gd name="T31" fmla="*/ 1481 h 13588"/>
              <a:gd name="T32" fmla="*/ 459 w 6841"/>
              <a:gd name="T33" fmla="*/ 1682 h 13588"/>
              <a:gd name="T34" fmla="*/ 73 w 6841"/>
              <a:gd name="T35" fmla="*/ 1897 h 13588"/>
              <a:gd name="T36" fmla="*/ 6835 w 6841"/>
              <a:gd name="T37" fmla="*/ 13512 h 13588"/>
              <a:gd name="T38" fmla="*/ 3 w 6841"/>
              <a:gd name="T39" fmla="*/ 1842 h 13588"/>
              <a:gd name="T40" fmla="*/ 219 w 6841"/>
              <a:gd name="T41" fmla="*/ 1703 h 13588"/>
              <a:gd name="T42" fmla="*/ 612 w 6841"/>
              <a:gd name="T43" fmla="*/ 1494 h 13588"/>
              <a:gd name="T44" fmla="*/ 1010 w 6841"/>
              <a:gd name="T45" fmla="*/ 1298 h 13588"/>
              <a:gd name="T46" fmla="*/ 1413 w 6841"/>
              <a:gd name="T47" fmla="*/ 1115 h 13588"/>
              <a:gd name="T48" fmla="*/ 1823 w 6841"/>
              <a:gd name="T49" fmla="*/ 946 h 13588"/>
              <a:gd name="T50" fmla="*/ 2236 w 6841"/>
              <a:gd name="T51" fmla="*/ 790 h 13588"/>
              <a:gd name="T52" fmla="*/ 2655 w 6841"/>
              <a:gd name="T53" fmla="*/ 648 h 13588"/>
              <a:gd name="T54" fmla="*/ 3078 w 6841"/>
              <a:gd name="T55" fmla="*/ 520 h 13588"/>
              <a:gd name="T56" fmla="*/ 3504 w 6841"/>
              <a:gd name="T57" fmla="*/ 406 h 13588"/>
              <a:gd name="T58" fmla="*/ 3935 w 6841"/>
              <a:gd name="T59" fmla="*/ 305 h 13588"/>
              <a:gd name="T60" fmla="*/ 4368 w 6841"/>
              <a:gd name="T61" fmla="*/ 219 h 13588"/>
              <a:gd name="T62" fmla="*/ 4804 w 6841"/>
              <a:gd name="T63" fmla="*/ 147 h 13588"/>
              <a:gd name="T64" fmla="*/ 5243 w 6841"/>
              <a:gd name="T65" fmla="*/ 89 h 13588"/>
              <a:gd name="T66" fmla="*/ 5684 w 6841"/>
              <a:gd name="T67" fmla="*/ 46 h 13588"/>
              <a:gd name="T68" fmla="*/ 6127 w 6841"/>
              <a:gd name="T69" fmla="*/ 17 h 13588"/>
              <a:gd name="T70" fmla="*/ 6571 w 6841"/>
              <a:gd name="T71" fmla="*/ 2 h 13588"/>
              <a:gd name="T72" fmla="*/ 6827 w 6841"/>
              <a:gd name="T73" fmla="*/ 14 h 13588"/>
              <a:gd name="T74" fmla="*/ 6841 w 6841"/>
              <a:gd name="T75" fmla="*/ 13536 h 13588"/>
              <a:gd name="T76" fmla="*/ 6752 w 6841"/>
              <a:gd name="T77" fmla="*/ 13560 h 13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41" h="13588">
                <a:moveTo>
                  <a:pt x="6835" y="13512"/>
                </a:moveTo>
                <a:lnTo>
                  <a:pt x="6745" y="13536"/>
                </a:lnTo>
                <a:lnTo>
                  <a:pt x="6745" y="48"/>
                </a:lnTo>
                <a:lnTo>
                  <a:pt x="6794" y="96"/>
                </a:lnTo>
                <a:lnTo>
                  <a:pt x="6572" y="98"/>
                </a:lnTo>
                <a:lnTo>
                  <a:pt x="6351" y="103"/>
                </a:lnTo>
                <a:lnTo>
                  <a:pt x="6131" y="112"/>
                </a:lnTo>
                <a:lnTo>
                  <a:pt x="5911" y="125"/>
                </a:lnTo>
                <a:lnTo>
                  <a:pt x="5691" y="141"/>
                </a:lnTo>
                <a:lnTo>
                  <a:pt x="5472" y="161"/>
                </a:lnTo>
                <a:lnTo>
                  <a:pt x="5253" y="185"/>
                </a:lnTo>
                <a:lnTo>
                  <a:pt x="5035" y="212"/>
                </a:lnTo>
                <a:lnTo>
                  <a:pt x="4818" y="242"/>
                </a:lnTo>
                <a:lnTo>
                  <a:pt x="4601" y="276"/>
                </a:lnTo>
                <a:lnTo>
                  <a:pt x="4384" y="314"/>
                </a:lnTo>
                <a:lnTo>
                  <a:pt x="4169" y="355"/>
                </a:lnTo>
                <a:lnTo>
                  <a:pt x="3954" y="399"/>
                </a:lnTo>
                <a:lnTo>
                  <a:pt x="3740" y="447"/>
                </a:lnTo>
                <a:lnTo>
                  <a:pt x="3527" y="499"/>
                </a:lnTo>
                <a:lnTo>
                  <a:pt x="3314" y="554"/>
                </a:lnTo>
                <a:lnTo>
                  <a:pt x="3103" y="612"/>
                </a:lnTo>
                <a:lnTo>
                  <a:pt x="2893" y="674"/>
                </a:lnTo>
                <a:lnTo>
                  <a:pt x="2684" y="740"/>
                </a:lnTo>
                <a:lnTo>
                  <a:pt x="2475" y="809"/>
                </a:lnTo>
                <a:lnTo>
                  <a:pt x="2268" y="881"/>
                </a:lnTo>
                <a:lnTo>
                  <a:pt x="2062" y="956"/>
                </a:lnTo>
                <a:lnTo>
                  <a:pt x="1857" y="1035"/>
                </a:lnTo>
                <a:lnTo>
                  <a:pt x="1653" y="1117"/>
                </a:lnTo>
                <a:lnTo>
                  <a:pt x="1451" y="1203"/>
                </a:lnTo>
                <a:lnTo>
                  <a:pt x="1250" y="1292"/>
                </a:lnTo>
                <a:lnTo>
                  <a:pt x="1050" y="1385"/>
                </a:lnTo>
                <a:lnTo>
                  <a:pt x="852" y="1481"/>
                </a:lnTo>
                <a:lnTo>
                  <a:pt x="655" y="1580"/>
                </a:lnTo>
                <a:lnTo>
                  <a:pt x="459" y="1682"/>
                </a:lnTo>
                <a:lnTo>
                  <a:pt x="265" y="1788"/>
                </a:lnTo>
                <a:lnTo>
                  <a:pt x="73" y="1897"/>
                </a:lnTo>
                <a:lnTo>
                  <a:pt x="91" y="1831"/>
                </a:lnTo>
                <a:lnTo>
                  <a:pt x="6835" y="13512"/>
                </a:lnTo>
                <a:close/>
                <a:moveTo>
                  <a:pt x="8" y="1879"/>
                </a:moveTo>
                <a:cubicBezTo>
                  <a:pt x="2" y="1868"/>
                  <a:pt x="0" y="1855"/>
                  <a:pt x="3" y="1842"/>
                </a:cubicBezTo>
                <a:cubicBezTo>
                  <a:pt x="7" y="1830"/>
                  <a:pt x="15" y="1820"/>
                  <a:pt x="26" y="1813"/>
                </a:cubicBezTo>
                <a:lnTo>
                  <a:pt x="219" y="1703"/>
                </a:lnTo>
                <a:lnTo>
                  <a:pt x="415" y="1597"/>
                </a:lnTo>
                <a:lnTo>
                  <a:pt x="612" y="1494"/>
                </a:lnTo>
                <a:lnTo>
                  <a:pt x="810" y="1394"/>
                </a:lnTo>
                <a:lnTo>
                  <a:pt x="1010" y="1298"/>
                </a:lnTo>
                <a:lnTo>
                  <a:pt x="1211" y="1205"/>
                </a:lnTo>
                <a:lnTo>
                  <a:pt x="1413" y="1115"/>
                </a:lnTo>
                <a:lnTo>
                  <a:pt x="1618" y="1028"/>
                </a:lnTo>
                <a:lnTo>
                  <a:pt x="1823" y="946"/>
                </a:lnTo>
                <a:lnTo>
                  <a:pt x="2029" y="866"/>
                </a:lnTo>
                <a:lnTo>
                  <a:pt x="2236" y="790"/>
                </a:lnTo>
                <a:lnTo>
                  <a:pt x="2445" y="717"/>
                </a:lnTo>
                <a:lnTo>
                  <a:pt x="2655" y="648"/>
                </a:lnTo>
                <a:lnTo>
                  <a:pt x="2866" y="582"/>
                </a:lnTo>
                <a:lnTo>
                  <a:pt x="3078" y="520"/>
                </a:lnTo>
                <a:lnTo>
                  <a:pt x="3290" y="461"/>
                </a:lnTo>
                <a:lnTo>
                  <a:pt x="3504" y="406"/>
                </a:lnTo>
                <a:lnTo>
                  <a:pt x="3719" y="354"/>
                </a:lnTo>
                <a:lnTo>
                  <a:pt x="3935" y="305"/>
                </a:lnTo>
                <a:lnTo>
                  <a:pt x="4151" y="260"/>
                </a:lnTo>
                <a:lnTo>
                  <a:pt x="4368" y="219"/>
                </a:lnTo>
                <a:lnTo>
                  <a:pt x="4586" y="181"/>
                </a:lnTo>
                <a:lnTo>
                  <a:pt x="4804" y="147"/>
                </a:lnTo>
                <a:lnTo>
                  <a:pt x="5024" y="116"/>
                </a:lnTo>
                <a:lnTo>
                  <a:pt x="5243" y="89"/>
                </a:lnTo>
                <a:lnTo>
                  <a:pt x="5463" y="66"/>
                </a:lnTo>
                <a:lnTo>
                  <a:pt x="5684" y="46"/>
                </a:lnTo>
                <a:lnTo>
                  <a:pt x="5905" y="29"/>
                </a:lnTo>
                <a:lnTo>
                  <a:pt x="6127" y="17"/>
                </a:lnTo>
                <a:lnTo>
                  <a:pt x="6349" y="7"/>
                </a:lnTo>
                <a:lnTo>
                  <a:pt x="6571" y="2"/>
                </a:lnTo>
                <a:lnTo>
                  <a:pt x="6793" y="0"/>
                </a:lnTo>
                <a:cubicBezTo>
                  <a:pt x="6806" y="0"/>
                  <a:pt x="6818" y="5"/>
                  <a:pt x="6827" y="14"/>
                </a:cubicBezTo>
                <a:cubicBezTo>
                  <a:pt x="6836" y="23"/>
                  <a:pt x="6841" y="35"/>
                  <a:pt x="6841" y="48"/>
                </a:cubicBezTo>
                <a:lnTo>
                  <a:pt x="6841" y="13536"/>
                </a:lnTo>
                <a:cubicBezTo>
                  <a:pt x="6841" y="13558"/>
                  <a:pt x="6827" y="13577"/>
                  <a:pt x="6806" y="13583"/>
                </a:cubicBezTo>
                <a:cubicBezTo>
                  <a:pt x="6785" y="13588"/>
                  <a:pt x="6763" y="13579"/>
                  <a:pt x="6752" y="13560"/>
                </a:cubicBezTo>
                <a:lnTo>
                  <a:pt x="8" y="1879"/>
                </a:lnTo>
                <a:close/>
              </a:path>
            </a:pathLst>
          </a:custGeom>
          <a:solidFill>
            <a:srgbClr val="FFFFFF"/>
          </a:solidFill>
          <a:ln w="1588" cap="flat">
            <a:noFill/>
            <a:prstDash val="solid"/>
            <a:bevel/>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文本框 13"/>
          <p:cNvSpPr txBox="1"/>
          <p:nvPr/>
        </p:nvSpPr>
        <p:spPr>
          <a:xfrm>
            <a:off x="4190112" y="4935788"/>
            <a:ext cx="4390455" cy="1200329"/>
          </a:xfrm>
          <a:prstGeom prst="rect">
            <a:avLst/>
          </a:prstGeom>
          <a:noFill/>
        </p:spPr>
        <p:txBody>
          <a:bodyPr wrap="square" rtlCol="0">
            <a:spAutoFit/>
          </a:bodyPr>
          <a:lstStyle/>
          <a:p>
            <a:r>
              <a:rPr lang="zh-CN" altLang="en-US" sz="3600" b="1" dirty="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大学生创新训练计划</a:t>
            </a:r>
          </a:p>
          <a:p>
            <a:r>
              <a:rPr lang="zh-CN" altLang="en-US" sz="3600" b="1" dirty="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学科竞赛与</a:t>
            </a:r>
            <a:r>
              <a:rPr lang="zh-CN" altLang="en-US" sz="3600" b="1" dirty="0" smtClean="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rPr>
              <a:t>毕业设计</a:t>
            </a:r>
            <a:endParaRPr lang="en-US" altLang="zh-CN" sz="3600" b="1" dirty="0" smtClean="0">
              <a:solidFill>
                <a:prstClr val="white"/>
              </a:solidFill>
              <a:effectLst>
                <a:outerShdw blurRad="38100" dist="38100" dir="2700000" algn="tl">
                  <a:srgbClr val="000000">
                    <a:alpha val="43137"/>
                  </a:srgbClr>
                </a:outerShdw>
                <a:reflection blurRad="6350" stA="27000" endPos="50000" dist="60007" dir="5400000" sy="-100000" algn="bl" rotWithShape="0"/>
              </a:effectLst>
              <a:latin typeface="微软雅黑" panose="020B0503020204020204" pitchFamily="34" charset="-122"/>
              <a:ea typeface="微软雅黑" panose="020B0503020204020204" pitchFamily="34" charset="-122"/>
            </a:endParaRPr>
          </a:p>
        </p:txBody>
      </p:sp>
      <p:sp>
        <p:nvSpPr>
          <p:cNvPr id="15" name="文本框 14"/>
          <p:cNvSpPr txBox="1"/>
          <p:nvPr/>
        </p:nvSpPr>
        <p:spPr>
          <a:xfrm>
            <a:off x="5653795" y="3348458"/>
            <a:ext cx="1261884" cy="523220"/>
          </a:xfrm>
          <a:prstGeom prst="rect">
            <a:avLst/>
          </a:prstGeom>
          <a:noFill/>
        </p:spPr>
        <p:txBody>
          <a:bodyPr wrap="none" rtlCol="0">
            <a:spAutoFit/>
          </a:bodyPr>
          <a:lstStyle/>
          <a:p>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第五章</a:t>
            </a:r>
          </a:p>
        </p:txBody>
      </p:sp>
    </p:spTree>
    <p:extLst>
      <p:ext uri="{BB962C8B-B14F-4D97-AF65-F5344CB8AC3E}">
        <p14:creationId xmlns:p14="http://schemas.microsoft.com/office/powerpoint/2010/main" xmlns="" val="183907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dkUpDiag">
            <a:fgClr>
              <a:schemeClr val="accent1"/>
            </a:fgClr>
            <a:bgClr>
              <a:srgbClr val="2778D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4466511" y="28640"/>
            <a:ext cx="27233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大学生创新训练</a:t>
            </a:r>
            <a:endPar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9" name="组合 58"/>
          <p:cNvGrpSpPr/>
          <p:nvPr/>
        </p:nvGrpSpPr>
        <p:grpSpPr>
          <a:xfrm>
            <a:off x="612668" y="418262"/>
            <a:ext cx="933529" cy="1163650"/>
            <a:chOff x="923544" y="221278"/>
            <a:chExt cx="741505" cy="976587"/>
          </a:xfrm>
        </p:grpSpPr>
        <p:sp>
          <p:nvSpPr>
            <p:cNvPr id="60" name="矩形 59"/>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a:off x="1316737" y="475487"/>
              <a:ext cx="348312" cy="343113"/>
            </a:xfrm>
            <a:prstGeom prst="rect">
              <a:avLst/>
            </a:prstGeom>
            <a:solidFill>
              <a:srgbClr val="FF9400"/>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1</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64" name="矩形 63"/>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5" name="矩形 64"/>
          <p:cNvSpPr/>
          <p:nvPr/>
        </p:nvSpPr>
        <p:spPr>
          <a:xfrm>
            <a:off x="1773012" y="691226"/>
            <a:ext cx="3192201" cy="438777"/>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a:solidFill>
                  <a:prstClr val="white"/>
                </a:solidFill>
                <a:latin typeface="微软雅黑" panose="020B0503020204020204" pitchFamily="34" charset="-122"/>
                <a:ea typeface="微软雅黑" panose="020B0503020204020204" pitchFamily="34" charset="-122"/>
              </a:rPr>
              <a:t>大学生创新训练计划项目简介</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67" name="矩形 66"/>
          <p:cNvSpPr/>
          <p:nvPr/>
        </p:nvSpPr>
        <p:spPr>
          <a:xfrm>
            <a:off x="1444752" y="1755648"/>
            <a:ext cx="9436608" cy="4306823"/>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defRPr/>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101596" y="2127032"/>
            <a:ext cx="8122920" cy="3564053"/>
          </a:xfrm>
          <a:prstGeom prst="rect">
            <a:avLst/>
          </a:prstGeom>
          <a:noFill/>
        </p:spPr>
        <p:txBody>
          <a:bodyPr wrap="square" rtlCol="0">
            <a:spAutoFit/>
          </a:bodyPr>
          <a:lstStyle/>
          <a:p>
            <a:pPr indent="-342900" algn="just">
              <a:lnSpc>
                <a:spcPct val="130000"/>
              </a:lnSpc>
              <a:spcAft>
                <a:spcPts val="600"/>
              </a:spcAft>
              <a:buFont typeface="Wingdings" panose="05000000000000000000" pitchFamily="2" charset="2"/>
              <a:buChar char="Ø"/>
              <a:defRPr/>
            </a:pPr>
            <a:r>
              <a:rPr lang="zh-CN" altLang="en-US" b="1" dirty="0">
                <a:solidFill>
                  <a:prstClr val="white"/>
                </a:solidFill>
                <a:latin typeface="微软雅黑" panose="020B0503020204020204" pitchFamily="34" charset="-122"/>
                <a:ea typeface="微软雅黑" panose="020B0503020204020204" pitchFamily="34" charset="-122"/>
              </a:rPr>
              <a:t>本科生团队在导师指导下，自主完成创新性研究项目设计、研究条件准备和项目实施、研究报告撰写、成果（学术）交流等工作。</a:t>
            </a:r>
            <a:r>
              <a:rPr lang="zh-CN" altLang="en-US"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分国家、省、校三个级别。分硬件类（</a:t>
            </a:r>
            <a:r>
              <a:rPr lang="en-US" altLang="zh-CN"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r>
              <a:rPr lang="zh-CN" altLang="en-US"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类）和软件及其他类</a:t>
            </a:r>
            <a:r>
              <a:rPr lang="en-US" altLang="zh-CN"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r>
              <a:rPr lang="zh-CN" altLang="en-US"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类）两个类别。</a:t>
            </a:r>
          </a:p>
          <a:p>
            <a:pPr indent="-342900" algn="just">
              <a:lnSpc>
                <a:spcPct val="130000"/>
              </a:lnSpc>
              <a:spcAft>
                <a:spcPts val="600"/>
              </a:spcAft>
              <a:buFont typeface="Wingdings" panose="05000000000000000000" pitchFamily="2" charset="2"/>
              <a:buChar char="Ø"/>
              <a:defRPr/>
            </a:pPr>
            <a:r>
              <a:rPr lang="zh-CN" altLang="en-US" b="1" dirty="0">
                <a:solidFill>
                  <a:prstClr val="white"/>
                </a:solidFill>
                <a:latin typeface="微软雅黑" panose="020B0503020204020204" pitchFamily="34" charset="-122"/>
                <a:ea typeface="微软雅黑" panose="020B0503020204020204" pitchFamily="34" charset="-122"/>
              </a:rPr>
              <a:t>原则“兴趣驱动、自主实践、注重过程、鼓励创新”</a:t>
            </a:r>
          </a:p>
          <a:p>
            <a:pPr indent="-342900" algn="just">
              <a:lnSpc>
                <a:spcPct val="130000"/>
              </a:lnSpc>
              <a:spcAft>
                <a:spcPts val="600"/>
              </a:spcAft>
              <a:buFont typeface="Wingdings" panose="05000000000000000000" pitchFamily="2" charset="2"/>
              <a:buChar char="Ø"/>
              <a:defRPr/>
            </a:pPr>
            <a:r>
              <a:rPr lang="zh-CN" altLang="en-US" b="1" dirty="0">
                <a:solidFill>
                  <a:prstClr val="white"/>
                </a:solidFill>
                <a:latin typeface="微软雅黑" panose="020B0503020204020204" pitchFamily="34" charset="-122"/>
                <a:ea typeface="微软雅黑" panose="020B0503020204020204" pitchFamily="34" charset="-122"/>
              </a:rPr>
              <a:t>要求“自主选题、自由申报、择优资助、规范管理”</a:t>
            </a:r>
          </a:p>
          <a:p>
            <a:pPr indent="-342900" algn="just">
              <a:lnSpc>
                <a:spcPct val="130000"/>
              </a:lnSpc>
              <a:spcAft>
                <a:spcPts val="600"/>
              </a:spcAft>
              <a:buFont typeface="Wingdings" panose="05000000000000000000" pitchFamily="2" charset="2"/>
              <a:buChar char="Ø"/>
              <a:defRPr/>
            </a:pPr>
            <a:r>
              <a:rPr lang="zh-CN" altLang="en-US"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项目主持人原则上为本科二年级学生</a:t>
            </a:r>
            <a:r>
              <a:rPr lang="zh-CN" altLang="en-US" b="1" dirty="0">
                <a:solidFill>
                  <a:prstClr val="white"/>
                </a:solidFill>
                <a:latin typeface="微软雅黑" panose="020B0503020204020204" pitchFamily="34" charset="-122"/>
                <a:ea typeface="微软雅黑" panose="020B0503020204020204" pitchFamily="34" charset="-122"/>
              </a:rPr>
              <a:t>，其他年级的学生可作为项目组成员参加；</a:t>
            </a:r>
            <a:r>
              <a:rPr lang="zh-CN" altLang="en-US"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项目申请人在校期间只能申请</a:t>
            </a:r>
            <a:r>
              <a:rPr lang="en-US" altLang="zh-CN"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次，一次只能参加</a:t>
            </a:r>
            <a:r>
              <a:rPr lang="en-US" altLang="zh-CN"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个项目的申报</a:t>
            </a:r>
            <a:r>
              <a:rPr lang="zh-CN" altLang="en-US" b="1" dirty="0">
                <a:solidFill>
                  <a:prstClr val="white"/>
                </a:solidFill>
                <a:latin typeface="微软雅黑" panose="020B0503020204020204" pitchFamily="34" charset="-122"/>
                <a:ea typeface="微软雅黑" panose="020B0503020204020204" pitchFamily="34" charset="-122"/>
              </a:rPr>
              <a:t>，不得同时在不同项目之间交叉申报。</a:t>
            </a:r>
            <a:r>
              <a:rPr lang="zh-CN" altLang="en-US"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项目团队一般</a:t>
            </a:r>
            <a:r>
              <a:rPr lang="en-US" altLang="zh-CN"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b="1" dirty="0">
                <a:solidFill>
                  <a:srgbClr val="FF94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a:t>
            </a:r>
            <a:r>
              <a:rPr lang="zh-CN" altLang="en-US" b="1" dirty="0">
                <a:solidFill>
                  <a:prstClr val="white"/>
                </a:solidFill>
                <a:latin typeface="微软雅黑" panose="020B0503020204020204" pitchFamily="34" charset="-122"/>
                <a:ea typeface="微软雅黑" panose="020B0503020204020204" pitchFamily="34" charset="-122"/>
              </a:rPr>
              <a:t>，鼓励学科交叉，鼓励跨学院、跨专业联合申报。项目须在毕业前完成</a:t>
            </a:r>
            <a:r>
              <a:rPr lang="zh-CN" altLang="en-US" b="1" dirty="0" smtClean="0">
                <a:solidFill>
                  <a:prstClr val="white"/>
                </a:solidFill>
                <a:latin typeface="微软雅黑" panose="020B0503020204020204" pitchFamily="34" charset="-122"/>
                <a:ea typeface="微软雅黑" panose="020B0503020204020204" pitchFamily="34" charset="-122"/>
              </a:rPr>
              <a:t>。</a:t>
            </a:r>
            <a:endParaRPr lang="zh-CN" altLang="en-US" b="1"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502818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dkUpDiag">
            <a:fgClr>
              <a:schemeClr val="accent1"/>
            </a:fgClr>
            <a:bgClr>
              <a:srgbClr val="2778D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4466511" y="28640"/>
            <a:ext cx="27233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大学生创新训练</a:t>
            </a:r>
            <a:endPar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9" name="组合 58"/>
          <p:cNvGrpSpPr/>
          <p:nvPr/>
        </p:nvGrpSpPr>
        <p:grpSpPr>
          <a:xfrm>
            <a:off x="612668" y="418262"/>
            <a:ext cx="933529" cy="1163650"/>
            <a:chOff x="923544" y="221278"/>
            <a:chExt cx="741505" cy="976587"/>
          </a:xfrm>
        </p:grpSpPr>
        <p:sp>
          <p:nvSpPr>
            <p:cNvPr id="60" name="矩形 59"/>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a:off x="1316737" y="475487"/>
              <a:ext cx="348312" cy="343113"/>
            </a:xfrm>
            <a:prstGeom prst="rect">
              <a:avLst/>
            </a:prstGeom>
            <a:solidFill>
              <a:srgbClr val="FF9400"/>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2</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64" name="矩形 63"/>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5" name="矩形 64"/>
          <p:cNvSpPr/>
          <p:nvPr/>
        </p:nvSpPr>
        <p:spPr>
          <a:xfrm>
            <a:off x="1773012" y="691226"/>
            <a:ext cx="3722553" cy="438777"/>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a:solidFill>
                  <a:prstClr val="white"/>
                </a:solidFill>
                <a:latin typeface="微软雅黑" panose="020B0503020204020204" pitchFamily="34" charset="-122"/>
                <a:ea typeface="微软雅黑" panose="020B0503020204020204" pitchFamily="34" charset="-122"/>
              </a:rPr>
              <a:t>大学生创新训练计划项目管理流程</a:t>
            </a:r>
            <a:endParaRPr lang="zh-CN" altLang="en-US" b="1" dirty="0">
              <a:solidFill>
                <a:srgbClr val="FFC000"/>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100699" y="1915249"/>
            <a:ext cx="9454896" cy="4167729"/>
            <a:chOff x="950976" y="1821616"/>
            <a:chExt cx="9454896" cy="4167729"/>
          </a:xfrm>
        </p:grpSpPr>
        <p:cxnSp>
          <p:nvCxnSpPr>
            <p:cNvPr id="68" name="直接箭头连接符 67"/>
            <p:cNvCxnSpPr/>
            <p:nvPr/>
          </p:nvCxnSpPr>
          <p:spPr bwMode="auto">
            <a:xfrm>
              <a:off x="950976" y="3726282"/>
              <a:ext cx="9454896" cy="24606"/>
            </a:xfrm>
            <a:prstGeom prst="straightConnector1">
              <a:avLst/>
            </a:prstGeom>
            <a:solidFill>
              <a:schemeClr val="accent1"/>
            </a:solidFill>
            <a:ln w="38100" cap="flat" cmpd="sng" algn="ctr">
              <a:solidFill>
                <a:srgbClr val="FFFF00"/>
              </a:solidFill>
              <a:prstDash val="sysDash"/>
              <a:round/>
              <a:headEnd type="none" w="med" len="med"/>
              <a:tailEnd type="triangle" w="lg" len="med"/>
            </a:ln>
            <a:effectLst/>
          </p:spPr>
        </p:cxnSp>
        <p:cxnSp>
          <p:nvCxnSpPr>
            <p:cNvPr id="69" name="直接连接符 68"/>
            <p:cNvCxnSpPr>
              <a:cxnSpLocks noChangeShapeType="1"/>
            </p:cNvCxnSpPr>
            <p:nvPr/>
          </p:nvCxnSpPr>
          <p:spPr bwMode="auto">
            <a:xfrm rot="5400000" flipH="1" flipV="1">
              <a:off x="1600867" y="3895732"/>
              <a:ext cx="357188" cy="0"/>
            </a:xfrm>
            <a:prstGeom prst="line">
              <a:avLst/>
            </a:prstGeom>
            <a:noFill/>
            <a:ln w="25400" algn="ctr">
              <a:solidFill>
                <a:srgbClr val="E96615"/>
              </a:solidFill>
              <a:round/>
              <a:headEnd type="oval" w="med" len="med"/>
              <a:tailEnd type="oval" w="med" len="med"/>
            </a:ln>
            <a:extLst>
              <a:ext uri="{909E8E84-426E-40DD-AFC4-6F175D3DCCD1}">
                <a14:hiddenFill xmlns:a14="http://schemas.microsoft.com/office/drawing/2010/main" xmlns="">
                  <a:noFill/>
                </a14:hiddenFill>
              </a:ext>
            </a:extLst>
          </p:spPr>
        </p:cxnSp>
        <p:cxnSp>
          <p:nvCxnSpPr>
            <p:cNvPr id="70" name="直接连接符 69"/>
            <p:cNvCxnSpPr/>
            <p:nvPr/>
          </p:nvCxnSpPr>
          <p:spPr>
            <a:xfrm rot="5400000">
              <a:off x="1670717" y="3467107"/>
              <a:ext cx="501650" cy="1588"/>
            </a:xfrm>
            <a:prstGeom prst="line">
              <a:avLst/>
            </a:prstGeom>
            <a:ln w="25400">
              <a:solidFill>
                <a:schemeClr val="accent6">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1" name="TextBox 5"/>
            <p:cNvSpPr txBox="1">
              <a:spLocks noChangeArrowheads="1"/>
            </p:cNvSpPr>
            <p:nvPr/>
          </p:nvSpPr>
          <p:spPr bwMode="auto">
            <a:xfrm>
              <a:off x="1422273" y="4145763"/>
              <a:ext cx="12858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a:solidFill>
                    <a:prstClr val="white"/>
                  </a:solidFill>
                  <a:latin typeface="微软雅黑" panose="020B0503020204020204" pitchFamily="34" charset="-122"/>
                  <a:ea typeface="微软雅黑" panose="020B0503020204020204" pitchFamily="34" charset="-122"/>
                </a:rPr>
                <a:t>3~4</a:t>
              </a:r>
              <a:r>
                <a:rPr lang="zh-CN" altLang="en-US" sz="1600" b="1" dirty="0">
                  <a:solidFill>
                    <a:prstClr val="white"/>
                  </a:solidFill>
                  <a:latin typeface="微软雅黑" panose="020B0503020204020204" pitchFamily="34" charset="-122"/>
                  <a:ea typeface="微软雅黑" panose="020B0503020204020204" pitchFamily="34" charset="-122"/>
                </a:rPr>
                <a:t>月</a:t>
              </a:r>
            </a:p>
          </p:txBody>
        </p:sp>
        <p:sp>
          <p:nvSpPr>
            <p:cNvPr id="73" name="TextBox 6"/>
            <p:cNvSpPr txBox="1">
              <a:spLocks noChangeArrowheads="1"/>
            </p:cNvSpPr>
            <p:nvPr/>
          </p:nvSpPr>
          <p:spPr bwMode="auto">
            <a:xfrm>
              <a:off x="1242639" y="2543623"/>
              <a:ext cx="215696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smtClean="0">
                  <a:solidFill>
                    <a:prstClr val="white"/>
                  </a:solidFill>
                  <a:latin typeface="微软雅黑" panose="020B0503020204020204" pitchFamily="34" charset="-122"/>
                  <a:ea typeface="微软雅黑" panose="020B0503020204020204" pitchFamily="34" charset="-122"/>
                </a:rPr>
                <a:t>3</a:t>
              </a:r>
              <a:r>
                <a:rPr lang="zh-CN" altLang="en-US" sz="1600" b="1" dirty="0">
                  <a:solidFill>
                    <a:prstClr val="white"/>
                  </a:solidFill>
                  <a:latin typeface="微软雅黑" panose="020B0503020204020204" pitchFamily="34" charset="-122"/>
                  <a:ea typeface="微软雅黑" panose="020B0503020204020204" pitchFamily="34" charset="-122"/>
                </a:rPr>
                <a:t>月启动，发文通知</a:t>
              </a:r>
              <a:endParaRPr lang="en-US" altLang="zh-CN" sz="1600" b="1" dirty="0">
                <a:solidFill>
                  <a:prstClr val="white"/>
                </a:solidFill>
                <a:latin typeface="微软雅黑" panose="020B0503020204020204" pitchFamily="34" charset="-122"/>
                <a:ea typeface="微软雅黑" panose="020B0503020204020204" pitchFamily="34" charset="-122"/>
              </a:endParaRPr>
            </a:p>
            <a:p>
              <a:r>
                <a:rPr lang="en-US" altLang="zh-CN" sz="1600" b="1" dirty="0" smtClean="0">
                  <a:solidFill>
                    <a:prstClr val="white"/>
                  </a:solidFill>
                  <a:latin typeface="微软雅黑" panose="020B0503020204020204" pitchFamily="34" charset="-122"/>
                  <a:ea typeface="微软雅黑" panose="020B0503020204020204" pitchFamily="34" charset="-122"/>
                </a:rPr>
                <a:t>4</a:t>
              </a:r>
              <a:r>
                <a:rPr lang="zh-CN" altLang="en-US" sz="1600" b="1" dirty="0">
                  <a:solidFill>
                    <a:prstClr val="white"/>
                  </a:solidFill>
                  <a:latin typeface="微软雅黑" panose="020B0503020204020204" pitchFamily="34" charset="-122"/>
                  <a:ea typeface="微软雅黑" panose="020B0503020204020204" pitchFamily="34" charset="-122"/>
                </a:rPr>
                <a:t>月评审、公示</a:t>
              </a:r>
              <a:endParaRPr lang="en-US" altLang="zh-CN" sz="1600" b="1" dirty="0">
                <a:solidFill>
                  <a:prstClr val="white"/>
                </a:solidFill>
                <a:latin typeface="微软雅黑" panose="020B0503020204020204" pitchFamily="34" charset="-122"/>
                <a:ea typeface="微软雅黑" panose="020B0503020204020204" pitchFamily="34" charset="-122"/>
              </a:endParaRPr>
            </a:p>
          </p:txBody>
        </p:sp>
        <p:cxnSp>
          <p:nvCxnSpPr>
            <p:cNvPr id="78" name="直接连接符 77"/>
            <p:cNvCxnSpPr>
              <a:cxnSpLocks noChangeShapeType="1"/>
            </p:cNvCxnSpPr>
            <p:nvPr/>
          </p:nvCxnSpPr>
          <p:spPr bwMode="auto">
            <a:xfrm rot="5400000" flipH="1" flipV="1">
              <a:off x="3886073" y="4109251"/>
              <a:ext cx="785813" cy="1587"/>
            </a:xfrm>
            <a:prstGeom prst="line">
              <a:avLst/>
            </a:prstGeom>
            <a:noFill/>
            <a:ln w="25400" algn="ctr">
              <a:solidFill>
                <a:srgbClr val="E96615"/>
              </a:solidFill>
              <a:prstDash val="sysDot"/>
              <a:round/>
              <a:headEnd type="oval" w="med" len="med"/>
              <a:tailEnd type="oval" w="med" len="med"/>
            </a:ln>
            <a:extLst>
              <a:ext uri="{909E8E84-426E-40DD-AFC4-6F175D3DCCD1}">
                <a14:hiddenFill xmlns:a14="http://schemas.microsoft.com/office/drawing/2010/main" xmlns="">
                  <a:noFill/>
                </a14:hiddenFill>
              </a:ext>
            </a:extLst>
          </p:spPr>
        </p:cxnSp>
        <p:cxnSp>
          <p:nvCxnSpPr>
            <p:cNvPr id="79" name="直接连接符 78"/>
            <p:cNvCxnSpPr/>
            <p:nvPr/>
          </p:nvCxnSpPr>
          <p:spPr>
            <a:xfrm rot="5400000">
              <a:off x="3636836" y="3574263"/>
              <a:ext cx="287338" cy="1587"/>
            </a:xfrm>
            <a:prstGeom prst="line">
              <a:avLst/>
            </a:prstGeom>
            <a:ln w="25400">
              <a:solidFill>
                <a:schemeClr val="accent6">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0" name="TextBox 9"/>
            <p:cNvSpPr txBox="1">
              <a:spLocks noChangeArrowheads="1"/>
            </p:cNvSpPr>
            <p:nvPr/>
          </p:nvSpPr>
          <p:spPr bwMode="auto">
            <a:xfrm>
              <a:off x="3514326" y="3050259"/>
              <a:ext cx="10001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a:solidFill>
                    <a:prstClr val="white"/>
                  </a:solidFill>
                  <a:latin typeface="微软雅黑" panose="020B0503020204020204" pitchFamily="34" charset="-122"/>
                  <a:ea typeface="微软雅黑" panose="020B0503020204020204" pitchFamily="34" charset="-122"/>
                </a:rPr>
                <a:t>5</a:t>
              </a:r>
              <a:r>
                <a:rPr lang="zh-CN" altLang="en-US" sz="1600" b="1" dirty="0">
                  <a:solidFill>
                    <a:prstClr val="white"/>
                  </a:solidFill>
                  <a:latin typeface="微软雅黑" panose="020B0503020204020204" pitchFamily="34" charset="-122"/>
                  <a:ea typeface="微软雅黑" panose="020B0503020204020204" pitchFamily="34" charset="-122"/>
                </a:rPr>
                <a:t>月</a:t>
              </a:r>
            </a:p>
          </p:txBody>
        </p:sp>
        <p:sp>
          <p:nvSpPr>
            <p:cNvPr id="81" name="TextBox 10"/>
            <p:cNvSpPr txBox="1">
              <a:spLocks noChangeArrowheads="1"/>
            </p:cNvSpPr>
            <p:nvPr/>
          </p:nvSpPr>
          <p:spPr bwMode="auto">
            <a:xfrm>
              <a:off x="3306700" y="4572654"/>
              <a:ext cx="2041408"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en-US" altLang="zh-CN" sz="1600" b="1" dirty="0" smtClean="0">
                  <a:solidFill>
                    <a:prstClr val="white"/>
                  </a:solidFill>
                  <a:latin typeface="微软雅黑" panose="020B0503020204020204" pitchFamily="34" charset="-122"/>
                  <a:ea typeface="微软雅黑" panose="020B0503020204020204" pitchFamily="34" charset="-122"/>
                </a:rPr>
                <a:t>5</a:t>
              </a:r>
              <a:r>
                <a:rPr lang="zh-CN" altLang="en-US" sz="1600" b="1" dirty="0">
                  <a:solidFill>
                    <a:prstClr val="white"/>
                  </a:solidFill>
                  <a:latin typeface="微软雅黑" panose="020B0503020204020204" pitchFamily="34" charset="-122"/>
                  <a:ea typeface="微软雅黑" panose="020B0503020204020204" pitchFamily="34" charset="-122"/>
                </a:rPr>
                <a:t>月校发立项文</a:t>
              </a:r>
              <a:r>
                <a:rPr lang="zh-CN" altLang="en-US" sz="1600" b="1" dirty="0" smtClean="0">
                  <a:solidFill>
                    <a:prstClr val="white"/>
                  </a:solidFill>
                  <a:latin typeface="微软雅黑" panose="020B0503020204020204" pitchFamily="34" charset="-122"/>
                  <a:ea typeface="微软雅黑" panose="020B0503020204020204" pitchFamily="34" charset="-122"/>
                </a:rPr>
                <a:t>，项目</a:t>
              </a:r>
              <a:r>
                <a:rPr lang="zh-CN" altLang="en-US" sz="1600" b="1" dirty="0">
                  <a:solidFill>
                    <a:prstClr val="white"/>
                  </a:solidFill>
                  <a:latin typeface="微软雅黑" panose="020B0503020204020204" pitchFamily="34" charset="-122"/>
                  <a:ea typeface="微软雅黑" panose="020B0503020204020204" pitchFamily="34" charset="-122"/>
                </a:rPr>
                <a:t>组填报任务</a:t>
              </a:r>
              <a:r>
                <a:rPr lang="zh-CN" altLang="en-US" sz="1600" b="1" dirty="0" smtClean="0">
                  <a:solidFill>
                    <a:prstClr val="white"/>
                  </a:solidFill>
                  <a:latin typeface="微软雅黑" panose="020B0503020204020204" pitchFamily="34" charset="-122"/>
                  <a:ea typeface="微软雅黑" panose="020B0503020204020204" pitchFamily="34" charset="-122"/>
                </a:rPr>
                <a:t>书</a:t>
              </a:r>
              <a:r>
                <a:rPr lang="en-US" altLang="zh-CN" sz="1600" b="1" dirty="0" smtClean="0">
                  <a:solidFill>
                    <a:prstClr val="white"/>
                  </a:solidFill>
                  <a:latin typeface="微软雅黑" panose="020B0503020204020204" pitchFamily="34" charset="-122"/>
                  <a:ea typeface="微软雅黑" panose="020B0503020204020204" pitchFamily="34" charset="-122"/>
                </a:rPr>
                <a:t>;6</a:t>
              </a:r>
              <a:r>
                <a:rPr lang="zh-CN" altLang="en-US" sz="1600" b="1" dirty="0">
                  <a:solidFill>
                    <a:prstClr val="white"/>
                  </a:solidFill>
                  <a:latin typeface="微软雅黑" panose="020B0503020204020204" pitchFamily="34" charset="-122"/>
                  <a:ea typeface="微软雅黑" panose="020B0503020204020204" pitchFamily="34" charset="-122"/>
                </a:rPr>
                <a:t>月第一次</a:t>
              </a:r>
              <a:r>
                <a:rPr lang="zh-CN" altLang="en-US" sz="1600" b="1" dirty="0" smtClean="0">
                  <a:solidFill>
                    <a:prstClr val="white"/>
                  </a:solidFill>
                  <a:latin typeface="微软雅黑" panose="020B0503020204020204" pitchFamily="34" charset="-122"/>
                  <a:ea typeface="微软雅黑" panose="020B0503020204020204" pitchFamily="34" charset="-122"/>
                </a:rPr>
                <a:t>拨款国家</a:t>
              </a:r>
              <a:r>
                <a:rPr lang="zh-CN" altLang="en-US" sz="1600" b="1" dirty="0">
                  <a:solidFill>
                    <a:prstClr val="white"/>
                  </a:solidFill>
                  <a:latin typeface="微软雅黑" panose="020B0503020204020204" pitchFamily="34" charset="-122"/>
                  <a:ea typeface="微软雅黑" panose="020B0503020204020204" pitchFamily="34" charset="-122"/>
                </a:rPr>
                <a:t>、省级</a:t>
              </a:r>
              <a:r>
                <a:rPr lang="zh-CN" altLang="en-US" sz="1600" b="1" dirty="0" smtClean="0">
                  <a:solidFill>
                    <a:prstClr val="white"/>
                  </a:solidFill>
                  <a:latin typeface="微软雅黑" panose="020B0503020204020204" pitchFamily="34" charset="-122"/>
                  <a:ea typeface="微软雅黑" panose="020B0503020204020204" pitchFamily="34" charset="-122"/>
                </a:rPr>
                <a:t>项目</a:t>
              </a:r>
              <a:r>
                <a:rPr lang="en-US" altLang="zh-CN" sz="1600" b="1" dirty="0" smtClean="0">
                  <a:solidFill>
                    <a:prstClr val="white"/>
                  </a:solidFill>
                  <a:latin typeface="微软雅黑" panose="020B0503020204020204" pitchFamily="34" charset="-122"/>
                  <a:ea typeface="微软雅黑" panose="020B0503020204020204" pitchFamily="34" charset="-122"/>
                </a:rPr>
                <a:t>;</a:t>
              </a:r>
              <a:r>
                <a:rPr lang="zh-CN" altLang="en-US" sz="1600" b="1" dirty="0" smtClean="0">
                  <a:solidFill>
                    <a:prstClr val="white"/>
                  </a:solidFill>
                  <a:latin typeface="微软雅黑" panose="020B0503020204020204" pitchFamily="34" charset="-122"/>
                  <a:ea typeface="微软雅黑" panose="020B0503020204020204" pitchFamily="34" charset="-122"/>
                </a:rPr>
                <a:t>一般</a:t>
              </a:r>
              <a:r>
                <a:rPr lang="en-US" altLang="zh-CN" sz="1600" b="1" dirty="0">
                  <a:solidFill>
                    <a:prstClr val="white"/>
                  </a:solidFill>
                  <a:latin typeface="微软雅黑" panose="020B0503020204020204" pitchFamily="34" charset="-122"/>
                  <a:ea typeface="微软雅黑" panose="020B0503020204020204" pitchFamily="34" charset="-122"/>
                </a:rPr>
                <a:t>7</a:t>
              </a:r>
              <a:r>
                <a:rPr lang="zh-CN" altLang="en-US" sz="1600" b="1" dirty="0">
                  <a:solidFill>
                    <a:prstClr val="white"/>
                  </a:solidFill>
                  <a:latin typeface="微软雅黑" panose="020B0503020204020204" pitchFamily="34" charset="-122"/>
                  <a:ea typeface="微软雅黑" panose="020B0503020204020204" pitchFamily="34" charset="-122"/>
                </a:rPr>
                <a:t>月公示，</a:t>
              </a:r>
              <a:r>
                <a:rPr lang="en-US" altLang="zh-CN" sz="1600" b="1" dirty="0">
                  <a:solidFill>
                    <a:prstClr val="white"/>
                  </a:solidFill>
                  <a:latin typeface="微软雅黑" panose="020B0503020204020204" pitchFamily="34" charset="-122"/>
                  <a:ea typeface="微软雅黑" panose="020B0503020204020204" pitchFamily="34" charset="-122"/>
                </a:rPr>
                <a:t>9</a:t>
              </a:r>
              <a:r>
                <a:rPr lang="zh-CN" altLang="en-US" sz="1600" b="1" dirty="0" smtClean="0">
                  <a:solidFill>
                    <a:prstClr val="white"/>
                  </a:solidFill>
                  <a:latin typeface="微软雅黑" panose="020B0503020204020204" pitchFamily="34" charset="-122"/>
                  <a:ea typeface="微软雅黑" panose="020B0503020204020204" pitchFamily="34" charset="-122"/>
                </a:rPr>
                <a:t>月下文</a:t>
              </a:r>
              <a:r>
                <a:rPr lang="zh-CN" altLang="en-US" sz="1600" b="1" dirty="0">
                  <a:solidFill>
                    <a:prstClr val="white"/>
                  </a:solidFill>
                  <a:latin typeface="微软雅黑" panose="020B0503020204020204" pitchFamily="34" charset="-122"/>
                  <a:ea typeface="微软雅黑" panose="020B0503020204020204" pitchFamily="34" charset="-122"/>
                </a:rPr>
                <a:t>第二次</a:t>
              </a:r>
              <a:r>
                <a:rPr lang="zh-CN" altLang="en-US" sz="1600" b="1" dirty="0" smtClean="0">
                  <a:solidFill>
                    <a:prstClr val="white"/>
                  </a:solidFill>
                  <a:latin typeface="微软雅黑" panose="020B0503020204020204" pitchFamily="34" charset="-122"/>
                  <a:ea typeface="微软雅黑" panose="020B0503020204020204" pitchFamily="34" charset="-122"/>
                </a:rPr>
                <a:t>拨款。</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cxnSp>
          <p:nvCxnSpPr>
            <p:cNvPr id="82" name="直接连接符 81"/>
            <p:cNvCxnSpPr>
              <a:cxnSpLocks noChangeShapeType="1"/>
            </p:cNvCxnSpPr>
            <p:nvPr/>
          </p:nvCxnSpPr>
          <p:spPr bwMode="auto">
            <a:xfrm rot="5400000" flipH="1" flipV="1">
              <a:off x="5780754" y="3930657"/>
              <a:ext cx="428625" cy="1588"/>
            </a:xfrm>
            <a:prstGeom prst="line">
              <a:avLst/>
            </a:prstGeom>
            <a:noFill/>
            <a:ln w="25400" algn="ctr">
              <a:solidFill>
                <a:srgbClr val="E96615"/>
              </a:solidFill>
              <a:round/>
              <a:headEnd type="oval" w="med" len="med"/>
              <a:tailEnd type="oval" w="med" len="med"/>
            </a:ln>
            <a:extLst>
              <a:ext uri="{909E8E84-426E-40DD-AFC4-6F175D3DCCD1}">
                <a14:hiddenFill xmlns:a14="http://schemas.microsoft.com/office/drawing/2010/main" xmlns="">
                  <a:noFill/>
                </a14:hiddenFill>
              </a:ext>
            </a:extLst>
          </p:spPr>
        </p:cxnSp>
        <p:cxnSp>
          <p:nvCxnSpPr>
            <p:cNvPr id="83" name="直接连接符 82"/>
            <p:cNvCxnSpPr/>
            <p:nvPr/>
          </p:nvCxnSpPr>
          <p:spPr>
            <a:xfrm rot="5400000">
              <a:off x="5850604" y="3217870"/>
              <a:ext cx="1001713" cy="0"/>
            </a:xfrm>
            <a:prstGeom prst="line">
              <a:avLst/>
            </a:prstGeom>
            <a:ln w="25400">
              <a:solidFill>
                <a:schemeClr val="accent6">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4" name="TextBox 13"/>
            <p:cNvSpPr txBox="1">
              <a:spLocks noChangeArrowheads="1"/>
            </p:cNvSpPr>
            <p:nvPr/>
          </p:nvSpPr>
          <p:spPr bwMode="auto">
            <a:xfrm>
              <a:off x="5297795" y="2133087"/>
              <a:ext cx="271887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b="1" dirty="0" smtClean="0">
                  <a:solidFill>
                    <a:prstClr val="white"/>
                  </a:solidFill>
                  <a:latin typeface="微软雅黑" panose="020B0503020204020204" pitchFamily="34" charset="-122"/>
                  <a:ea typeface="微软雅黑" panose="020B0503020204020204" pitchFamily="34" charset="-122"/>
                </a:rPr>
                <a:t>10</a:t>
              </a:r>
              <a:r>
                <a:rPr lang="zh-CN" altLang="en-US" sz="1400" b="1" dirty="0">
                  <a:solidFill>
                    <a:prstClr val="white"/>
                  </a:solidFill>
                  <a:latin typeface="微软雅黑" panose="020B0503020204020204" pitchFamily="34" charset="-122"/>
                  <a:ea typeface="微软雅黑" panose="020B0503020204020204" pitchFamily="34" charset="-122"/>
                </a:rPr>
                <a:t>月启动，</a:t>
              </a:r>
              <a:r>
                <a:rPr lang="en-US" altLang="zh-CN" sz="1400" b="1" dirty="0">
                  <a:solidFill>
                    <a:prstClr val="white"/>
                  </a:solidFill>
                  <a:latin typeface="微软雅黑" panose="020B0503020204020204" pitchFamily="34" charset="-122"/>
                  <a:ea typeface="微软雅黑" panose="020B0503020204020204" pitchFamily="34" charset="-122"/>
                </a:rPr>
                <a:t>11</a:t>
              </a:r>
              <a:r>
                <a:rPr lang="zh-CN" altLang="en-US" sz="1400" b="1" dirty="0">
                  <a:solidFill>
                    <a:prstClr val="white"/>
                  </a:solidFill>
                  <a:latin typeface="微软雅黑" panose="020B0503020204020204" pitchFamily="34" charset="-122"/>
                  <a:ea typeface="微软雅黑" panose="020B0503020204020204" pitchFamily="34" charset="-122"/>
                </a:rPr>
                <a:t>月评审反馈</a:t>
              </a:r>
              <a:r>
                <a:rPr lang="zh-CN" altLang="en-US" sz="1400" b="1" dirty="0" smtClean="0">
                  <a:solidFill>
                    <a:prstClr val="white"/>
                  </a:solidFill>
                  <a:latin typeface="微软雅黑" panose="020B0503020204020204" pitchFamily="34" charset="-122"/>
                  <a:ea typeface="微软雅黑" panose="020B0503020204020204" pitchFamily="34" charset="-122"/>
                </a:rPr>
                <a:t>结果；</a:t>
              </a:r>
              <a:r>
                <a:rPr lang="en-US" altLang="zh-CN" sz="1400" b="1" dirty="0" smtClean="0">
                  <a:solidFill>
                    <a:prstClr val="white"/>
                  </a:solidFill>
                  <a:latin typeface="微软雅黑" panose="020B0503020204020204" pitchFamily="34" charset="-122"/>
                  <a:ea typeface="微软雅黑" panose="020B0503020204020204" pitchFamily="34" charset="-122"/>
                </a:rPr>
                <a:t>                    </a:t>
              </a:r>
              <a:r>
                <a:rPr lang="zh-CN" altLang="en-US" sz="1400" b="1" dirty="0">
                  <a:solidFill>
                    <a:prstClr val="white"/>
                  </a:solidFill>
                  <a:latin typeface="微软雅黑" panose="020B0503020204020204" pitchFamily="34" charset="-122"/>
                  <a:ea typeface="微软雅黑" panose="020B0503020204020204" pitchFamily="34" charset="-122"/>
                </a:rPr>
                <a:t>国家项目校评，省校项目院</a:t>
              </a:r>
              <a:r>
                <a:rPr lang="zh-CN" altLang="en-US" sz="1400" b="1" dirty="0" smtClean="0">
                  <a:solidFill>
                    <a:prstClr val="white"/>
                  </a:solidFill>
                  <a:latin typeface="微软雅黑" panose="020B0503020204020204" pitchFamily="34" charset="-122"/>
                  <a:ea typeface="微软雅黑" panose="020B0503020204020204" pitchFamily="34" charset="-122"/>
                </a:rPr>
                <a:t>评。</a:t>
              </a:r>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88" name="TextBox 14"/>
            <p:cNvSpPr txBox="1">
              <a:spLocks noChangeArrowheads="1"/>
            </p:cNvSpPr>
            <p:nvPr/>
          </p:nvSpPr>
          <p:spPr bwMode="auto">
            <a:xfrm>
              <a:off x="5710111" y="4214851"/>
              <a:ext cx="85725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dirty="0">
                  <a:solidFill>
                    <a:prstClr val="white"/>
                  </a:solidFill>
                  <a:latin typeface="微软雅黑" panose="020B0503020204020204" pitchFamily="34" charset="-122"/>
                  <a:ea typeface="微软雅黑" panose="020B0503020204020204" pitchFamily="34" charset="-122"/>
                </a:rPr>
                <a:t>11</a:t>
              </a:r>
              <a:r>
                <a:rPr lang="zh-CN" altLang="en-US" sz="1600" b="1" dirty="0">
                  <a:solidFill>
                    <a:prstClr val="white"/>
                  </a:solidFill>
                  <a:latin typeface="微软雅黑" panose="020B0503020204020204" pitchFamily="34" charset="-122"/>
                  <a:ea typeface="微软雅黑" panose="020B0503020204020204" pitchFamily="34" charset="-122"/>
                </a:rPr>
                <a:t>月</a:t>
              </a:r>
            </a:p>
          </p:txBody>
        </p:sp>
        <p:cxnSp>
          <p:nvCxnSpPr>
            <p:cNvPr id="89" name="直接连接符 88"/>
            <p:cNvCxnSpPr>
              <a:cxnSpLocks noChangeShapeType="1"/>
            </p:cNvCxnSpPr>
            <p:nvPr/>
          </p:nvCxnSpPr>
          <p:spPr bwMode="auto">
            <a:xfrm rot="5400000" flipH="1" flipV="1">
              <a:off x="8066754" y="3502032"/>
              <a:ext cx="428625" cy="1588"/>
            </a:xfrm>
            <a:prstGeom prst="line">
              <a:avLst/>
            </a:prstGeom>
            <a:noFill/>
            <a:ln w="25400" algn="ctr">
              <a:solidFill>
                <a:srgbClr val="E96615"/>
              </a:solidFill>
              <a:round/>
              <a:headEnd type="oval" w="med" len="med"/>
              <a:tailEnd type="oval" w="med" len="med"/>
            </a:ln>
            <a:extLst>
              <a:ext uri="{909E8E84-426E-40DD-AFC4-6F175D3DCCD1}">
                <a14:hiddenFill xmlns:a14="http://schemas.microsoft.com/office/drawing/2010/main" xmlns="">
                  <a:noFill/>
                </a14:hiddenFill>
              </a:ext>
            </a:extLst>
          </p:spPr>
        </p:cxnSp>
        <p:sp>
          <p:nvSpPr>
            <p:cNvPr id="93" name="TextBox 16"/>
            <p:cNvSpPr txBox="1">
              <a:spLocks noChangeArrowheads="1"/>
            </p:cNvSpPr>
            <p:nvPr/>
          </p:nvSpPr>
          <p:spPr bwMode="auto">
            <a:xfrm>
              <a:off x="7851648" y="2931326"/>
              <a:ext cx="12009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prstClr val="white"/>
                  </a:solidFill>
                  <a:latin typeface="微软雅黑" panose="020B0503020204020204" pitchFamily="34" charset="-122"/>
                  <a:ea typeface="微软雅黑" panose="020B0503020204020204" pitchFamily="34" charset="-122"/>
                </a:rPr>
                <a:t>次年</a:t>
              </a:r>
              <a:r>
                <a:rPr lang="en-US" altLang="zh-CN" sz="1600" b="1" dirty="0">
                  <a:solidFill>
                    <a:prstClr val="white"/>
                  </a:solidFill>
                  <a:latin typeface="微软雅黑" panose="020B0503020204020204" pitchFamily="34" charset="-122"/>
                  <a:ea typeface="微软雅黑" panose="020B0503020204020204" pitchFamily="34" charset="-122"/>
                </a:rPr>
                <a:t>5</a:t>
              </a:r>
              <a:r>
                <a:rPr lang="zh-CN" altLang="en-US" sz="1600" b="1" dirty="0">
                  <a:solidFill>
                    <a:prstClr val="white"/>
                  </a:solidFill>
                  <a:latin typeface="微软雅黑" panose="020B0503020204020204" pitchFamily="34" charset="-122"/>
                  <a:ea typeface="微软雅黑" panose="020B0503020204020204" pitchFamily="34" charset="-122"/>
                </a:rPr>
                <a:t>月</a:t>
              </a:r>
            </a:p>
          </p:txBody>
        </p:sp>
        <p:cxnSp>
          <p:nvCxnSpPr>
            <p:cNvPr id="94" name="直接连接符 93"/>
            <p:cNvCxnSpPr/>
            <p:nvPr/>
          </p:nvCxnSpPr>
          <p:spPr>
            <a:xfrm flipH="1">
              <a:off x="8496173" y="3788576"/>
              <a:ext cx="1" cy="968744"/>
            </a:xfrm>
            <a:prstGeom prst="line">
              <a:avLst/>
            </a:prstGeom>
            <a:ln w="25400">
              <a:solidFill>
                <a:schemeClr val="accent6">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6" name="TextBox 18"/>
            <p:cNvSpPr txBox="1">
              <a:spLocks noChangeArrowheads="1"/>
            </p:cNvSpPr>
            <p:nvPr/>
          </p:nvSpPr>
          <p:spPr bwMode="auto">
            <a:xfrm>
              <a:off x="7241425" y="4819794"/>
              <a:ext cx="2570163"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1400" b="1" dirty="0" smtClean="0">
                  <a:solidFill>
                    <a:prstClr val="white"/>
                  </a:solidFill>
                  <a:latin typeface="微软雅黑" panose="020B0503020204020204" pitchFamily="34" charset="-122"/>
                  <a:ea typeface="微软雅黑" panose="020B0503020204020204" pitchFamily="34" charset="-122"/>
                </a:rPr>
                <a:t>次年</a:t>
              </a:r>
              <a:r>
                <a:rPr lang="en-US" altLang="zh-CN" sz="1400" b="1" dirty="0">
                  <a:solidFill>
                    <a:prstClr val="white"/>
                  </a:solidFill>
                  <a:latin typeface="微软雅黑" panose="020B0503020204020204" pitchFamily="34" charset="-122"/>
                  <a:ea typeface="微软雅黑" panose="020B0503020204020204" pitchFamily="34" charset="-122"/>
                </a:rPr>
                <a:t>4</a:t>
              </a:r>
              <a:r>
                <a:rPr lang="zh-CN" altLang="en-US" sz="1400" b="1" dirty="0">
                  <a:solidFill>
                    <a:prstClr val="white"/>
                  </a:solidFill>
                  <a:latin typeface="微软雅黑" panose="020B0503020204020204" pitchFamily="34" charset="-122"/>
                  <a:ea typeface="微软雅黑" panose="020B0503020204020204" pitchFamily="34" charset="-122"/>
                </a:rPr>
                <a:t>月启动，</a:t>
              </a:r>
              <a:r>
                <a:rPr lang="en-US" altLang="zh-CN" sz="1400" b="1" dirty="0">
                  <a:solidFill>
                    <a:prstClr val="white"/>
                  </a:solidFill>
                  <a:latin typeface="微软雅黑" panose="020B0503020204020204" pitchFamily="34" charset="-122"/>
                  <a:ea typeface="微软雅黑" panose="020B0503020204020204" pitchFamily="34" charset="-122"/>
                </a:rPr>
                <a:t>5</a:t>
              </a:r>
              <a:r>
                <a:rPr lang="zh-CN" altLang="en-US" sz="1400" b="1" dirty="0">
                  <a:solidFill>
                    <a:prstClr val="white"/>
                  </a:solidFill>
                  <a:latin typeface="微软雅黑" panose="020B0503020204020204" pitchFamily="34" charset="-122"/>
                  <a:ea typeface="微软雅黑" panose="020B0503020204020204" pitchFamily="34" charset="-122"/>
                </a:rPr>
                <a:t>月评审验收、成绩 公</a:t>
              </a:r>
              <a:r>
                <a:rPr lang="zh-CN" altLang="en-US" sz="1400" b="1" dirty="0" smtClean="0">
                  <a:solidFill>
                    <a:prstClr val="white"/>
                  </a:solidFill>
                  <a:latin typeface="微软雅黑" panose="020B0503020204020204" pitchFamily="34" charset="-122"/>
                  <a:ea typeface="微软雅黑" panose="020B0503020204020204" pitchFamily="34" charset="-122"/>
                </a:rPr>
                <a:t>示；</a:t>
              </a:r>
              <a:r>
                <a:rPr lang="en-US" altLang="zh-CN" sz="1400" b="1" dirty="0" smtClean="0">
                  <a:solidFill>
                    <a:prstClr val="white"/>
                  </a:solidFill>
                  <a:latin typeface="微软雅黑" panose="020B0503020204020204" pitchFamily="34" charset="-122"/>
                  <a:ea typeface="微软雅黑" panose="020B0503020204020204" pitchFamily="34" charset="-122"/>
                </a:rPr>
                <a:t>6</a:t>
              </a:r>
              <a:r>
                <a:rPr lang="zh-CN" altLang="en-US" sz="1400" b="1" dirty="0">
                  <a:solidFill>
                    <a:prstClr val="white"/>
                  </a:solidFill>
                  <a:latin typeface="微软雅黑" panose="020B0503020204020204" pitchFamily="34" charset="-122"/>
                  <a:ea typeface="微软雅黑" panose="020B0503020204020204" pitchFamily="34" charset="-122"/>
                </a:rPr>
                <a:t>月自主分入库，</a:t>
              </a:r>
              <a:r>
                <a:rPr lang="en-US" altLang="zh-CN" sz="1400" b="1" dirty="0">
                  <a:solidFill>
                    <a:prstClr val="white"/>
                  </a:solidFill>
                  <a:latin typeface="微软雅黑" panose="020B0503020204020204" pitchFamily="34" charset="-122"/>
                  <a:ea typeface="微软雅黑" panose="020B0503020204020204" pitchFamily="34" charset="-122"/>
                </a:rPr>
                <a:t>12</a:t>
              </a:r>
              <a:r>
                <a:rPr lang="zh-CN" altLang="en-US" sz="1400" b="1" dirty="0">
                  <a:solidFill>
                    <a:prstClr val="white"/>
                  </a:solidFill>
                  <a:latin typeface="微软雅黑" panose="020B0503020204020204" pitchFamily="34" charset="-122"/>
                  <a:ea typeface="微软雅黑" panose="020B0503020204020204" pitchFamily="34" charset="-122"/>
                </a:rPr>
                <a:t>月优秀成果</a:t>
              </a:r>
              <a:r>
                <a:rPr lang="zh-CN" altLang="en-US" sz="1400" b="1" dirty="0" smtClean="0">
                  <a:solidFill>
                    <a:prstClr val="white"/>
                  </a:solidFill>
                  <a:latin typeface="微软雅黑" panose="020B0503020204020204" pitchFamily="34" charset="-122"/>
                  <a:ea typeface="微软雅黑" panose="020B0503020204020204" pitchFamily="34" charset="-122"/>
                </a:rPr>
                <a:t>汇编；国家</a:t>
              </a:r>
              <a:r>
                <a:rPr lang="zh-CN" altLang="en-US" sz="1400" b="1" dirty="0">
                  <a:solidFill>
                    <a:prstClr val="white"/>
                  </a:solidFill>
                  <a:latin typeface="微软雅黑" panose="020B0503020204020204" pitchFamily="34" charset="-122"/>
                  <a:ea typeface="微软雅黑" panose="020B0503020204020204" pitchFamily="34" charset="-122"/>
                </a:rPr>
                <a:t>项目校评，省校项目院</a:t>
              </a:r>
              <a:r>
                <a:rPr lang="zh-CN" altLang="en-US" sz="1400" b="1" dirty="0" smtClean="0">
                  <a:solidFill>
                    <a:prstClr val="white"/>
                  </a:solidFill>
                  <a:latin typeface="微软雅黑" panose="020B0503020204020204" pitchFamily="34" charset="-122"/>
                  <a:ea typeface="微软雅黑" panose="020B0503020204020204" pitchFamily="34" charset="-122"/>
                </a:rPr>
                <a:t>评。</a:t>
              </a:r>
              <a:endParaRPr lang="zh-CN" altLang="en-US" sz="1400" b="1" dirty="0">
                <a:solidFill>
                  <a:prstClr val="white"/>
                </a:solidFill>
                <a:latin typeface="微软雅黑" panose="020B0503020204020204" pitchFamily="34" charset="-122"/>
                <a:ea typeface="微软雅黑" panose="020B0503020204020204" pitchFamily="34" charset="-122"/>
              </a:endParaRPr>
            </a:p>
            <a:p>
              <a:pPr algn="just"/>
              <a:endParaRPr lang="zh-CN" altLang="en-US" sz="1400" b="1" dirty="0">
                <a:solidFill>
                  <a:prstClr val="white"/>
                </a:solidFill>
                <a:latin typeface="微软雅黑" panose="020B0503020204020204" pitchFamily="34" charset="-122"/>
                <a:ea typeface="微软雅黑" panose="020B0503020204020204" pitchFamily="34" charset="-122"/>
              </a:endParaRPr>
            </a:p>
          </p:txBody>
        </p:sp>
        <p:sp>
          <p:nvSpPr>
            <p:cNvPr id="12" name="矩形 11"/>
            <p:cNvSpPr/>
            <p:nvPr/>
          </p:nvSpPr>
          <p:spPr>
            <a:xfrm>
              <a:off x="1242639" y="2190948"/>
              <a:ext cx="1176925" cy="369332"/>
            </a:xfrm>
            <a:prstGeom prst="rect">
              <a:avLst/>
            </a:prstGeom>
          </p:spPr>
          <p:txBody>
            <a:bodyPr wrap="none">
              <a:spAutoFit/>
            </a:bodyPr>
            <a:lstStyle/>
            <a:p>
              <a:r>
                <a:rPr lang="zh-CN" altLang="en-US" b="1" dirty="0">
                  <a:solidFill>
                    <a:srgbClr val="FFC000"/>
                  </a:solidFill>
                  <a:latin typeface="微软雅黑" panose="020B0503020204020204" pitchFamily="34" charset="-122"/>
                  <a:ea typeface="微软雅黑" panose="020B0503020204020204" pitchFamily="34" charset="-122"/>
                </a:rPr>
                <a:t>立项申报 </a:t>
              </a:r>
              <a:endParaRPr lang="zh-CN" altLang="en-US" dirty="0">
                <a:solidFill>
                  <a:srgbClr val="FFC000"/>
                </a:solidFill>
              </a:endParaRPr>
            </a:p>
          </p:txBody>
        </p:sp>
        <p:sp>
          <p:nvSpPr>
            <p:cNvPr id="13" name="矩形 12"/>
            <p:cNvSpPr/>
            <p:nvPr/>
          </p:nvSpPr>
          <p:spPr>
            <a:xfrm>
              <a:off x="3314924" y="4214851"/>
              <a:ext cx="715260" cy="369332"/>
            </a:xfrm>
            <a:prstGeom prst="rect">
              <a:avLst/>
            </a:prstGeom>
          </p:spPr>
          <p:txBody>
            <a:bodyPr wrap="none">
              <a:spAutoFit/>
            </a:bodyPr>
            <a:lstStyle/>
            <a:p>
              <a:r>
                <a:rPr lang="zh-CN" altLang="en-US" b="1" dirty="0">
                  <a:solidFill>
                    <a:srgbClr val="FFC000"/>
                  </a:solidFill>
                  <a:latin typeface="微软雅黑" panose="020B0503020204020204" pitchFamily="34" charset="-122"/>
                  <a:ea typeface="微软雅黑" panose="020B0503020204020204" pitchFamily="34" charset="-122"/>
                </a:rPr>
                <a:t>立项 </a:t>
              </a:r>
              <a:endParaRPr lang="zh-CN" altLang="en-US" dirty="0">
                <a:solidFill>
                  <a:srgbClr val="FFC000"/>
                </a:solidFill>
              </a:endParaRPr>
            </a:p>
          </p:txBody>
        </p:sp>
        <p:sp>
          <p:nvSpPr>
            <p:cNvPr id="15" name="矩形 14"/>
            <p:cNvSpPr/>
            <p:nvPr/>
          </p:nvSpPr>
          <p:spPr>
            <a:xfrm>
              <a:off x="7241425" y="4462679"/>
              <a:ext cx="1176925" cy="369332"/>
            </a:xfrm>
            <a:prstGeom prst="rect">
              <a:avLst/>
            </a:prstGeom>
          </p:spPr>
          <p:txBody>
            <a:bodyPr wrap="none">
              <a:spAutoFit/>
            </a:bodyPr>
            <a:lstStyle/>
            <a:p>
              <a:r>
                <a:rPr lang="zh-CN" altLang="en-US" b="1" dirty="0">
                  <a:solidFill>
                    <a:srgbClr val="FFC000"/>
                  </a:solidFill>
                  <a:latin typeface="微软雅黑" panose="020B0503020204020204" pitchFamily="34" charset="-122"/>
                  <a:ea typeface="微软雅黑" panose="020B0503020204020204" pitchFamily="34" charset="-122"/>
                </a:rPr>
                <a:t>结题验收 </a:t>
              </a:r>
              <a:endParaRPr lang="zh-CN" altLang="en-US" dirty="0">
                <a:solidFill>
                  <a:srgbClr val="FFC000"/>
                </a:solidFill>
              </a:endParaRPr>
            </a:p>
          </p:txBody>
        </p:sp>
        <p:sp>
          <p:nvSpPr>
            <p:cNvPr id="18" name="矩形 17"/>
            <p:cNvSpPr/>
            <p:nvPr/>
          </p:nvSpPr>
          <p:spPr>
            <a:xfrm>
              <a:off x="5290620" y="1821616"/>
              <a:ext cx="1176925" cy="369332"/>
            </a:xfrm>
            <a:prstGeom prst="rect">
              <a:avLst/>
            </a:prstGeom>
          </p:spPr>
          <p:txBody>
            <a:bodyPr wrap="none">
              <a:spAutoFit/>
            </a:bodyPr>
            <a:lstStyle/>
            <a:p>
              <a:r>
                <a:rPr lang="zh-CN" altLang="en-US" b="1" dirty="0">
                  <a:solidFill>
                    <a:srgbClr val="FFC000"/>
                  </a:solidFill>
                  <a:latin typeface="微软雅黑" panose="020B0503020204020204" pitchFamily="34" charset="-122"/>
                  <a:ea typeface="微软雅黑" panose="020B0503020204020204" pitchFamily="34" charset="-122"/>
                </a:rPr>
                <a:t>中期检查 </a:t>
              </a:r>
              <a:endParaRPr lang="zh-CN" altLang="en-US" dirty="0">
                <a:solidFill>
                  <a:srgbClr val="FFC000"/>
                </a:solidFill>
              </a:endParaRPr>
            </a:p>
          </p:txBody>
        </p:sp>
      </p:grpSp>
    </p:spTree>
    <p:extLst>
      <p:ext uri="{BB962C8B-B14F-4D97-AF65-F5344CB8AC3E}">
        <p14:creationId xmlns:p14="http://schemas.microsoft.com/office/powerpoint/2010/main" xmlns="" val="39124682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134376" y="1728216"/>
            <a:ext cx="9720072" cy="4306823"/>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defRPr/>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95" name="矩形 94"/>
          <p:cNvSpPr/>
          <p:nvPr/>
        </p:nvSpPr>
        <p:spPr>
          <a:xfrm flipV="1">
            <a:off x="0" y="-28721"/>
            <a:ext cx="12192000" cy="580577"/>
          </a:xfrm>
          <a:prstGeom prst="rect">
            <a:avLst/>
          </a:prstGeom>
          <a:pattFill prst="dkUpDiag">
            <a:fgClr>
              <a:schemeClr val="accent1"/>
            </a:fgClr>
            <a:bgClr>
              <a:srgbClr val="2778D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4466511" y="28640"/>
            <a:ext cx="27233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大学生创新训练</a:t>
            </a:r>
            <a:endPar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9" name="组合 58"/>
          <p:cNvGrpSpPr/>
          <p:nvPr/>
        </p:nvGrpSpPr>
        <p:grpSpPr>
          <a:xfrm>
            <a:off x="612668" y="418262"/>
            <a:ext cx="933529" cy="1163650"/>
            <a:chOff x="923544" y="221278"/>
            <a:chExt cx="741505" cy="976587"/>
          </a:xfrm>
        </p:grpSpPr>
        <p:sp>
          <p:nvSpPr>
            <p:cNvPr id="60" name="矩形 59"/>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a:off x="1316737" y="475487"/>
              <a:ext cx="348312" cy="343113"/>
            </a:xfrm>
            <a:prstGeom prst="rect">
              <a:avLst/>
            </a:prstGeom>
            <a:solidFill>
              <a:srgbClr val="FF9400"/>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3</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64" name="矩形 63"/>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5" name="矩形 64"/>
          <p:cNvSpPr/>
          <p:nvPr/>
        </p:nvSpPr>
        <p:spPr>
          <a:xfrm>
            <a:off x="1773012" y="691226"/>
            <a:ext cx="3676833" cy="438777"/>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a:solidFill>
                  <a:prstClr val="white"/>
                </a:solidFill>
                <a:latin typeface="微软雅黑" panose="020B0503020204020204" pitchFamily="34" charset="-122"/>
                <a:ea typeface="微软雅黑" panose="020B0503020204020204" pitchFamily="34" charset="-122"/>
              </a:rPr>
              <a:t>大学生创新训练计划项目注意事项</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31" name="Rectangle 3"/>
          <p:cNvSpPr txBox="1">
            <a:spLocks noChangeArrowheads="1"/>
          </p:cNvSpPr>
          <p:nvPr/>
        </p:nvSpPr>
        <p:spPr bwMode="auto">
          <a:xfrm>
            <a:off x="1538739" y="2211134"/>
            <a:ext cx="9114524" cy="35312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0"/>
              </a:spcBef>
              <a:spcAft>
                <a:spcPts val="600"/>
              </a:spcAft>
              <a:buFont typeface="Wingdings" panose="05000000000000000000" pitchFamily="2" charset="2"/>
              <a:buChar char="p"/>
            </a:pPr>
            <a:r>
              <a:rPr lang="zh-CN" altLang="en-US" sz="2000" b="1" dirty="0" smtClean="0">
                <a:solidFill>
                  <a:prstClr val="white"/>
                </a:solidFill>
                <a:latin typeface="微软雅黑" panose="020B0503020204020204" pitchFamily="34" charset="-122"/>
                <a:ea typeface="微软雅黑" panose="020B0503020204020204" pitchFamily="34" charset="-122"/>
              </a:rPr>
              <a:t> </a:t>
            </a:r>
            <a:r>
              <a:rPr lang="zh-CN" altLang="en-US" sz="2000" b="1" dirty="0" smtClean="0">
                <a:solidFill>
                  <a:srgbClr val="FFC000"/>
                </a:solidFill>
                <a:latin typeface="微软雅黑" panose="020B0503020204020204" pitchFamily="34" charset="-122"/>
                <a:ea typeface="微软雅黑" panose="020B0503020204020204" pitchFamily="34" charset="-122"/>
              </a:rPr>
              <a:t>学生在规定申报时间上网申报，并及时通知指导教师审核。</a:t>
            </a:r>
            <a:r>
              <a:rPr lang="zh-CN" altLang="en-US" sz="2000" b="1" dirty="0" smtClean="0">
                <a:solidFill>
                  <a:prstClr val="white"/>
                </a:solidFill>
                <a:latin typeface="微软雅黑" panose="020B0503020204020204" pitchFamily="34" charset="-122"/>
                <a:ea typeface="微软雅黑" panose="020B0503020204020204" pitchFamily="34" charset="-122"/>
              </a:rPr>
              <a:t>学院对</a:t>
            </a:r>
            <a:r>
              <a:rPr lang="en-US" altLang="zh-CN" sz="2000" b="1" dirty="0" smtClean="0">
                <a:solidFill>
                  <a:prstClr val="white"/>
                </a:solidFill>
                <a:latin typeface="微软雅黑" panose="020B0503020204020204" pitchFamily="34" charset="-122"/>
                <a:ea typeface="微软雅黑" panose="020B0503020204020204" pitchFamily="34" charset="-122"/>
              </a:rPr>
              <a:t>《</a:t>
            </a:r>
            <a:r>
              <a:rPr lang="zh-CN" altLang="en-US" sz="2000" b="1" dirty="0" smtClean="0">
                <a:solidFill>
                  <a:prstClr val="white"/>
                </a:solidFill>
                <a:latin typeface="微软雅黑" panose="020B0503020204020204" pitchFamily="34" charset="-122"/>
                <a:ea typeface="微软雅黑" panose="020B0503020204020204" pitchFamily="34" charset="-122"/>
              </a:rPr>
              <a:t>立项申请书</a:t>
            </a:r>
            <a:r>
              <a:rPr lang="en-US" altLang="zh-CN" sz="2000" b="1" dirty="0" smtClean="0">
                <a:solidFill>
                  <a:prstClr val="white"/>
                </a:solidFill>
                <a:latin typeface="微软雅黑" panose="020B0503020204020204" pitchFamily="34" charset="-122"/>
                <a:ea typeface="微软雅黑" panose="020B0503020204020204" pitchFamily="34" charset="-122"/>
              </a:rPr>
              <a:t>》</a:t>
            </a:r>
            <a:r>
              <a:rPr lang="zh-CN" altLang="en-US" sz="2000" b="1" dirty="0" smtClean="0">
                <a:solidFill>
                  <a:prstClr val="white"/>
                </a:solidFill>
                <a:latin typeface="微软雅黑" panose="020B0503020204020204" pitchFamily="34" charset="-122"/>
                <a:ea typeface="微软雅黑" panose="020B0503020204020204" pitchFamily="34" charset="-122"/>
              </a:rPr>
              <a:t>初审，择优推荐参加学校评审。学校终审并择优推荐申报国家级、省级项目。</a:t>
            </a:r>
            <a:r>
              <a:rPr lang="zh-CN" altLang="en-US" sz="2000" b="1" dirty="0" smtClean="0">
                <a:solidFill>
                  <a:srgbClr val="FFC000"/>
                </a:solidFill>
                <a:latin typeface="微软雅黑" panose="020B0503020204020204" pitchFamily="34" charset="-122"/>
                <a:ea typeface="微软雅黑" panose="020B0503020204020204" pitchFamily="34" charset="-122"/>
              </a:rPr>
              <a:t>一般分两批次评审。第一批次退回项目修改后，可参加第二批次评审。</a:t>
            </a:r>
            <a:endParaRPr lang="en-US" altLang="zh-CN" sz="2000" b="1" dirty="0" smtClean="0">
              <a:solidFill>
                <a:srgbClr val="FFC000"/>
              </a:solidFill>
              <a:latin typeface="微软雅黑" panose="020B0503020204020204" pitchFamily="34" charset="-122"/>
              <a:ea typeface="微软雅黑" panose="020B0503020204020204" pitchFamily="34" charset="-122"/>
            </a:endParaRPr>
          </a:p>
          <a:p>
            <a:pPr marL="0" indent="0">
              <a:lnSpc>
                <a:spcPct val="130000"/>
              </a:lnSpc>
              <a:spcBef>
                <a:spcPts val="0"/>
              </a:spcBef>
              <a:spcAft>
                <a:spcPts val="600"/>
              </a:spcAft>
              <a:buFont typeface="Wingdings" panose="05000000000000000000" pitchFamily="2" charset="2"/>
              <a:buChar char="p"/>
            </a:pPr>
            <a:r>
              <a:rPr lang="zh-CN" altLang="en-US" sz="2000" b="1" dirty="0" smtClean="0">
                <a:solidFill>
                  <a:prstClr val="white"/>
                </a:solidFill>
                <a:latin typeface="微软雅黑" panose="020B0503020204020204" pitchFamily="34" charset="-122"/>
                <a:ea typeface="微软雅黑" panose="020B0503020204020204" pitchFamily="34" charset="-122"/>
              </a:rPr>
              <a:t> 实施期限一般为</a:t>
            </a:r>
            <a:r>
              <a:rPr lang="en-US" altLang="zh-CN" sz="2000" b="1" dirty="0" smtClean="0">
                <a:solidFill>
                  <a:prstClr val="white"/>
                </a:solidFill>
                <a:latin typeface="微软雅黑" panose="020B0503020204020204" pitchFamily="34" charset="-122"/>
                <a:ea typeface="微软雅黑" panose="020B0503020204020204" pitchFamily="34" charset="-122"/>
              </a:rPr>
              <a:t>1</a:t>
            </a:r>
            <a:r>
              <a:rPr lang="zh-CN" altLang="en-US" sz="2000" b="1" dirty="0" smtClean="0">
                <a:solidFill>
                  <a:prstClr val="white"/>
                </a:solidFill>
                <a:latin typeface="微软雅黑" panose="020B0503020204020204" pitchFamily="34" charset="-122"/>
                <a:ea typeface="微软雅黑" panose="020B0503020204020204" pitchFamily="34" charset="-122"/>
              </a:rPr>
              <a:t>年，</a:t>
            </a:r>
            <a:r>
              <a:rPr lang="zh-CN" altLang="en-US" sz="2000" b="1" dirty="0" smtClean="0">
                <a:solidFill>
                  <a:srgbClr val="FFC000"/>
                </a:solidFill>
                <a:latin typeface="微软雅黑" panose="020B0503020204020204" pitchFamily="34" charset="-122"/>
                <a:ea typeface="微软雅黑" panose="020B0503020204020204" pitchFamily="34" charset="-122"/>
              </a:rPr>
              <a:t>项目主持人原则上不允许变更。</a:t>
            </a:r>
            <a:endParaRPr lang="en-US" altLang="zh-CN" sz="2000" b="1" dirty="0" smtClean="0">
              <a:solidFill>
                <a:srgbClr val="FFC000"/>
              </a:solidFill>
              <a:latin typeface="微软雅黑" panose="020B0503020204020204" pitchFamily="34" charset="-122"/>
              <a:ea typeface="微软雅黑" panose="020B0503020204020204" pitchFamily="34" charset="-122"/>
            </a:endParaRPr>
          </a:p>
          <a:p>
            <a:pPr marL="0" indent="0">
              <a:lnSpc>
                <a:spcPct val="130000"/>
              </a:lnSpc>
              <a:spcBef>
                <a:spcPts val="0"/>
              </a:spcBef>
              <a:spcAft>
                <a:spcPts val="600"/>
              </a:spcAft>
              <a:buFont typeface="Wingdings" panose="05000000000000000000" pitchFamily="2" charset="2"/>
              <a:buChar char="p"/>
            </a:pPr>
            <a:r>
              <a:rPr lang="zh-CN" altLang="en-US" sz="2000" b="1" dirty="0" smtClean="0">
                <a:solidFill>
                  <a:prstClr val="white"/>
                </a:solidFill>
                <a:latin typeface="微软雅黑" panose="020B0503020204020204" pitchFamily="34" charset="-122"/>
                <a:ea typeface="微软雅黑" panose="020B0503020204020204" pitchFamily="34" charset="-122"/>
              </a:rPr>
              <a:t> 验收结果分优秀、良好、合格、不合格四档。参加项目并结题验收的学生，可获得相应自主个性化学分。</a:t>
            </a: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marL="0" indent="0">
              <a:lnSpc>
                <a:spcPct val="130000"/>
              </a:lnSpc>
              <a:spcBef>
                <a:spcPts val="0"/>
              </a:spcBef>
              <a:spcAft>
                <a:spcPts val="600"/>
              </a:spcAft>
              <a:buFont typeface="Wingdings" panose="05000000000000000000" pitchFamily="2" charset="2"/>
              <a:buChar char="p"/>
            </a:pPr>
            <a:r>
              <a:rPr lang="zh-CN" altLang="en-US" sz="2000" b="1" dirty="0" smtClean="0">
                <a:solidFill>
                  <a:prstClr val="white"/>
                </a:solidFill>
                <a:latin typeface="微软雅黑" panose="020B0503020204020204" pitchFamily="34" charset="-122"/>
                <a:ea typeface="微软雅黑" panose="020B0503020204020204" pitchFamily="34" charset="-122"/>
              </a:rPr>
              <a:t> 参加国家级、省级项目的学生，符合免试推荐研究生基本条件的，学校将给予优先推荐。</a:t>
            </a: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a:lnSpc>
                <a:spcPct val="120000"/>
              </a:lnSpc>
              <a:spcBef>
                <a:spcPct val="15000"/>
              </a:spcBef>
              <a:buFont typeface="Wingdings" panose="05000000000000000000" pitchFamily="2" charset="2"/>
              <a:buNone/>
            </a:pP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a:lnSpc>
                <a:spcPct val="120000"/>
              </a:lnSpc>
              <a:spcBef>
                <a:spcPct val="15000"/>
              </a:spcBef>
              <a:buFontTx/>
              <a:buChar char="•"/>
            </a:pPr>
            <a:endParaRPr lang="en-US" altLang="zh-CN" sz="2000" b="1" dirty="0" smtClean="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532691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ltUpDiag">
            <a:fgClr>
              <a:srgbClr val="ED7D31"/>
            </a:fgClr>
            <a:bgClr>
              <a:srgbClr val="D7621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5292844" y="0"/>
            <a:ext cx="16063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smtClean="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学科竞赛</a:t>
            </a:r>
            <a:endPar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2">
            <a:extLst>
              <a:ext uri="{28A0092B-C50C-407E-A947-70E740481C1C}">
                <a14:useLocalDpi xmlns:a14="http://schemas.microsoft.com/office/drawing/2010/main" xmlns="" val="0"/>
              </a:ext>
            </a:extLst>
          </a:blip>
          <a:srcRect l="817" t="850" r="813" b="1261"/>
          <a:stretch/>
        </p:blipFill>
        <p:spPr>
          <a:xfrm>
            <a:off x="2504661" y="695739"/>
            <a:ext cx="7096539" cy="58933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2993149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ltUpDiag">
            <a:fgClr>
              <a:srgbClr val="ED7D31"/>
            </a:fgClr>
            <a:bgClr>
              <a:srgbClr val="D7621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5292844" y="0"/>
            <a:ext cx="16063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smtClean="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学科竞赛</a:t>
            </a:r>
            <a:endPar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59" name="组合 58"/>
          <p:cNvGrpSpPr/>
          <p:nvPr/>
        </p:nvGrpSpPr>
        <p:grpSpPr>
          <a:xfrm>
            <a:off x="515171" y="371041"/>
            <a:ext cx="933529" cy="1163650"/>
            <a:chOff x="923544" y="221278"/>
            <a:chExt cx="741505" cy="976587"/>
          </a:xfrm>
        </p:grpSpPr>
        <p:sp>
          <p:nvSpPr>
            <p:cNvPr id="60" name="矩形 59"/>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a:off x="1316737" y="475487"/>
              <a:ext cx="348312" cy="343113"/>
            </a:xfrm>
            <a:prstGeom prst="rect">
              <a:avLst/>
            </a:prstGeom>
            <a:solidFill>
              <a:schemeClr val="accent1">
                <a:lumMod val="75000"/>
              </a:schemeClr>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1</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64" name="矩形 63"/>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5" name="矩形 64"/>
          <p:cNvSpPr/>
          <p:nvPr/>
        </p:nvSpPr>
        <p:spPr>
          <a:xfrm>
            <a:off x="1666350" y="640944"/>
            <a:ext cx="4078467" cy="438777"/>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中国“互联网</a:t>
            </a:r>
            <a:r>
              <a:rPr lang="en-US" altLang="zh-CN"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”大学生创新创业大赛</a:t>
            </a:r>
            <a:endPar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448701" y="1438236"/>
            <a:ext cx="9186191" cy="1885680"/>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defRPr/>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2" name="标题 1"/>
          <p:cNvSpPr txBox="1">
            <a:spLocks/>
          </p:cNvSpPr>
          <p:nvPr/>
        </p:nvSpPr>
        <p:spPr>
          <a:xfrm>
            <a:off x="1628553" y="1534721"/>
            <a:ext cx="8646639" cy="1692771"/>
          </a:xfrm>
          <a:prstGeom prst="rect">
            <a:avLst/>
          </a:prstGeom>
          <a:noFill/>
        </p:spPr>
        <p:txBody>
          <a:bodyPr wrap="square" rtlCol="0">
            <a:spAutoFit/>
          </a:bodyPr>
          <a:lstStyle>
            <a:defPPr>
              <a:defRPr lang="zh-CN"/>
            </a:defPPr>
            <a:lvl1pPr indent="-342900" algn="just">
              <a:lnSpc>
                <a:spcPct val="130000"/>
              </a:lnSpc>
              <a:spcAft>
                <a:spcPts val="600"/>
              </a:spcAft>
              <a:buFont typeface="Wingdings" panose="05000000000000000000" pitchFamily="2" charset="2"/>
              <a:buChar char="Ø"/>
              <a:defRPr b="1">
                <a:solidFill>
                  <a:schemeClr val="bg1"/>
                </a:solidFill>
                <a:latin typeface="微软雅黑" panose="020B0503020204020204" pitchFamily="34" charset="-122"/>
                <a:ea typeface="微软雅黑" panose="020B0503020204020204" pitchFamily="34" charset="-122"/>
              </a:defRPr>
            </a:lvl1pPr>
          </a:lstStyle>
          <a:p>
            <a:pPr indent="457200">
              <a:buFont typeface="Wingdings" panose="05000000000000000000" pitchFamily="2" charset="2"/>
              <a:buNone/>
            </a:pPr>
            <a:r>
              <a:rPr lang="zh-CN" altLang="en-US" sz="2000" dirty="0">
                <a:solidFill>
                  <a:prstClr val="white"/>
                </a:solidFill>
              </a:rPr>
              <a:t>为贯彻落实</a:t>
            </a:r>
            <a:r>
              <a:rPr lang="en-US" altLang="zh-CN" sz="2000" dirty="0">
                <a:solidFill>
                  <a:prstClr val="white"/>
                </a:solidFill>
              </a:rPr>
              <a:t>《</a:t>
            </a:r>
            <a:r>
              <a:rPr lang="zh-CN" altLang="en-US" sz="2000" dirty="0">
                <a:solidFill>
                  <a:prstClr val="white"/>
                </a:solidFill>
              </a:rPr>
              <a:t>国务院办公厅关于深化高等学校创新创业教育改革的实施意见</a:t>
            </a:r>
            <a:r>
              <a:rPr lang="en-US" altLang="zh-CN" sz="2000" dirty="0">
                <a:solidFill>
                  <a:prstClr val="white"/>
                </a:solidFill>
              </a:rPr>
              <a:t>》</a:t>
            </a:r>
            <a:r>
              <a:rPr lang="zh-CN" altLang="en-US" sz="2000" dirty="0">
                <a:solidFill>
                  <a:prstClr val="white"/>
                </a:solidFill>
              </a:rPr>
              <a:t>（国办发</a:t>
            </a:r>
            <a:r>
              <a:rPr lang="en-US" altLang="zh-CN" sz="2000" dirty="0">
                <a:solidFill>
                  <a:prstClr val="white"/>
                </a:solidFill>
              </a:rPr>
              <a:t>〔2015〕36</a:t>
            </a:r>
            <a:r>
              <a:rPr lang="zh-CN" altLang="en-US" sz="2000" dirty="0">
                <a:solidFill>
                  <a:prstClr val="white"/>
                </a:solidFill>
              </a:rPr>
              <a:t>号），进一步激发高校学生创新创业热情，展示高校创新创业教育成果，定于</a:t>
            </a:r>
            <a:r>
              <a:rPr lang="en-US" altLang="zh-CN" sz="2000" dirty="0">
                <a:solidFill>
                  <a:prstClr val="white"/>
                </a:solidFill>
              </a:rPr>
              <a:t>2015</a:t>
            </a:r>
            <a:r>
              <a:rPr lang="zh-CN" altLang="en-US" sz="2000" dirty="0">
                <a:solidFill>
                  <a:prstClr val="white"/>
                </a:solidFill>
              </a:rPr>
              <a:t>年</a:t>
            </a:r>
            <a:r>
              <a:rPr lang="en-US" altLang="zh-CN" sz="2000" dirty="0">
                <a:solidFill>
                  <a:prstClr val="white"/>
                </a:solidFill>
              </a:rPr>
              <a:t>5</a:t>
            </a:r>
            <a:r>
              <a:rPr lang="zh-CN" altLang="en-US" sz="2000" dirty="0">
                <a:solidFill>
                  <a:prstClr val="white"/>
                </a:solidFill>
              </a:rPr>
              <a:t>月至</a:t>
            </a:r>
            <a:r>
              <a:rPr lang="en-US" altLang="zh-CN" sz="2000" dirty="0">
                <a:solidFill>
                  <a:prstClr val="white"/>
                </a:solidFill>
              </a:rPr>
              <a:t>10</a:t>
            </a:r>
            <a:r>
              <a:rPr lang="zh-CN" altLang="en-US" sz="2000" dirty="0">
                <a:solidFill>
                  <a:prstClr val="white"/>
                </a:solidFill>
              </a:rPr>
              <a:t>月举办首届中国“互联网</a:t>
            </a:r>
            <a:r>
              <a:rPr lang="en-US" altLang="zh-CN" sz="2000" dirty="0">
                <a:solidFill>
                  <a:prstClr val="white"/>
                </a:solidFill>
              </a:rPr>
              <a:t>+”</a:t>
            </a:r>
            <a:r>
              <a:rPr lang="zh-CN" altLang="en-US" sz="2000" dirty="0">
                <a:solidFill>
                  <a:prstClr val="white"/>
                </a:solidFill>
              </a:rPr>
              <a:t>大学生创新创业大赛。</a:t>
            </a:r>
          </a:p>
        </p:txBody>
      </p:sp>
      <p:pic>
        <p:nvPicPr>
          <p:cNvPr id="13" name="图片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90217" y="3632153"/>
            <a:ext cx="7611601" cy="2808024"/>
          </a:xfrm>
          <a:prstGeom prst="roundRect">
            <a:avLst>
              <a:gd name="adj" fmla="val 2358"/>
            </a:avLst>
          </a:prstGeom>
          <a:solidFill>
            <a:srgbClr val="FFFFFF">
              <a:shade val="85000"/>
            </a:srgbClr>
          </a:solidFill>
          <a:ln w="12700">
            <a:solidFill>
              <a:schemeClr val="bg1"/>
            </a:solidFill>
          </a:ln>
          <a:effectLst>
            <a:reflection blurRad="12700" stA="38000" endPos="28000" dist="5000" dir="5400000" sy="-100000" algn="bl" rotWithShape="0"/>
          </a:effectLst>
        </p:spPr>
      </p:pic>
    </p:spTree>
    <p:extLst>
      <p:ext uri="{BB962C8B-B14F-4D97-AF65-F5344CB8AC3E}">
        <p14:creationId xmlns:p14="http://schemas.microsoft.com/office/powerpoint/2010/main" xmlns="" val="18087168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ltUpDiag">
            <a:fgClr>
              <a:srgbClr val="ED7D31"/>
            </a:fgClr>
            <a:bgClr>
              <a:srgbClr val="D7621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5292844" y="0"/>
            <a:ext cx="16063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smtClean="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学科竞赛</a:t>
            </a:r>
            <a:endPar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59" name="组合 58"/>
          <p:cNvGrpSpPr/>
          <p:nvPr/>
        </p:nvGrpSpPr>
        <p:grpSpPr>
          <a:xfrm>
            <a:off x="515171" y="371041"/>
            <a:ext cx="933529" cy="1163650"/>
            <a:chOff x="923544" y="221278"/>
            <a:chExt cx="741505" cy="976587"/>
          </a:xfrm>
        </p:grpSpPr>
        <p:sp>
          <p:nvSpPr>
            <p:cNvPr id="60" name="矩形 59"/>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a:off x="1316737" y="475487"/>
              <a:ext cx="348312" cy="343113"/>
            </a:xfrm>
            <a:prstGeom prst="rect">
              <a:avLst/>
            </a:prstGeom>
            <a:solidFill>
              <a:schemeClr val="accent1">
                <a:lumMod val="75000"/>
              </a:schemeClr>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1</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64" name="矩形 63"/>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5" name="矩形 64"/>
          <p:cNvSpPr/>
          <p:nvPr/>
        </p:nvSpPr>
        <p:spPr>
          <a:xfrm>
            <a:off x="1666349" y="751928"/>
            <a:ext cx="4078467" cy="438777"/>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中国“互联网</a:t>
            </a:r>
            <a:r>
              <a:rPr lang="en-US" altLang="zh-CN"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”大学生创新创业大赛</a:t>
            </a:r>
            <a:endPar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396594" y="1862685"/>
            <a:ext cx="9186191" cy="3382243"/>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defRPr/>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2" name="标题 1"/>
          <p:cNvSpPr txBox="1">
            <a:spLocks/>
          </p:cNvSpPr>
          <p:nvPr/>
        </p:nvSpPr>
        <p:spPr>
          <a:xfrm>
            <a:off x="1666370" y="2326804"/>
            <a:ext cx="8646639" cy="2492990"/>
          </a:xfrm>
          <a:prstGeom prst="rect">
            <a:avLst/>
          </a:prstGeom>
          <a:noFill/>
        </p:spPr>
        <p:txBody>
          <a:bodyPr wrap="square" rtlCol="0">
            <a:spAutoFit/>
          </a:bodyPr>
          <a:lstStyle>
            <a:defPPr>
              <a:defRPr lang="zh-CN"/>
            </a:defPPr>
            <a:lvl1pPr indent="-342900" algn="just">
              <a:lnSpc>
                <a:spcPct val="130000"/>
              </a:lnSpc>
              <a:spcAft>
                <a:spcPts val="600"/>
              </a:spcAft>
              <a:buFont typeface="Wingdings" panose="05000000000000000000" pitchFamily="2" charset="2"/>
              <a:buChar char="Ø"/>
              <a:defRPr b="1">
                <a:solidFill>
                  <a:schemeClr val="bg1"/>
                </a:solidFill>
                <a:latin typeface="微软雅黑" panose="020B0503020204020204" pitchFamily="34" charset="-122"/>
                <a:ea typeface="微软雅黑" panose="020B0503020204020204" pitchFamily="34" charset="-122"/>
              </a:defRPr>
            </a:lvl1pPr>
          </a:lstStyle>
          <a:p>
            <a:pPr indent="457200">
              <a:buFont typeface="Wingdings" panose="05000000000000000000" pitchFamily="2" charset="2"/>
              <a:buNone/>
            </a:pPr>
            <a:r>
              <a:rPr lang="zh-CN" altLang="en-US" sz="2000" dirty="0">
                <a:solidFill>
                  <a:prstClr val="white"/>
                </a:solidFill>
              </a:rPr>
              <a:t>参赛项目要求能够将移动互联网、云计算、大数据、物联网等新一代信息技术与经济社会各领域紧密结合，培育基于互联网的新产品、新服务、新业态、新模式。发挥互联网在促进产业升级以及信息化和工业化深度融合中的作用，促进制造业、农业、能源、环保等产业转型升级。发挥互联网在社会服务中的作用，创新网络化服务模式，促进互联网与教育、医疗、交通、金融、消费生活等深度融合。</a:t>
            </a:r>
          </a:p>
        </p:txBody>
      </p:sp>
    </p:spTree>
    <p:extLst>
      <p:ext uri="{BB962C8B-B14F-4D97-AF65-F5344CB8AC3E}">
        <p14:creationId xmlns:p14="http://schemas.microsoft.com/office/powerpoint/2010/main" xmlns="" val="13721068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ltUpDiag">
            <a:fgClr>
              <a:srgbClr val="ED7D31"/>
            </a:fgClr>
            <a:bgClr>
              <a:srgbClr val="D7621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5292844" y="0"/>
            <a:ext cx="16063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smtClean="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学科竞赛</a:t>
            </a:r>
            <a:endPar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59" name="组合 58"/>
          <p:cNvGrpSpPr/>
          <p:nvPr/>
        </p:nvGrpSpPr>
        <p:grpSpPr>
          <a:xfrm>
            <a:off x="515171" y="371041"/>
            <a:ext cx="933529" cy="1163650"/>
            <a:chOff x="923544" y="221278"/>
            <a:chExt cx="741505" cy="976587"/>
          </a:xfrm>
        </p:grpSpPr>
        <p:sp>
          <p:nvSpPr>
            <p:cNvPr id="60" name="矩形 59"/>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a:off x="1316737" y="475487"/>
              <a:ext cx="348312" cy="343113"/>
            </a:xfrm>
            <a:prstGeom prst="rect">
              <a:avLst/>
            </a:prstGeom>
            <a:solidFill>
              <a:schemeClr val="accent1">
                <a:lumMod val="75000"/>
              </a:schemeClr>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1</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64" name="矩形 63"/>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5" name="矩形 64"/>
          <p:cNvSpPr/>
          <p:nvPr/>
        </p:nvSpPr>
        <p:spPr>
          <a:xfrm>
            <a:off x="1666349" y="751928"/>
            <a:ext cx="4078467" cy="438777"/>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中国“互联网</a:t>
            </a:r>
            <a:r>
              <a:rPr lang="en-US" altLang="zh-CN"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”大学生创新创业大赛</a:t>
            </a:r>
            <a:endPar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396594" y="1862688"/>
            <a:ext cx="9186191" cy="4161341"/>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defRPr/>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2" name="标题 1"/>
          <p:cNvSpPr txBox="1">
            <a:spLocks/>
          </p:cNvSpPr>
          <p:nvPr/>
        </p:nvSpPr>
        <p:spPr>
          <a:xfrm>
            <a:off x="1690815" y="1970622"/>
            <a:ext cx="8597716" cy="4170372"/>
          </a:xfrm>
          <a:prstGeom prst="rect">
            <a:avLst/>
          </a:prstGeom>
          <a:noFill/>
        </p:spPr>
        <p:txBody>
          <a:bodyPr wrap="square" rtlCol="0">
            <a:spAutoFit/>
          </a:bodyPr>
          <a:lstStyle>
            <a:defPPr>
              <a:defRPr lang="zh-CN"/>
            </a:defPPr>
            <a:lvl1pPr indent="-342900" algn="just">
              <a:lnSpc>
                <a:spcPct val="130000"/>
              </a:lnSpc>
              <a:spcAft>
                <a:spcPts val="600"/>
              </a:spcAft>
              <a:buFont typeface="Wingdings" panose="05000000000000000000" pitchFamily="2" charset="2"/>
              <a:buChar char="Ø"/>
              <a:defRPr b="1">
                <a:solidFill>
                  <a:schemeClr val="bg1"/>
                </a:solidFill>
                <a:latin typeface="微软雅黑" panose="020B0503020204020204" pitchFamily="34" charset="-122"/>
                <a:ea typeface="微软雅黑" panose="020B0503020204020204" pitchFamily="34" charset="-122"/>
              </a:defRPr>
            </a:lvl1pPr>
          </a:lstStyle>
          <a:p>
            <a:pPr indent="0" algn="l">
              <a:buFont typeface="Wingdings" panose="05000000000000000000" pitchFamily="2" charset="2"/>
              <a:buNone/>
            </a:pPr>
            <a:r>
              <a:rPr lang="zh-CN" altLang="en-US" sz="2000" dirty="0">
                <a:solidFill>
                  <a:srgbClr val="FFC000"/>
                </a:solidFill>
                <a:effectLst>
                  <a:outerShdw blurRad="38100" dist="38100" dir="2700000" algn="tl">
                    <a:srgbClr val="000000">
                      <a:alpha val="43137"/>
                    </a:srgbClr>
                  </a:outerShdw>
                </a:effectLst>
              </a:rPr>
              <a:t>参赛项目主要包括以下类型</a:t>
            </a:r>
            <a:r>
              <a:rPr lang="zh-CN" altLang="en-US" sz="2000" dirty="0" smtClean="0">
                <a:solidFill>
                  <a:srgbClr val="FFC000"/>
                </a:solidFill>
                <a:effectLst>
                  <a:outerShdw blurRad="38100" dist="38100" dir="2700000" algn="tl">
                    <a:srgbClr val="000000">
                      <a:alpha val="43137"/>
                    </a:srgbClr>
                  </a:outerShdw>
                </a:effectLst>
              </a:rPr>
              <a:t>：</a:t>
            </a:r>
            <a:endParaRPr lang="en-US" altLang="zh-CN" sz="2000" dirty="0" smtClean="0">
              <a:solidFill>
                <a:srgbClr val="FFC000"/>
              </a:solidFill>
              <a:effectLst>
                <a:outerShdw blurRad="38100" dist="38100" dir="2700000" algn="tl">
                  <a:srgbClr val="000000">
                    <a:alpha val="43137"/>
                  </a:srgbClr>
                </a:outerShdw>
              </a:effectLst>
            </a:endParaRPr>
          </a:p>
          <a:p>
            <a:pPr indent="0" algn="l">
              <a:buFont typeface="Wingdings" panose="05000000000000000000" pitchFamily="2" charset="2"/>
              <a:buNone/>
            </a:pPr>
            <a:r>
              <a:rPr lang="en-US" altLang="zh-CN" dirty="0" smtClean="0">
                <a:solidFill>
                  <a:prstClr val="white"/>
                </a:solidFill>
              </a:rPr>
              <a:t>1</a:t>
            </a:r>
            <a:r>
              <a:rPr lang="en-US" altLang="zh-CN" dirty="0">
                <a:solidFill>
                  <a:prstClr val="white"/>
                </a:solidFill>
              </a:rPr>
              <a:t>.“</a:t>
            </a:r>
            <a:r>
              <a:rPr lang="zh-CN" altLang="en-US" dirty="0">
                <a:solidFill>
                  <a:prstClr val="white"/>
                </a:solidFill>
              </a:rPr>
              <a:t>互联网</a:t>
            </a:r>
            <a:r>
              <a:rPr lang="en-US" altLang="zh-CN" dirty="0">
                <a:solidFill>
                  <a:prstClr val="white"/>
                </a:solidFill>
              </a:rPr>
              <a:t>+”</a:t>
            </a:r>
            <a:r>
              <a:rPr lang="zh-CN" altLang="en-US" dirty="0">
                <a:solidFill>
                  <a:prstClr val="white"/>
                </a:solidFill>
              </a:rPr>
              <a:t>现代农业，包括农林牧渔等；</a:t>
            </a:r>
            <a:br>
              <a:rPr lang="zh-CN" altLang="en-US" dirty="0">
                <a:solidFill>
                  <a:prstClr val="white"/>
                </a:solidFill>
              </a:rPr>
            </a:br>
            <a:r>
              <a:rPr lang="en-US" altLang="zh-CN" dirty="0">
                <a:solidFill>
                  <a:prstClr val="white"/>
                </a:solidFill>
              </a:rPr>
              <a:t>2.“</a:t>
            </a:r>
            <a:r>
              <a:rPr lang="zh-CN" altLang="en-US" dirty="0">
                <a:solidFill>
                  <a:prstClr val="white"/>
                </a:solidFill>
              </a:rPr>
              <a:t>互联网</a:t>
            </a:r>
            <a:r>
              <a:rPr lang="en-US" altLang="zh-CN" dirty="0">
                <a:solidFill>
                  <a:prstClr val="white"/>
                </a:solidFill>
              </a:rPr>
              <a:t>+”</a:t>
            </a:r>
            <a:r>
              <a:rPr lang="zh-CN" altLang="en-US" dirty="0">
                <a:solidFill>
                  <a:prstClr val="white"/>
                </a:solidFill>
              </a:rPr>
              <a:t>制造业，包括智能硬件、先进制造、工业自动化、生物医药、节能环保、新材料、军工等；</a:t>
            </a:r>
            <a:br>
              <a:rPr lang="zh-CN" altLang="en-US" dirty="0">
                <a:solidFill>
                  <a:prstClr val="white"/>
                </a:solidFill>
              </a:rPr>
            </a:br>
            <a:r>
              <a:rPr lang="en-US" altLang="zh-CN" dirty="0">
                <a:solidFill>
                  <a:prstClr val="white"/>
                </a:solidFill>
              </a:rPr>
              <a:t>3.“</a:t>
            </a:r>
            <a:r>
              <a:rPr lang="zh-CN" altLang="en-US" dirty="0">
                <a:solidFill>
                  <a:prstClr val="white"/>
                </a:solidFill>
              </a:rPr>
              <a:t>互联网</a:t>
            </a:r>
            <a:r>
              <a:rPr lang="en-US" altLang="zh-CN" dirty="0">
                <a:solidFill>
                  <a:prstClr val="white"/>
                </a:solidFill>
              </a:rPr>
              <a:t>+”</a:t>
            </a:r>
            <a:r>
              <a:rPr lang="zh-CN" altLang="en-US" dirty="0">
                <a:solidFill>
                  <a:prstClr val="white"/>
                </a:solidFill>
              </a:rPr>
              <a:t>信息技术服务，包括工具软件、社交网络、媒体门户、数字娱乐、企业服务等；</a:t>
            </a:r>
            <a:br>
              <a:rPr lang="zh-CN" altLang="en-US" dirty="0">
                <a:solidFill>
                  <a:prstClr val="white"/>
                </a:solidFill>
              </a:rPr>
            </a:br>
            <a:r>
              <a:rPr lang="en-US" altLang="zh-CN" dirty="0">
                <a:solidFill>
                  <a:prstClr val="white"/>
                </a:solidFill>
              </a:rPr>
              <a:t>4.“</a:t>
            </a:r>
            <a:r>
              <a:rPr lang="zh-CN" altLang="en-US" dirty="0">
                <a:solidFill>
                  <a:prstClr val="white"/>
                </a:solidFill>
              </a:rPr>
              <a:t>互联网</a:t>
            </a:r>
            <a:r>
              <a:rPr lang="en-US" altLang="zh-CN" dirty="0">
                <a:solidFill>
                  <a:prstClr val="white"/>
                </a:solidFill>
              </a:rPr>
              <a:t>+”</a:t>
            </a:r>
            <a:r>
              <a:rPr lang="zh-CN" altLang="en-US" dirty="0">
                <a:solidFill>
                  <a:prstClr val="white"/>
                </a:solidFill>
              </a:rPr>
              <a:t>商务服务，包括电子商务、消费生活、金融、旅游户外、房产家居、高效物流等；</a:t>
            </a:r>
            <a:br>
              <a:rPr lang="zh-CN" altLang="en-US" dirty="0">
                <a:solidFill>
                  <a:prstClr val="white"/>
                </a:solidFill>
              </a:rPr>
            </a:br>
            <a:r>
              <a:rPr lang="en-US" altLang="zh-CN" dirty="0">
                <a:solidFill>
                  <a:prstClr val="white"/>
                </a:solidFill>
              </a:rPr>
              <a:t>5.“</a:t>
            </a:r>
            <a:r>
              <a:rPr lang="zh-CN" altLang="en-US" dirty="0">
                <a:solidFill>
                  <a:prstClr val="white"/>
                </a:solidFill>
              </a:rPr>
              <a:t>互联网</a:t>
            </a:r>
            <a:r>
              <a:rPr lang="en-US" altLang="zh-CN" dirty="0">
                <a:solidFill>
                  <a:prstClr val="white"/>
                </a:solidFill>
              </a:rPr>
              <a:t>+”</a:t>
            </a:r>
            <a:r>
              <a:rPr lang="zh-CN" altLang="en-US" dirty="0">
                <a:solidFill>
                  <a:prstClr val="white"/>
                </a:solidFill>
              </a:rPr>
              <a:t>公共服务，包括教育文化、医疗健康、交通、人力资源服务等；</a:t>
            </a:r>
            <a:br>
              <a:rPr lang="zh-CN" altLang="en-US" dirty="0">
                <a:solidFill>
                  <a:prstClr val="white"/>
                </a:solidFill>
              </a:rPr>
            </a:br>
            <a:r>
              <a:rPr lang="en-US" altLang="zh-CN" dirty="0">
                <a:solidFill>
                  <a:prstClr val="white"/>
                </a:solidFill>
              </a:rPr>
              <a:t>6.“</a:t>
            </a:r>
            <a:r>
              <a:rPr lang="zh-CN" altLang="en-US" dirty="0">
                <a:solidFill>
                  <a:prstClr val="white"/>
                </a:solidFill>
              </a:rPr>
              <a:t>互联网</a:t>
            </a:r>
            <a:r>
              <a:rPr lang="en-US" altLang="zh-CN" dirty="0">
                <a:solidFill>
                  <a:prstClr val="white"/>
                </a:solidFill>
              </a:rPr>
              <a:t>+”</a:t>
            </a:r>
            <a:r>
              <a:rPr lang="zh-CN" altLang="en-US" dirty="0">
                <a:solidFill>
                  <a:prstClr val="white"/>
                </a:solidFill>
              </a:rPr>
              <a:t>公益创业，以社会价值为导向的非盈利性创业。</a:t>
            </a:r>
            <a:br>
              <a:rPr lang="zh-CN" altLang="en-US" dirty="0">
                <a:solidFill>
                  <a:prstClr val="white"/>
                </a:solidFill>
              </a:rPr>
            </a:br>
            <a:endParaRPr lang="zh-CN" altLang="en-US" dirty="0">
              <a:solidFill>
                <a:prstClr val="white"/>
              </a:solidFill>
            </a:endParaRPr>
          </a:p>
        </p:txBody>
      </p:sp>
    </p:spTree>
    <p:extLst>
      <p:ext uri="{BB962C8B-B14F-4D97-AF65-F5344CB8AC3E}">
        <p14:creationId xmlns:p14="http://schemas.microsoft.com/office/powerpoint/2010/main" xmlns="" val="2474525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bwMode="auto">
          <a:xfrm>
            <a:off x="2046900" y="339837"/>
            <a:ext cx="8229600" cy="642938"/>
          </a:xfrm>
          <a:ln>
            <a:miter lim="800000"/>
            <a:headEnd/>
            <a:tailEnd/>
          </a:ln>
        </p:spPr>
        <p:txBody>
          <a:bodyPr vert="horz" wrap="square" lIns="91440" tIns="45720" rIns="91440" bIns="45720" numCol="1" anchor="t" anchorCtr="0" compatLnSpc="1">
            <a:prstTxWarp prst="textNoShape">
              <a:avLst/>
            </a:prstTxWarp>
            <a:noAutofit/>
          </a:bodyPr>
          <a:lstStyle/>
          <a:p>
            <a:pPr>
              <a:lnSpc>
                <a:spcPct val="130000"/>
              </a:lnSpc>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选读课程</a:t>
            </a:r>
            <a:endPar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0" y="982779"/>
            <a:ext cx="12192000" cy="6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18835958">
            <a:off x="1121040" y="795443"/>
            <a:ext cx="443249" cy="443249"/>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19278167">
            <a:off x="1488628" y="836762"/>
            <a:ext cx="337557" cy="337557"/>
          </a:xfrm>
          <a:prstGeom prst="roundRect">
            <a:avLst>
              <a:gd name="adj" fmla="val 13606"/>
            </a:avLst>
          </a:prstGeom>
          <a:solidFill>
            <a:srgbClr val="FF93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rot="18087302">
            <a:off x="1805839" y="917557"/>
            <a:ext cx="153458" cy="153459"/>
          </a:xfrm>
          <a:prstGeom prst="roundRect">
            <a:avLst>
              <a:gd name="adj" fmla="val 13606"/>
            </a:avLst>
          </a:prstGeom>
          <a:solidFill>
            <a:srgbClr val="2E75B6"/>
          </a:solidFill>
          <a:ln w="28575">
            <a:solidFill>
              <a:schemeClr val="bg1"/>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3"/>
          <p:cNvSpPr txBox="1">
            <a:spLocks noChangeArrowheads="1"/>
          </p:cNvSpPr>
          <p:nvPr/>
        </p:nvSpPr>
        <p:spPr bwMode="auto">
          <a:xfrm>
            <a:off x="804345" y="1742721"/>
            <a:ext cx="10305619" cy="4131027"/>
          </a:xfrm>
          <a:prstGeom prst="rect">
            <a:avLst/>
          </a:prstGeom>
          <a:ln>
            <a:miter lim="800000"/>
            <a:headEnd/>
            <a:tailEnd/>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30000"/>
              </a:lnSpc>
              <a:buNone/>
              <a:defRPr/>
            </a:pPr>
            <a:r>
              <a:rPr lang="en-US" altLang="zh-CN" sz="2400" b="1" dirty="0">
                <a:solidFill>
                  <a:schemeClr val="bg1"/>
                </a:solidFill>
                <a:latin typeface="微软雅黑" panose="020B0503020204020204" pitchFamily="34" charset="-122"/>
                <a:ea typeface="微软雅黑" panose="020B0503020204020204" pitchFamily="34" charset="-122"/>
              </a:rPr>
              <a:t> </a:t>
            </a: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（五）注意事项</a:t>
            </a:r>
            <a:r>
              <a:rPr lang="en-US" altLang="zh-CN" sz="2400" b="1" dirty="0" smtClean="0">
                <a:solidFill>
                  <a:schemeClr val="bg1"/>
                </a:solidFill>
                <a:latin typeface="微软雅黑" panose="020B0503020204020204" pitchFamily="34" charset="-122"/>
                <a:ea typeface="微软雅黑" panose="020B0503020204020204" pitchFamily="34" charset="-122"/>
              </a:rPr>
              <a:t>  </a:t>
            </a:r>
          </a:p>
          <a:p>
            <a:pPr indent="0" algn="just">
              <a:lnSpc>
                <a:spcPct val="130000"/>
              </a:lnSpc>
              <a:buNone/>
              <a:defRPr/>
            </a:pPr>
            <a:r>
              <a:rPr lang="en-US" altLang="zh-CN" sz="2400" b="1" dirty="0">
                <a:solidFill>
                  <a:schemeClr val="bg1"/>
                </a:solidFill>
                <a:latin typeface="微软雅黑" panose="020B0503020204020204" pitchFamily="34" charset="-122"/>
                <a:ea typeface="微软雅黑" panose="020B0503020204020204" pitchFamily="34" charset="-122"/>
              </a:rPr>
              <a:t> </a:t>
            </a:r>
            <a:r>
              <a:rPr lang="en-US" altLang="zh-CN" sz="2400" b="1" dirty="0" smtClean="0">
                <a:solidFill>
                  <a:schemeClr val="bg1"/>
                </a:solidFill>
                <a:latin typeface="微软雅黑" panose="020B0503020204020204" pitchFamily="34" charset="-122"/>
                <a:ea typeface="微软雅黑" panose="020B0503020204020204" pitchFamily="34" charset="-122"/>
              </a:rPr>
              <a:t>    1</a:t>
            </a:r>
            <a:r>
              <a:rPr lang="zh-CN" altLang="en-US" sz="2400" b="1" dirty="0" smtClean="0">
                <a:solidFill>
                  <a:schemeClr val="bg1"/>
                </a:solidFill>
                <a:latin typeface="微软雅黑" panose="020B0503020204020204" pitchFamily="34" charset="-122"/>
                <a:ea typeface="微软雅黑" panose="020B0503020204020204" pitchFamily="34" charset="-122"/>
              </a:rPr>
              <a:t>、</a:t>
            </a:r>
            <a:r>
              <a:rPr lang="zh-CN" altLang="en-US" sz="2400" b="1" dirty="0" smtClean="0">
                <a:solidFill>
                  <a:srgbClr val="FFFF00"/>
                </a:solidFill>
                <a:latin typeface="微软雅黑" panose="020B0503020204020204" pitchFamily="34" charset="-122"/>
                <a:ea typeface="微软雅黑" panose="020B0503020204020204" pitchFamily="34" charset="-122"/>
              </a:rPr>
              <a:t>因</a:t>
            </a:r>
            <a:r>
              <a:rPr lang="zh-CN" altLang="en-US" sz="2400" b="1" dirty="0">
                <a:solidFill>
                  <a:srgbClr val="FFFF00"/>
                </a:solidFill>
                <a:latin typeface="微软雅黑" panose="020B0503020204020204" pitchFamily="34" charset="-122"/>
                <a:ea typeface="微软雅黑" panose="020B0503020204020204" pitchFamily="34" charset="-122"/>
              </a:rPr>
              <a:t>学籍异动</a:t>
            </a:r>
            <a:r>
              <a:rPr lang="zh-CN" altLang="en-US" sz="2400" b="1" dirty="0">
                <a:solidFill>
                  <a:schemeClr val="bg1"/>
                </a:solidFill>
                <a:latin typeface="微软雅黑" panose="020B0503020204020204" pitchFamily="34" charset="-122"/>
                <a:ea typeface="微软雅黑" panose="020B0503020204020204" pitchFamily="34" charset="-122"/>
              </a:rPr>
              <a:t>或由于放慢学习进程需补修低年级课程的学生，必须在规定选课时间内上网选课、填写</a:t>
            </a:r>
            <a:r>
              <a:rPr lang="en-US" altLang="zh-CN" sz="2400" b="1" dirty="0">
                <a:solidFill>
                  <a:srgbClr val="FFFF00"/>
                </a:solidFill>
                <a:latin typeface="微软雅黑" panose="020B0503020204020204" pitchFamily="34" charset="-122"/>
                <a:ea typeface="微软雅黑" panose="020B0503020204020204" pitchFamily="34" charset="-122"/>
              </a:rPr>
              <a:t>《</a:t>
            </a:r>
            <a:r>
              <a:rPr lang="zh-CN" altLang="en-US" sz="2400" b="1" dirty="0">
                <a:solidFill>
                  <a:srgbClr val="FFFF00"/>
                </a:solidFill>
                <a:latin typeface="微软雅黑" panose="020B0503020204020204" pitchFamily="34" charset="-122"/>
                <a:ea typeface="微软雅黑" panose="020B0503020204020204" pitchFamily="34" charset="-122"/>
              </a:rPr>
              <a:t>学生补修课程申请表</a:t>
            </a:r>
            <a:r>
              <a:rPr lang="en-US" altLang="zh-CN" sz="2400" b="1" dirty="0">
                <a:solidFill>
                  <a:srgbClr val="FFFF00"/>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，经学生所在学院分管教学院长批准，报教务处备案。</a:t>
            </a:r>
          </a:p>
          <a:p>
            <a:pPr indent="0" algn="just">
              <a:lnSpc>
                <a:spcPct val="130000"/>
              </a:lnSpc>
              <a:buNone/>
              <a:defRPr/>
            </a:pPr>
            <a:r>
              <a:rPr lang="zh-CN" altLang="en-US" sz="2400" b="1" dirty="0" smtClean="0">
                <a:solidFill>
                  <a:srgbClr val="FFFF00"/>
                </a:solidFill>
                <a:latin typeface="微软雅黑" panose="020B0503020204020204" pitchFamily="34" charset="-122"/>
                <a:ea typeface="微软雅黑" panose="020B0503020204020204" pitchFamily="34" charset="-122"/>
              </a:rPr>
              <a:t>    因</a:t>
            </a:r>
            <a:r>
              <a:rPr lang="zh-CN" altLang="en-US" sz="2400" b="1" dirty="0">
                <a:solidFill>
                  <a:srgbClr val="FFFF00"/>
                </a:solidFill>
                <a:latin typeface="微软雅黑" panose="020B0503020204020204" pitchFamily="34" charset="-122"/>
                <a:ea typeface="微软雅黑" panose="020B0503020204020204" pitchFamily="34" charset="-122"/>
              </a:rPr>
              <a:t>学籍异动</a:t>
            </a:r>
            <a:r>
              <a:rPr lang="zh-CN" altLang="en-US" sz="2400" b="1" dirty="0">
                <a:solidFill>
                  <a:schemeClr val="bg1"/>
                </a:solidFill>
                <a:latin typeface="微软雅黑" panose="020B0503020204020204" pitchFamily="34" charset="-122"/>
                <a:ea typeface="微软雅黑" panose="020B0503020204020204" pitchFamily="34" charset="-122"/>
              </a:rPr>
              <a:t>要求免修专业</a:t>
            </a:r>
            <a:r>
              <a:rPr lang="zh-CN" altLang="en-US" sz="2400" b="1" dirty="0" smtClean="0">
                <a:solidFill>
                  <a:schemeClr val="bg1"/>
                </a:solidFill>
                <a:latin typeface="微软雅黑" panose="020B0503020204020204" pitchFamily="34" charset="-122"/>
                <a:ea typeface="微软雅黑" panose="020B0503020204020204" pitchFamily="34" charset="-122"/>
              </a:rPr>
              <a:t>培养方案规定</a:t>
            </a:r>
            <a:r>
              <a:rPr lang="zh-CN" altLang="en-US" sz="2400" b="1" dirty="0">
                <a:solidFill>
                  <a:schemeClr val="bg1"/>
                </a:solidFill>
                <a:latin typeface="微软雅黑" panose="020B0503020204020204" pitchFamily="34" charset="-122"/>
                <a:ea typeface="微软雅黑" panose="020B0503020204020204" pitchFamily="34" charset="-122"/>
              </a:rPr>
              <a:t>当学期必修课程的学生，必须在规定选课时间内由本人填写</a:t>
            </a:r>
            <a:r>
              <a:rPr lang="en-US" altLang="zh-CN" sz="2400" b="1" dirty="0">
                <a:solidFill>
                  <a:srgbClr val="FFFF00"/>
                </a:solidFill>
                <a:latin typeface="微软雅黑" panose="020B0503020204020204" pitchFamily="34" charset="-122"/>
                <a:ea typeface="微软雅黑" panose="020B0503020204020204" pitchFamily="34" charset="-122"/>
              </a:rPr>
              <a:t>《</a:t>
            </a:r>
            <a:r>
              <a:rPr lang="zh-CN" altLang="en-US" sz="2400" b="1" dirty="0">
                <a:solidFill>
                  <a:srgbClr val="FFFF00"/>
                </a:solidFill>
                <a:latin typeface="微软雅黑" panose="020B0503020204020204" pitchFamily="34" charset="-122"/>
                <a:ea typeface="微软雅黑" panose="020B0503020204020204" pitchFamily="34" charset="-122"/>
              </a:rPr>
              <a:t>学籍异动学生免修课程申请表</a:t>
            </a:r>
            <a:r>
              <a:rPr lang="en-US" altLang="zh-CN" sz="2400" b="1" dirty="0">
                <a:solidFill>
                  <a:srgbClr val="FFFF00"/>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，经学生所在学院分管教学院长批准</a:t>
            </a:r>
            <a:r>
              <a:rPr lang="zh-CN" altLang="en-US" sz="2400" b="1" dirty="0" smtClean="0">
                <a:solidFill>
                  <a:schemeClr val="bg1"/>
                </a:solidFill>
                <a:latin typeface="微软雅黑" panose="020B0503020204020204" pitchFamily="34" charset="-122"/>
                <a:ea typeface="微软雅黑" panose="020B0503020204020204" pitchFamily="34" charset="-122"/>
              </a:rPr>
              <a:t>，由</a:t>
            </a:r>
            <a:r>
              <a:rPr lang="zh-CN" altLang="en-US" sz="2400" b="1" dirty="0">
                <a:solidFill>
                  <a:schemeClr val="bg1"/>
                </a:solidFill>
                <a:latin typeface="微软雅黑" panose="020B0503020204020204" pitchFamily="34" charset="-122"/>
                <a:ea typeface="微软雅黑" panose="020B0503020204020204" pitchFamily="34" charset="-122"/>
              </a:rPr>
              <a:t>学生所在学院注销该课程本学期选课</a:t>
            </a:r>
            <a:r>
              <a:rPr lang="zh-CN" altLang="en-US" sz="2400" b="1" dirty="0" smtClean="0">
                <a:solidFill>
                  <a:schemeClr val="bg1"/>
                </a:solidFill>
                <a:latin typeface="微软雅黑" panose="020B0503020204020204" pitchFamily="34" charset="-122"/>
                <a:ea typeface="微软雅黑" panose="020B0503020204020204" pitchFamily="34" charset="-122"/>
              </a:rPr>
              <a:t>信息</a:t>
            </a:r>
            <a:r>
              <a:rPr lang="zh-CN" altLang="en-US" sz="2400" b="1" dirty="0">
                <a:solidFill>
                  <a:schemeClr val="bg1"/>
                </a:solidFill>
                <a:latin typeface="微软雅黑" panose="020B0503020204020204" pitchFamily="34" charset="-122"/>
                <a:ea typeface="微软雅黑" panose="020B0503020204020204" pitchFamily="34" charset="-122"/>
              </a:rPr>
              <a:t>，</a:t>
            </a:r>
            <a:r>
              <a:rPr lang="zh-CN" altLang="en-US" sz="2400" b="1" dirty="0" smtClean="0">
                <a:solidFill>
                  <a:schemeClr val="bg1"/>
                </a:solidFill>
                <a:latin typeface="微软雅黑" panose="020B0503020204020204" pitchFamily="34" charset="-122"/>
                <a:ea typeface="微软雅黑" panose="020B0503020204020204" pitchFamily="34" charset="-122"/>
              </a:rPr>
              <a:t>报</a:t>
            </a:r>
            <a:r>
              <a:rPr lang="zh-CN" altLang="en-US" sz="2400" b="1" dirty="0">
                <a:solidFill>
                  <a:schemeClr val="bg1"/>
                </a:solidFill>
                <a:latin typeface="微软雅黑" panose="020B0503020204020204" pitchFamily="34" charset="-122"/>
                <a:ea typeface="微软雅黑" panose="020B0503020204020204" pitchFamily="34" charset="-122"/>
              </a:rPr>
              <a:t>教务处</a:t>
            </a:r>
            <a:r>
              <a:rPr lang="zh-CN" altLang="en-US" sz="2400" b="1" dirty="0" smtClean="0">
                <a:solidFill>
                  <a:schemeClr val="bg1"/>
                </a:solidFill>
                <a:latin typeface="微软雅黑" panose="020B0503020204020204" pitchFamily="34" charset="-122"/>
                <a:ea typeface="微软雅黑" panose="020B0503020204020204" pitchFamily="34" charset="-122"/>
              </a:rPr>
              <a:t>备案。</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indent="0" algn="just">
              <a:lnSpc>
                <a:spcPct val="130000"/>
              </a:lnSpc>
              <a:buNone/>
              <a:defRPr/>
            </a:pPr>
            <a:r>
              <a:rPr lang="zh-CN" altLang="en-US" sz="2400" b="1"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 要求提前修读高年级课程的学生，在规定选课时间内上网选课、填写</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rgbClr val="FFFF00"/>
                </a:solidFill>
                <a:latin typeface="微软雅黑" panose="020B0503020204020204" pitchFamily="34" charset="-122"/>
                <a:ea typeface="微软雅黑" panose="020B0503020204020204" pitchFamily="34" charset="-122"/>
              </a:rPr>
              <a:t>学生提前修读课程申请表</a:t>
            </a:r>
            <a:r>
              <a:rPr lang="en-US" altLang="zh-CN" sz="2400" b="1" dirty="0">
                <a:solidFill>
                  <a:srgbClr val="FFFF00"/>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，经学生所在</a:t>
            </a:r>
            <a:r>
              <a:rPr lang="zh-CN" altLang="en-US" sz="2400" b="1" dirty="0" smtClean="0">
                <a:solidFill>
                  <a:schemeClr val="bg1"/>
                </a:solidFill>
                <a:latin typeface="微软雅黑" panose="020B0503020204020204" pitchFamily="34" charset="-122"/>
                <a:ea typeface="微软雅黑" panose="020B0503020204020204" pitchFamily="34" charset="-122"/>
              </a:rPr>
              <a:t>学院分管教</a:t>
            </a:r>
            <a:r>
              <a:rPr lang="zh-CN" altLang="en-US" sz="2400" b="1" dirty="0">
                <a:solidFill>
                  <a:schemeClr val="bg1"/>
                </a:solidFill>
                <a:latin typeface="微软雅黑" panose="020B0503020204020204" pitchFamily="34" charset="-122"/>
                <a:ea typeface="微软雅黑" panose="020B0503020204020204" pitchFamily="34" charset="-122"/>
              </a:rPr>
              <a:t>学</a:t>
            </a:r>
            <a:r>
              <a:rPr lang="zh-CN" altLang="en-US" sz="2400" b="1" dirty="0" smtClean="0">
                <a:solidFill>
                  <a:schemeClr val="bg1"/>
                </a:solidFill>
                <a:latin typeface="微软雅黑" panose="020B0503020204020204" pitchFamily="34" charset="-122"/>
                <a:ea typeface="微软雅黑" panose="020B0503020204020204" pitchFamily="34" charset="-122"/>
              </a:rPr>
              <a:t>院长批准，</a:t>
            </a:r>
            <a:r>
              <a:rPr lang="zh-CN" altLang="en-US" sz="2400" b="1" dirty="0">
                <a:solidFill>
                  <a:schemeClr val="bg1"/>
                </a:solidFill>
                <a:latin typeface="微软雅黑" panose="020B0503020204020204" pitchFamily="34" charset="-122"/>
                <a:ea typeface="微软雅黑" panose="020B0503020204020204" pitchFamily="34" charset="-122"/>
              </a:rPr>
              <a:t>由学生所在学院根据审核结果处理该课程本学期选课信息，并报教务处</a:t>
            </a:r>
            <a:r>
              <a:rPr lang="zh-CN" altLang="en-US" sz="2400" b="1" dirty="0" smtClean="0">
                <a:solidFill>
                  <a:schemeClr val="bg1"/>
                </a:solidFill>
                <a:latin typeface="微软雅黑" panose="020B0503020204020204" pitchFamily="34" charset="-122"/>
                <a:ea typeface="微软雅黑" panose="020B0503020204020204" pitchFamily="34" charset="-122"/>
              </a:rPr>
              <a:t>备案。</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just">
              <a:lnSpc>
                <a:spcPct val="140000"/>
              </a:lnSpc>
              <a:buFont typeface="Wingdings" panose="05000000000000000000" pitchFamily="2" charset="2"/>
              <a:buNone/>
              <a:defRPr/>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40000"/>
              </a:lnSpc>
              <a:buFont typeface="Wingdings" panose="05000000000000000000" pitchFamily="2" charset="2"/>
              <a:buNone/>
              <a:defRPr/>
            </a:pP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28430483"/>
      </p:ext>
    </p:extLst>
  </p:cSld>
  <p:clrMapOvr>
    <a:masterClrMapping/>
  </p:clrMapOvr>
  <p:transition spd="med">
    <p:pull dir="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ltUpDiag">
            <a:fgClr>
              <a:srgbClr val="ED7D31"/>
            </a:fgClr>
            <a:bgClr>
              <a:srgbClr val="D7621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5292844" y="0"/>
            <a:ext cx="16063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smtClean="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学科竞赛</a:t>
            </a:r>
            <a:endPar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59" name="组合 58"/>
          <p:cNvGrpSpPr/>
          <p:nvPr/>
        </p:nvGrpSpPr>
        <p:grpSpPr>
          <a:xfrm>
            <a:off x="515171" y="371041"/>
            <a:ext cx="933529" cy="1163650"/>
            <a:chOff x="923544" y="221278"/>
            <a:chExt cx="741505" cy="976587"/>
          </a:xfrm>
        </p:grpSpPr>
        <p:sp>
          <p:nvSpPr>
            <p:cNvPr id="60" name="矩形 59"/>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a:off x="1316737" y="475487"/>
              <a:ext cx="348312" cy="343113"/>
            </a:xfrm>
            <a:prstGeom prst="rect">
              <a:avLst/>
            </a:prstGeom>
            <a:solidFill>
              <a:schemeClr val="accent1">
                <a:lumMod val="75000"/>
              </a:schemeClr>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2</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64" name="矩形 63"/>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5" name="矩形 64"/>
          <p:cNvSpPr/>
          <p:nvPr/>
        </p:nvSpPr>
        <p:spPr>
          <a:xfrm>
            <a:off x="1666351" y="751928"/>
            <a:ext cx="3064676" cy="438777"/>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全国大学生电子设计竞赛</a:t>
            </a:r>
          </a:p>
        </p:txBody>
      </p:sp>
      <p:sp>
        <p:nvSpPr>
          <p:cNvPr id="10" name="矩形 9"/>
          <p:cNvSpPr/>
          <p:nvPr/>
        </p:nvSpPr>
        <p:spPr>
          <a:xfrm>
            <a:off x="1532741" y="1620848"/>
            <a:ext cx="9186191" cy="4372448"/>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defRPr/>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2" name="标题 1"/>
          <p:cNvSpPr txBox="1">
            <a:spLocks/>
          </p:cNvSpPr>
          <p:nvPr/>
        </p:nvSpPr>
        <p:spPr>
          <a:xfrm>
            <a:off x="2002041" y="1860121"/>
            <a:ext cx="8247555" cy="3733330"/>
          </a:xfrm>
          <a:prstGeom prst="rect">
            <a:avLst/>
          </a:prstGeom>
          <a:noFill/>
        </p:spPr>
        <p:txBody>
          <a:bodyPr wrap="square" rtlCol="0">
            <a:spAutoFit/>
          </a:bodyPr>
          <a:lstStyle>
            <a:defPPr>
              <a:defRPr lang="zh-CN"/>
            </a:defPPr>
            <a:lvl1pPr indent="-342900" algn="just">
              <a:lnSpc>
                <a:spcPct val="130000"/>
              </a:lnSpc>
              <a:spcAft>
                <a:spcPts val="600"/>
              </a:spcAft>
              <a:buFont typeface="Wingdings" panose="05000000000000000000" pitchFamily="2" charset="2"/>
              <a:buChar char="Ø"/>
              <a:defRPr b="1">
                <a:solidFill>
                  <a:schemeClr val="bg1"/>
                </a:solidFill>
                <a:latin typeface="微软雅黑" panose="020B0503020204020204" pitchFamily="34" charset="-122"/>
                <a:ea typeface="微软雅黑" panose="020B0503020204020204" pitchFamily="34" charset="-122"/>
              </a:defRPr>
            </a:lvl1pPr>
          </a:lstStyle>
          <a:p>
            <a:pPr indent="0" algn="l">
              <a:buFont typeface="Wingdings" panose="05000000000000000000" pitchFamily="2" charset="2"/>
              <a:buNone/>
            </a:pPr>
            <a:r>
              <a:rPr lang="zh-CN" altLang="en-US" sz="2000" dirty="0" smtClean="0">
                <a:solidFill>
                  <a:srgbClr val="FFC000"/>
                </a:solidFill>
              </a:rPr>
              <a:t>参赛形式：</a:t>
            </a:r>
            <a:r>
              <a:rPr lang="zh-CN" altLang="en-US" dirty="0">
                <a:solidFill>
                  <a:prstClr val="white"/>
                </a:solidFill>
              </a:rPr>
              <a:t/>
            </a:r>
            <a:br>
              <a:rPr lang="zh-CN" altLang="en-US" dirty="0">
                <a:solidFill>
                  <a:prstClr val="white"/>
                </a:solidFill>
              </a:rPr>
            </a:br>
            <a:r>
              <a:rPr lang="en-US" altLang="zh-CN" dirty="0">
                <a:solidFill>
                  <a:prstClr val="white"/>
                </a:solidFill>
              </a:rPr>
              <a:t>l</a:t>
            </a:r>
            <a:r>
              <a:rPr lang="zh-CN" altLang="en-US" dirty="0">
                <a:solidFill>
                  <a:prstClr val="white"/>
                </a:solidFill>
              </a:rPr>
              <a:t>、全国大学生电子设计竞赛原则上安排在单数年的</a:t>
            </a:r>
            <a:r>
              <a:rPr lang="en-US" altLang="zh-CN" dirty="0">
                <a:solidFill>
                  <a:prstClr val="white"/>
                </a:solidFill>
              </a:rPr>
              <a:t>9</a:t>
            </a:r>
            <a:r>
              <a:rPr lang="zh-CN" altLang="en-US" dirty="0">
                <a:solidFill>
                  <a:prstClr val="white"/>
                </a:solidFill>
              </a:rPr>
              <a:t>月中旬举行，为期</a:t>
            </a:r>
            <a:r>
              <a:rPr lang="en-US" altLang="zh-CN" dirty="0">
                <a:solidFill>
                  <a:prstClr val="white"/>
                </a:solidFill>
              </a:rPr>
              <a:t>4</a:t>
            </a:r>
            <a:r>
              <a:rPr lang="zh-CN" altLang="en-US" dirty="0">
                <a:solidFill>
                  <a:prstClr val="white"/>
                </a:solidFill>
              </a:rPr>
              <a:t>天。竞赛以赛区为单位统一组织报名、竞赛、评审和评奖工作。</a:t>
            </a:r>
            <a:br>
              <a:rPr lang="zh-CN" altLang="en-US" dirty="0">
                <a:solidFill>
                  <a:prstClr val="white"/>
                </a:solidFill>
              </a:rPr>
            </a:br>
            <a:r>
              <a:rPr lang="en-US" altLang="zh-CN" dirty="0">
                <a:solidFill>
                  <a:prstClr val="white"/>
                </a:solidFill>
              </a:rPr>
              <a:t>2</a:t>
            </a:r>
            <a:r>
              <a:rPr lang="zh-CN" altLang="en-US" dirty="0">
                <a:solidFill>
                  <a:prstClr val="white"/>
                </a:solidFill>
              </a:rPr>
              <a:t>、鼓励设有信息与电子学科及相关专业或已开展电子设计科技活动的高等学校，积极组织学生参加全国大学生电子设计竞赛。 </a:t>
            </a:r>
            <a:br>
              <a:rPr lang="zh-CN" altLang="en-US" dirty="0">
                <a:solidFill>
                  <a:prstClr val="white"/>
                </a:solidFill>
              </a:rPr>
            </a:br>
            <a:r>
              <a:rPr lang="en-US" altLang="zh-CN" dirty="0">
                <a:solidFill>
                  <a:prstClr val="white"/>
                </a:solidFill>
              </a:rPr>
              <a:t>3</a:t>
            </a:r>
            <a:r>
              <a:rPr lang="zh-CN" altLang="en-US" dirty="0">
                <a:solidFill>
                  <a:prstClr val="white"/>
                </a:solidFill>
              </a:rPr>
              <a:t>、学生自愿组合，三人一队，由所在学校统一向赛区组委会报名。参赛队数由学校自行确定。</a:t>
            </a:r>
            <a:br>
              <a:rPr lang="zh-CN" altLang="en-US" dirty="0">
                <a:solidFill>
                  <a:prstClr val="white"/>
                </a:solidFill>
              </a:rPr>
            </a:br>
            <a:r>
              <a:rPr lang="en-US" altLang="zh-CN" dirty="0">
                <a:solidFill>
                  <a:prstClr val="white"/>
                </a:solidFill>
              </a:rPr>
              <a:t>4</a:t>
            </a:r>
            <a:r>
              <a:rPr lang="zh-CN" altLang="en-US" dirty="0">
                <a:solidFill>
                  <a:prstClr val="white"/>
                </a:solidFill>
              </a:rPr>
              <a:t>、为鼓励不同类型的高校和不同专业或专业方向的学生都能参加竞赛，全国竞赛专家组根据命题原则，将统一编制若干个竞赛题目，供参赛学生选用。 </a:t>
            </a:r>
            <a:br>
              <a:rPr lang="zh-CN" altLang="en-US" dirty="0">
                <a:solidFill>
                  <a:prstClr val="white"/>
                </a:solidFill>
              </a:rPr>
            </a:br>
            <a:r>
              <a:rPr lang="en-US" altLang="zh-CN" dirty="0">
                <a:solidFill>
                  <a:prstClr val="white"/>
                </a:solidFill>
              </a:rPr>
              <a:t>5</a:t>
            </a:r>
            <a:r>
              <a:rPr lang="zh-CN" altLang="en-US" dirty="0">
                <a:solidFill>
                  <a:prstClr val="white"/>
                </a:solidFill>
              </a:rPr>
              <a:t>、竞赛所需场地、仪器设备、元器件或耗材原则上由参赛学校负责提供</a:t>
            </a:r>
            <a:r>
              <a:rPr lang="zh-CN" altLang="en-US" dirty="0" smtClean="0">
                <a:solidFill>
                  <a:prstClr val="white"/>
                </a:solidFill>
              </a:rPr>
              <a:t>。</a:t>
            </a:r>
            <a:endParaRPr lang="zh-CN" altLang="en-US" dirty="0">
              <a:solidFill>
                <a:prstClr val="white"/>
              </a:solidFill>
            </a:endParaRPr>
          </a:p>
        </p:txBody>
      </p:sp>
      <p:sp>
        <p:nvSpPr>
          <p:cNvPr id="11" name="标题 1"/>
          <p:cNvSpPr txBox="1">
            <a:spLocks/>
          </p:cNvSpPr>
          <p:nvPr/>
        </p:nvSpPr>
        <p:spPr>
          <a:xfrm>
            <a:off x="6803032" y="1190733"/>
            <a:ext cx="4032448" cy="44560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http://www.nuedc.com.cn</a:t>
            </a:r>
            <a:endParaRPr lang="zh-CN" alt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41973" y="5676968"/>
            <a:ext cx="3254627" cy="929894"/>
          </a:xfrm>
          <a:prstGeom prst="round2DiagRect">
            <a:avLst>
              <a:gd name="adj1" fmla="val 16667"/>
              <a:gd name="adj2" fmla="val 0"/>
            </a:avLst>
          </a:prstGeom>
          <a:ln w="12700" cap="sq">
            <a:solidFill>
              <a:schemeClr val="bg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19759106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ltUpDiag">
            <a:fgClr>
              <a:srgbClr val="ED7D31"/>
            </a:fgClr>
            <a:bgClr>
              <a:srgbClr val="D7621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5292844" y="0"/>
            <a:ext cx="16063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smtClean="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学科竞赛</a:t>
            </a:r>
            <a:endPar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59" name="组合 58"/>
          <p:cNvGrpSpPr/>
          <p:nvPr/>
        </p:nvGrpSpPr>
        <p:grpSpPr>
          <a:xfrm>
            <a:off x="515171" y="371041"/>
            <a:ext cx="933529" cy="1163650"/>
            <a:chOff x="923544" y="221278"/>
            <a:chExt cx="741505" cy="976587"/>
          </a:xfrm>
        </p:grpSpPr>
        <p:sp>
          <p:nvSpPr>
            <p:cNvPr id="60" name="矩形 59"/>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a:off x="1316737" y="475487"/>
              <a:ext cx="348312" cy="343113"/>
            </a:xfrm>
            <a:prstGeom prst="rect">
              <a:avLst/>
            </a:prstGeom>
            <a:solidFill>
              <a:schemeClr val="accent1">
                <a:lumMod val="75000"/>
              </a:schemeClr>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2</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64" name="矩形 63"/>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5" name="矩形 64"/>
          <p:cNvSpPr/>
          <p:nvPr/>
        </p:nvSpPr>
        <p:spPr>
          <a:xfrm>
            <a:off x="1666351" y="751928"/>
            <a:ext cx="3064676" cy="438777"/>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全国大学生电子设计竞赛</a:t>
            </a:r>
          </a:p>
        </p:txBody>
      </p:sp>
      <p:sp>
        <p:nvSpPr>
          <p:cNvPr id="10" name="矩形 9"/>
          <p:cNvSpPr/>
          <p:nvPr/>
        </p:nvSpPr>
        <p:spPr>
          <a:xfrm>
            <a:off x="1532741" y="1620848"/>
            <a:ext cx="9186191" cy="4372448"/>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defRPr/>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2" name="标题 1"/>
          <p:cNvSpPr txBox="1">
            <a:spLocks/>
          </p:cNvSpPr>
          <p:nvPr/>
        </p:nvSpPr>
        <p:spPr>
          <a:xfrm>
            <a:off x="2071613" y="1950091"/>
            <a:ext cx="8247555" cy="3733330"/>
          </a:xfrm>
          <a:prstGeom prst="rect">
            <a:avLst/>
          </a:prstGeom>
          <a:noFill/>
        </p:spPr>
        <p:txBody>
          <a:bodyPr wrap="square" rtlCol="0">
            <a:spAutoFit/>
          </a:bodyPr>
          <a:lstStyle>
            <a:defPPr>
              <a:defRPr lang="zh-CN"/>
            </a:defPPr>
            <a:lvl1pPr indent="-342900" algn="just">
              <a:lnSpc>
                <a:spcPct val="130000"/>
              </a:lnSpc>
              <a:spcAft>
                <a:spcPts val="600"/>
              </a:spcAft>
              <a:buFont typeface="Wingdings" panose="05000000000000000000" pitchFamily="2" charset="2"/>
              <a:buChar char="Ø"/>
              <a:defRPr b="1">
                <a:solidFill>
                  <a:schemeClr val="bg1"/>
                </a:solidFill>
                <a:latin typeface="微软雅黑" panose="020B0503020204020204" pitchFamily="34" charset="-122"/>
                <a:ea typeface="微软雅黑" panose="020B0503020204020204" pitchFamily="34" charset="-122"/>
              </a:defRPr>
            </a:lvl1pPr>
          </a:lstStyle>
          <a:p>
            <a:pPr indent="0" algn="l">
              <a:buFont typeface="Wingdings" panose="05000000000000000000" pitchFamily="2" charset="2"/>
              <a:buNone/>
            </a:pPr>
            <a:r>
              <a:rPr lang="zh-CN" altLang="en-US" sz="2000" dirty="0" smtClean="0">
                <a:solidFill>
                  <a:srgbClr val="FFC000"/>
                </a:solidFill>
              </a:rPr>
              <a:t>竞赛内容：</a:t>
            </a:r>
            <a:r>
              <a:rPr lang="zh-CN" altLang="en-US" dirty="0">
                <a:solidFill>
                  <a:prstClr val="white"/>
                </a:solidFill>
              </a:rPr>
              <a:t/>
            </a:r>
            <a:br>
              <a:rPr lang="zh-CN" altLang="en-US" dirty="0">
                <a:solidFill>
                  <a:prstClr val="white"/>
                </a:solidFill>
              </a:rPr>
            </a:br>
            <a:r>
              <a:rPr lang="en-US" altLang="zh-CN" dirty="0">
                <a:solidFill>
                  <a:prstClr val="white"/>
                </a:solidFill>
                <a:latin typeface="Times New Roman" panose="02020603050405020304" pitchFamily="18" charset="0"/>
                <a:cs typeface="Times New Roman" panose="02020603050405020304" pitchFamily="18" charset="0"/>
              </a:rPr>
              <a:t>l</a:t>
            </a:r>
            <a:r>
              <a:rPr lang="zh-CN" altLang="en-US" dirty="0">
                <a:solidFill>
                  <a:prstClr val="white"/>
                </a:solidFill>
                <a:latin typeface="Times New Roman" panose="02020603050405020304" pitchFamily="18" charset="0"/>
                <a:cs typeface="Times New Roman" panose="02020603050405020304" pitchFamily="18" charset="0"/>
              </a:rPr>
              <a:t>、以电子电路（含模拟和数字电路）应用设计为主要内容，可以涉及模</a:t>
            </a:r>
            <a:r>
              <a:rPr lang="en-US" altLang="zh-CN" dirty="0">
                <a:solidFill>
                  <a:prstClr val="white"/>
                </a:solidFill>
                <a:latin typeface="Times New Roman" panose="02020603050405020304" pitchFamily="18" charset="0"/>
                <a:cs typeface="Times New Roman" panose="02020603050405020304" pitchFamily="18" charset="0"/>
              </a:rPr>
              <a:t>-</a:t>
            </a:r>
            <a:r>
              <a:rPr lang="zh-CN" altLang="en-US" dirty="0">
                <a:solidFill>
                  <a:prstClr val="white"/>
                </a:solidFill>
                <a:latin typeface="Times New Roman" panose="02020603050405020304" pitchFamily="18" charset="0"/>
                <a:cs typeface="Times New Roman" panose="02020603050405020304" pitchFamily="18" charset="0"/>
              </a:rPr>
              <a:t>数混合电路、单片机、可编程器件、</a:t>
            </a:r>
            <a:r>
              <a:rPr lang="en-US" altLang="zh-CN" dirty="0">
                <a:solidFill>
                  <a:prstClr val="white"/>
                </a:solidFill>
                <a:latin typeface="Times New Roman" panose="02020603050405020304" pitchFamily="18" charset="0"/>
                <a:cs typeface="Times New Roman" panose="02020603050405020304" pitchFamily="18" charset="0"/>
              </a:rPr>
              <a:t>EDA</a:t>
            </a:r>
            <a:r>
              <a:rPr lang="zh-CN" altLang="en-US" dirty="0">
                <a:solidFill>
                  <a:prstClr val="white"/>
                </a:solidFill>
                <a:latin typeface="Times New Roman" panose="02020603050405020304" pitchFamily="18" charset="0"/>
                <a:cs typeface="Times New Roman" panose="02020603050405020304" pitchFamily="18" charset="0"/>
              </a:rPr>
              <a:t>软件工具和</a:t>
            </a:r>
            <a:r>
              <a:rPr lang="en-US" altLang="zh-CN" dirty="0">
                <a:solidFill>
                  <a:prstClr val="white"/>
                </a:solidFill>
                <a:latin typeface="Times New Roman" panose="02020603050405020304" pitchFamily="18" charset="0"/>
                <a:cs typeface="Times New Roman" panose="02020603050405020304" pitchFamily="18" charset="0"/>
              </a:rPr>
              <a:t>PC</a:t>
            </a:r>
            <a:r>
              <a:rPr lang="zh-CN" altLang="en-US" dirty="0">
                <a:solidFill>
                  <a:prstClr val="white"/>
                </a:solidFill>
                <a:latin typeface="Times New Roman" panose="02020603050405020304" pitchFamily="18" charset="0"/>
                <a:cs typeface="Times New Roman" panose="02020603050405020304" pitchFamily="18" charset="0"/>
              </a:rPr>
              <a:t>机（主要用于开发）的应用。题目包括“理论设计”和“实际制作与调试”两部分。竞赛题目应具有实际意义和应用背景，并考虑到目前教学的基本内容和新技术的应用趋势，同时对教学内容和课程体系改革起一定的引导作用。</a:t>
            </a:r>
            <a:br>
              <a:rPr lang="zh-CN" altLang="en-US" dirty="0">
                <a:solidFill>
                  <a:prstClr val="white"/>
                </a:solidFill>
                <a:latin typeface="Times New Roman" panose="02020603050405020304" pitchFamily="18" charset="0"/>
                <a:cs typeface="Times New Roman" panose="02020603050405020304" pitchFamily="18" charset="0"/>
              </a:rPr>
            </a:br>
            <a:r>
              <a:rPr lang="en-US" altLang="zh-CN" dirty="0">
                <a:solidFill>
                  <a:prstClr val="white"/>
                </a:solidFill>
                <a:latin typeface="Times New Roman" panose="02020603050405020304" pitchFamily="18" charset="0"/>
                <a:cs typeface="Times New Roman" panose="02020603050405020304" pitchFamily="18" charset="0"/>
              </a:rPr>
              <a:t>2</a:t>
            </a:r>
            <a:r>
              <a:rPr lang="zh-CN" altLang="en-US" dirty="0">
                <a:solidFill>
                  <a:prstClr val="white"/>
                </a:solidFill>
                <a:latin typeface="Times New Roman" panose="02020603050405020304" pitchFamily="18" charset="0"/>
                <a:cs typeface="Times New Roman" panose="02020603050405020304" pitchFamily="18" charset="0"/>
              </a:rPr>
              <a:t>、题目着重考核学生综合运用基础知识进行理论设计的能力，考核学生的创新精神和独立工作能力，考核学生的实验技能</a:t>
            </a:r>
            <a:r>
              <a:rPr lang="en-US" altLang="zh-CN" dirty="0">
                <a:solidFill>
                  <a:prstClr val="white"/>
                </a:solidFill>
                <a:latin typeface="Times New Roman" panose="02020603050405020304" pitchFamily="18" charset="0"/>
                <a:cs typeface="Times New Roman" panose="02020603050405020304" pitchFamily="18" charset="0"/>
              </a:rPr>
              <a:t>(</a:t>
            </a:r>
            <a:r>
              <a:rPr lang="zh-CN" altLang="en-US" dirty="0">
                <a:solidFill>
                  <a:prstClr val="white"/>
                </a:solidFill>
                <a:latin typeface="Times New Roman" panose="02020603050405020304" pitchFamily="18" charset="0"/>
                <a:cs typeface="Times New Roman" panose="02020603050405020304" pitchFamily="18" charset="0"/>
              </a:rPr>
              <a:t>制作、调试</a:t>
            </a:r>
            <a:r>
              <a:rPr lang="en-US" altLang="zh-CN" dirty="0">
                <a:solidFill>
                  <a:prstClr val="white"/>
                </a:solidFill>
                <a:latin typeface="Times New Roman" panose="02020603050405020304" pitchFamily="18" charset="0"/>
                <a:cs typeface="Times New Roman" panose="02020603050405020304" pitchFamily="18" charset="0"/>
              </a:rPr>
              <a:t>)</a:t>
            </a:r>
            <a:r>
              <a:rPr lang="zh-CN" altLang="en-US" dirty="0">
                <a:solidFill>
                  <a:prstClr val="white"/>
                </a:solidFill>
                <a:latin typeface="Times New Roman" panose="02020603050405020304" pitchFamily="18" charset="0"/>
                <a:cs typeface="Times New Roman" panose="02020603050405020304" pitchFamily="18" charset="0"/>
              </a:rPr>
              <a:t>。</a:t>
            </a:r>
            <a:br>
              <a:rPr lang="zh-CN" altLang="en-US" dirty="0">
                <a:solidFill>
                  <a:prstClr val="white"/>
                </a:solidFill>
                <a:latin typeface="Times New Roman" panose="02020603050405020304" pitchFamily="18" charset="0"/>
                <a:cs typeface="Times New Roman" panose="02020603050405020304" pitchFamily="18" charset="0"/>
              </a:rPr>
            </a:br>
            <a:r>
              <a:rPr lang="en-US" altLang="zh-CN" dirty="0">
                <a:solidFill>
                  <a:prstClr val="white"/>
                </a:solidFill>
                <a:latin typeface="Times New Roman" panose="02020603050405020304" pitchFamily="18" charset="0"/>
                <a:cs typeface="Times New Roman" panose="02020603050405020304" pitchFamily="18" charset="0"/>
              </a:rPr>
              <a:t>3</a:t>
            </a:r>
            <a:r>
              <a:rPr lang="zh-CN" altLang="en-US" dirty="0">
                <a:solidFill>
                  <a:prstClr val="white"/>
                </a:solidFill>
                <a:latin typeface="Times New Roman" panose="02020603050405020304" pitchFamily="18" charset="0"/>
                <a:cs typeface="Times New Roman" panose="02020603050405020304" pitchFamily="18" charset="0"/>
              </a:rPr>
              <a:t>、题目在难易程度方面，既要考虑使一般参赛学生能在规定的时间内完成基本要求，又能使优秀学生有发挥与创新的余地。</a:t>
            </a:r>
          </a:p>
        </p:txBody>
      </p:sp>
      <p:sp>
        <p:nvSpPr>
          <p:cNvPr id="11" name="标题 1"/>
          <p:cNvSpPr txBox="1">
            <a:spLocks/>
          </p:cNvSpPr>
          <p:nvPr/>
        </p:nvSpPr>
        <p:spPr>
          <a:xfrm>
            <a:off x="6803032" y="1190733"/>
            <a:ext cx="4032448" cy="44560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http://www.nuedc.com.cn</a:t>
            </a:r>
            <a:endParaRPr lang="zh-CN" alt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41973" y="5676968"/>
            <a:ext cx="3254627" cy="929894"/>
          </a:xfrm>
          <a:prstGeom prst="round2DiagRect">
            <a:avLst>
              <a:gd name="adj1" fmla="val 16667"/>
              <a:gd name="adj2" fmla="val 0"/>
            </a:avLst>
          </a:prstGeom>
          <a:ln w="12700" cap="sq">
            <a:solidFill>
              <a:schemeClr val="bg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30740949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ltUpDiag">
            <a:fgClr>
              <a:srgbClr val="ED7D31"/>
            </a:fgClr>
            <a:bgClr>
              <a:srgbClr val="D7621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5292844" y="0"/>
            <a:ext cx="16063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smtClean="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学科竞赛</a:t>
            </a:r>
            <a:endPar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59" name="组合 58"/>
          <p:cNvGrpSpPr/>
          <p:nvPr/>
        </p:nvGrpSpPr>
        <p:grpSpPr>
          <a:xfrm>
            <a:off x="515171" y="371041"/>
            <a:ext cx="933529" cy="1163650"/>
            <a:chOff x="923544" y="221278"/>
            <a:chExt cx="741505" cy="976587"/>
          </a:xfrm>
        </p:grpSpPr>
        <p:sp>
          <p:nvSpPr>
            <p:cNvPr id="60" name="矩形 59"/>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a:off x="1316737" y="475487"/>
              <a:ext cx="348312" cy="343113"/>
            </a:xfrm>
            <a:prstGeom prst="rect">
              <a:avLst/>
            </a:prstGeom>
            <a:solidFill>
              <a:schemeClr val="accent1">
                <a:lumMod val="75000"/>
              </a:schemeClr>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3</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64" name="矩形 63"/>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5" name="矩形 64"/>
          <p:cNvSpPr/>
          <p:nvPr/>
        </p:nvSpPr>
        <p:spPr>
          <a:xfrm>
            <a:off x="1666351" y="751928"/>
            <a:ext cx="3064676" cy="438777"/>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全国</a:t>
            </a:r>
            <a:r>
              <a:rPr lang="zh-CN" altLang="en-US" b="1"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大学生数学建模竞赛</a:t>
            </a:r>
            <a:endPar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532741" y="1829550"/>
            <a:ext cx="9186191" cy="4163746"/>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defRPr/>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2" name="标题 1"/>
          <p:cNvSpPr txBox="1">
            <a:spLocks/>
          </p:cNvSpPr>
          <p:nvPr/>
        </p:nvSpPr>
        <p:spPr>
          <a:xfrm>
            <a:off x="2081552" y="2343824"/>
            <a:ext cx="8275021" cy="3046988"/>
          </a:xfrm>
          <a:prstGeom prst="rect">
            <a:avLst/>
          </a:prstGeom>
          <a:noFill/>
        </p:spPr>
        <p:txBody>
          <a:bodyPr wrap="square" rtlCol="0">
            <a:spAutoFit/>
          </a:bodyPr>
          <a:lstStyle>
            <a:defPPr>
              <a:defRPr lang="zh-CN"/>
            </a:defPPr>
            <a:lvl1pPr indent="-342900" algn="just">
              <a:lnSpc>
                <a:spcPct val="130000"/>
              </a:lnSpc>
              <a:spcAft>
                <a:spcPts val="600"/>
              </a:spcAft>
              <a:buFont typeface="Wingdings" panose="05000000000000000000" pitchFamily="2" charset="2"/>
              <a:buChar char="Ø"/>
              <a:defRPr b="1">
                <a:solidFill>
                  <a:schemeClr val="bg1"/>
                </a:solidFill>
                <a:latin typeface="微软雅黑" panose="020B0503020204020204" pitchFamily="34" charset="-122"/>
                <a:ea typeface="微软雅黑" panose="020B0503020204020204" pitchFamily="34" charset="-122"/>
              </a:defRPr>
            </a:lvl1pPr>
          </a:lstStyle>
          <a:p>
            <a:pPr indent="0">
              <a:spcAft>
                <a:spcPts val="1200"/>
              </a:spcAft>
              <a:buFont typeface="Wingdings" panose="05000000000000000000" pitchFamily="2" charset="2"/>
              <a:buNone/>
            </a:pPr>
            <a:r>
              <a:rPr lang="zh-CN" altLang="en-US" sz="2000" dirty="0" smtClean="0">
                <a:solidFill>
                  <a:srgbClr val="FF9400"/>
                </a:solidFill>
                <a:latin typeface="Times New Roman" panose="02020603050405020304" pitchFamily="18" charset="0"/>
                <a:cs typeface="Times New Roman" panose="02020603050405020304" pitchFamily="18" charset="0"/>
              </a:rPr>
              <a:t>全国</a:t>
            </a:r>
            <a:r>
              <a:rPr lang="zh-CN" altLang="en-US" sz="2000" dirty="0">
                <a:solidFill>
                  <a:srgbClr val="FF9400"/>
                </a:solidFill>
                <a:latin typeface="Times New Roman" panose="02020603050405020304" pitchFamily="18" charset="0"/>
                <a:cs typeface="Times New Roman" panose="02020603050405020304" pitchFamily="18" charset="0"/>
              </a:rPr>
              <a:t>大学生数学建模竞赛</a:t>
            </a:r>
            <a:r>
              <a:rPr lang="zh-CN" altLang="en-US" sz="2000" dirty="0">
                <a:solidFill>
                  <a:prstClr val="white"/>
                </a:solidFill>
                <a:latin typeface="Times New Roman" panose="02020603050405020304" pitchFamily="18" charset="0"/>
                <a:cs typeface="Times New Roman" panose="02020603050405020304" pitchFamily="18" charset="0"/>
              </a:rPr>
              <a:t>创办于</a:t>
            </a:r>
            <a:r>
              <a:rPr lang="en-US" altLang="zh-CN" sz="2000" dirty="0">
                <a:solidFill>
                  <a:prstClr val="white"/>
                </a:solidFill>
                <a:latin typeface="Times New Roman" panose="02020603050405020304" pitchFamily="18" charset="0"/>
                <a:cs typeface="Times New Roman" panose="02020603050405020304" pitchFamily="18" charset="0"/>
              </a:rPr>
              <a:t>1992</a:t>
            </a:r>
            <a:r>
              <a:rPr lang="zh-CN" altLang="en-US" sz="2000" dirty="0">
                <a:solidFill>
                  <a:prstClr val="white"/>
                </a:solidFill>
                <a:latin typeface="Times New Roman" panose="02020603050405020304" pitchFamily="18" charset="0"/>
                <a:cs typeface="Times New Roman" panose="02020603050405020304" pitchFamily="18" charset="0"/>
              </a:rPr>
              <a:t>年，每年一届，目前已成为全国高校规模最大的基础性学科竞赛，也是世界上规模最大的数学建模竞赛。</a:t>
            </a:r>
            <a:r>
              <a:rPr lang="en-US" altLang="zh-CN" sz="2000" dirty="0">
                <a:solidFill>
                  <a:prstClr val="white"/>
                </a:solidFill>
                <a:latin typeface="Times New Roman" panose="02020603050405020304" pitchFamily="18" charset="0"/>
                <a:cs typeface="Times New Roman" panose="02020603050405020304" pitchFamily="18" charset="0"/>
              </a:rPr>
              <a:t>2015</a:t>
            </a:r>
            <a:r>
              <a:rPr lang="zh-CN" altLang="en-US" sz="2000" dirty="0">
                <a:solidFill>
                  <a:prstClr val="white"/>
                </a:solidFill>
                <a:latin typeface="Times New Roman" panose="02020603050405020304" pitchFamily="18" charset="0"/>
                <a:cs typeface="Times New Roman" panose="02020603050405020304" pitchFamily="18" charset="0"/>
              </a:rPr>
              <a:t>年，来自全国</a:t>
            </a:r>
            <a:r>
              <a:rPr lang="en-US" altLang="zh-CN" sz="2000" dirty="0">
                <a:solidFill>
                  <a:prstClr val="white"/>
                </a:solidFill>
                <a:latin typeface="Times New Roman" panose="02020603050405020304" pitchFamily="18" charset="0"/>
                <a:cs typeface="Times New Roman" panose="02020603050405020304" pitchFamily="18" charset="0"/>
              </a:rPr>
              <a:t>33</a:t>
            </a:r>
            <a:r>
              <a:rPr lang="zh-CN" altLang="en-US" sz="2000" dirty="0">
                <a:solidFill>
                  <a:prstClr val="white"/>
                </a:solidFill>
                <a:latin typeface="Times New Roman" panose="02020603050405020304" pitchFamily="18" charset="0"/>
                <a:cs typeface="Times New Roman" panose="02020603050405020304" pitchFamily="18" charset="0"/>
              </a:rPr>
              <a:t>个省</a:t>
            </a:r>
            <a:r>
              <a:rPr lang="en-US" altLang="zh-CN" sz="2000" dirty="0">
                <a:solidFill>
                  <a:prstClr val="white"/>
                </a:solidFill>
                <a:latin typeface="Times New Roman" panose="02020603050405020304" pitchFamily="18" charset="0"/>
                <a:cs typeface="Times New Roman" panose="02020603050405020304" pitchFamily="18" charset="0"/>
              </a:rPr>
              <a:t>/</a:t>
            </a:r>
            <a:r>
              <a:rPr lang="zh-CN" altLang="en-US" sz="2000" dirty="0">
                <a:solidFill>
                  <a:prstClr val="white"/>
                </a:solidFill>
                <a:latin typeface="Times New Roman" panose="02020603050405020304" pitchFamily="18" charset="0"/>
                <a:cs typeface="Times New Roman" panose="02020603050405020304" pitchFamily="18" charset="0"/>
              </a:rPr>
              <a:t>市</a:t>
            </a:r>
            <a:r>
              <a:rPr lang="en-US" altLang="zh-CN" sz="2000" dirty="0">
                <a:solidFill>
                  <a:prstClr val="white"/>
                </a:solidFill>
                <a:latin typeface="Times New Roman" panose="02020603050405020304" pitchFamily="18" charset="0"/>
                <a:cs typeface="Times New Roman" panose="02020603050405020304" pitchFamily="18" charset="0"/>
              </a:rPr>
              <a:t>/</a:t>
            </a:r>
            <a:r>
              <a:rPr lang="zh-CN" altLang="en-US" sz="2000" dirty="0">
                <a:solidFill>
                  <a:prstClr val="white"/>
                </a:solidFill>
                <a:latin typeface="Times New Roman" panose="02020603050405020304" pitchFamily="18" charset="0"/>
                <a:cs typeface="Times New Roman" panose="02020603050405020304" pitchFamily="18" charset="0"/>
              </a:rPr>
              <a:t>自治区</a:t>
            </a:r>
            <a:r>
              <a:rPr lang="en-US" altLang="zh-CN" sz="2000" dirty="0">
                <a:solidFill>
                  <a:prstClr val="white"/>
                </a:solidFill>
                <a:latin typeface="Times New Roman" panose="02020603050405020304" pitchFamily="18" charset="0"/>
                <a:cs typeface="Times New Roman" panose="02020603050405020304" pitchFamily="18" charset="0"/>
              </a:rPr>
              <a:t>(</a:t>
            </a:r>
            <a:r>
              <a:rPr lang="zh-CN" altLang="en-US" sz="2000" dirty="0">
                <a:solidFill>
                  <a:prstClr val="white"/>
                </a:solidFill>
                <a:latin typeface="Times New Roman" panose="02020603050405020304" pitchFamily="18" charset="0"/>
                <a:cs typeface="Times New Roman" panose="02020603050405020304" pitchFamily="18" charset="0"/>
              </a:rPr>
              <a:t>包括香港和澳门特区</a:t>
            </a:r>
            <a:r>
              <a:rPr lang="en-US" altLang="zh-CN" sz="2000" dirty="0">
                <a:solidFill>
                  <a:prstClr val="white"/>
                </a:solidFill>
                <a:latin typeface="Times New Roman" panose="02020603050405020304" pitchFamily="18" charset="0"/>
                <a:cs typeface="Times New Roman" panose="02020603050405020304" pitchFamily="18" charset="0"/>
              </a:rPr>
              <a:t>)</a:t>
            </a:r>
            <a:r>
              <a:rPr lang="zh-CN" altLang="en-US" sz="2000" dirty="0">
                <a:solidFill>
                  <a:prstClr val="white"/>
                </a:solidFill>
                <a:latin typeface="Times New Roman" panose="02020603050405020304" pitchFamily="18" charset="0"/>
                <a:cs typeface="Times New Roman" panose="02020603050405020304" pitchFamily="18" charset="0"/>
              </a:rPr>
              <a:t>及新加坡和美国的</a:t>
            </a:r>
            <a:r>
              <a:rPr lang="en-US" altLang="zh-CN" sz="2000" dirty="0">
                <a:solidFill>
                  <a:prstClr val="white"/>
                </a:solidFill>
                <a:latin typeface="Times New Roman" panose="02020603050405020304" pitchFamily="18" charset="0"/>
                <a:cs typeface="Times New Roman" panose="02020603050405020304" pitchFamily="18" charset="0"/>
              </a:rPr>
              <a:t>1326</a:t>
            </a:r>
            <a:r>
              <a:rPr lang="zh-CN" altLang="en-US" sz="2000" dirty="0">
                <a:solidFill>
                  <a:prstClr val="white"/>
                </a:solidFill>
                <a:latin typeface="Times New Roman" panose="02020603050405020304" pitchFamily="18" charset="0"/>
                <a:cs typeface="Times New Roman" panose="02020603050405020304" pitchFamily="18" charset="0"/>
              </a:rPr>
              <a:t>所院校、</a:t>
            </a:r>
            <a:r>
              <a:rPr lang="en-US" altLang="zh-CN" sz="2000" dirty="0">
                <a:solidFill>
                  <a:prstClr val="white"/>
                </a:solidFill>
                <a:latin typeface="Times New Roman" panose="02020603050405020304" pitchFamily="18" charset="0"/>
                <a:cs typeface="Times New Roman" panose="02020603050405020304" pitchFamily="18" charset="0"/>
              </a:rPr>
              <a:t>28574</a:t>
            </a:r>
            <a:r>
              <a:rPr lang="zh-CN" altLang="en-US" sz="2000" dirty="0">
                <a:solidFill>
                  <a:prstClr val="white"/>
                </a:solidFill>
                <a:latin typeface="Times New Roman" panose="02020603050405020304" pitchFamily="18" charset="0"/>
                <a:cs typeface="Times New Roman" panose="02020603050405020304" pitchFamily="18" charset="0"/>
              </a:rPr>
              <a:t>个队（其中本科组</a:t>
            </a:r>
            <a:r>
              <a:rPr lang="en-US" altLang="zh-CN" sz="2000" dirty="0">
                <a:solidFill>
                  <a:prstClr val="white"/>
                </a:solidFill>
                <a:latin typeface="Times New Roman" panose="02020603050405020304" pitchFamily="18" charset="0"/>
                <a:cs typeface="Times New Roman" panose="02020603050405020304" pitchFamily="18" charset="0"/>
              </a:rPr>
              <a:t>25558</a:t>
            </a:r>
            <a:r>
              <a:rPr lang="zh-CN" altLang="en-US" sz="2000" dirty="0">
                <a:solidFill>
                  <a:prstClr val="white"/>
                </a:solidFill>
                <a:latin typeface="Times New Roman" panose="02020603050405020304" pitchFamily="18" charset="0"/>
                <a:cs typeface="Times New Roman" panose="02020603050405020304" pitchFamily="18" charset="0"/>
              </a:rPr>
              <a:t>队、专科组</a:t>
            </a:r>
            <a:r>
              <a:rPr lang="en-US" altLang="zh-CN" sz="2000" dirty="0">
                <a:solidFill>
                  <a:prstClr val="white"/>
                </a:solidFill>
                <a:latin typeface="Times New Roman" panose="02020603050405020304" pitchFamily="18" charset="0"/>
                <a:cs typeface="Times New Roman" panose="02020603050405020304" pitchFamily="18" charset="0"/>
              </a:rPr>
              <a:t>3016</a:t>
            </a:r>
            <a:r>
              <a:rPr lang="zh-CN" altLang="en-US" sz="2000" dirty="0">
                <a:solidFill>
                  <a:prstClr val="white"/>
                </a:solidFill>
                <a:latin typeface="Times New Roman" panose="02020603050405020304" pitchFamily="18" charset="0"/>
                <a:cs typeface="Times New Roman" panose="02020603050405020304" pitchFamily="18" charset="0"/>
              </a:rPr>
              <a:t>队）、</a:t>
            </a:r>
            <a:r>
              <a:rPr lang="en-US" altLang="zh-CN" sz="2000" dirty="0">
                <a:solidFill>
                  <a:prstClr val="white"/>
                </a:solidFill>
                <a:latin typeface="Times New Roman" panose="02020603050405020304" pitchFamily="18" charset="0"/>
                <a:cs typeface="Times New Roman" panose="02020603050405020304" pitchFamily="18" charset="0"/>
              </a:rPr>
              <a:t>85000</a:t>
            </a:r>
            <a:r>
              <a:rPr lang="zh-CN" altLang="en-US" sz="2000" dirty="0">
                <a:solidFill>
                  <a:prstClr val="white"/>
                </a:solidFill>
                <a:latin typeface="Times New Roman" panose="02020603050405020304" pitchFamily="18" charset="0"/>
                <a:cs typeface="Times New Roman" panose="02020603050405020304" pitchFamily="18" charset="0"/>
              </a:rPr>
              <a:t>名大学生报名参加本项竞赛</a:t>
            </a:r>
            <a:r>
              <a:rPr lang="zh-CN" altLang="en-US" sz="2000" dirty="0" smtClean="0">
                <a:solidFill>
                  <a:prstClr val="white"/>
                </a:solidFill>
                <a:latin typeface="Times New Roman" panose="02020603050405020304" pitchFamily="18" charset="0"/>
                <a:cs typeface="Times New Roman" panose="02020603050405020304" pitchFamily="18" charset="0"/>
              </a:rPr>
              <a:t>。</a:t>
            </a:r>
            <a:endParaRPr lang="en-US" altLang="zh-CN" sz="2000" dirty="0" smtClean="0">
              <a:solidFill>
                <a:prstClr val="white"/>
              </a:solidFill>
              <a:latin typeface="Times New Roman" panose="02020603050405020304" pitchFamily="18" charset="0"/>
              <a:cs typeface="Times New Roman" panose="02020603050405020304" pitchFamily="18" charset="0"/>
            </a:endParaRPr>
          </a:p>
          <a:p>
            <a:pPr indent="0">
              <a:spcAft>
                <a:spcPts val="1200"/>
              </a:spcAft>
              <a:buFont typeface="Wingdings" panose="05000000000000000000" pitchFamily="2" charset="2"/>
              <a:buNone/>
            </a:pPr>
            <a:r>
              <a:rPr lang="zh-CN" altLang="en-US" sz="2000" dirty="0" smtClean="0">
                <a:solidFill>
                  <a:prstClr val="white"/>
                </a:solidFill>
                <a:latin typeface="Times New Roman" panose="02020603050405020304" pitchFamily="18" charset="0"/>
                <a:cs typeface="Times New Roman" panose="02020603050405020304" pitchFamily="18" charset="0"/>
              </a:rPr>
              <a:t>本</a:t>
            </a:r>
            <a:r>
              <a:rPr lang="zh-CN" altLang="en-US" sz="2000" dirty="0">
                <a:solidFill>
                  <a:prstClr val="white"/>
                </a:solidFill>
                <a:latin typeface="Times New Roman" panose="02020603050405020304" pitchFamily="18" charset="0"/>
                <a:cs typeface="Times New Roman" panose="02020603050405020304" pitchFamily="18" charset="0"/>
              </a:rPr>
              <a:t>竞赛一般在每年</a:t>
            </a:r>
            <a:r>
              <a:rPr lang="en-US" altLang="zh-CN" sz="2000" dirty="0">
                <a:solidFill>
                  <a:prstClr val="white"/>
                </a:solidFill>
                <a:latin typeface="Times New Roman" panose="02020603050405020304" pitchFamily="18" charset="0"/>
                <a:cs typeface="Times New Roman" panose="02020603050405020304" pitchFamily="18" charset="0"/>
              </a:rPr>
              <a:t>9</a:t>
            </a:r>
            <a:r>
              <a:rPr lang="zh-CN" altLang="en-US" sz="2000" dirty="0">
                <a:solidFill>
                  <a:prstClr val="white"/>
                </a:solidFill>
                <a:latin typeface="Times New Roman" panose="02020603050405020304" pitchFamily="18" charset="0"/>
                <a:cs typeface="Times New Roman" panose="02020603050405020304" pitchFamily="18" charset="0"/>
              </a:rPr>
              <a:t>月中旬某个周末（周五</a:t>
            </a:r>
            <a:r>
              <a:rPr lang="en-US" altLang="zh-CN" sz="2000" dirty="0">
                <a:solidFill>
                  <a:prstClr val="white"/>
                </a:solidFill>
                <a:latin typeface="Times New Roman" panose="02020603050405020304" pitchFamily="18" charset="0"/>
                <a:cs typeface="Times New Roman" panose="02020603050405020304" pitchFamily="18" charset="0"/>
              </a:rPr>
              <a:t>8:00</a:t>
            </a:r>
            <a:r>
              <a:rPr lang="zh-CN" altLang="en-US" sz="2000" dirty="0">
                <a:solidFill>
                  <a:prstClr val="white"/>
                </a:solidFill>
                <a:latin typeface="Times New Roman" panose="02020603050405020304" pitchFamily="18" charset="0"/>
                <a:cs typeface="Times New Roman" panose="02020603050405020304" pitchFamily="18" charset="0"/>
              </a:rPr>
              <a:t>至下周一</a:t>
            </a:r>
            <a:r>
              <a:rPr lang="en-US" altLang="zh-CN" sz="2000" dirty="0">
                <a:solidFill>
                  <a:prstClr val="white"/>
                </a:solidFill>
                <a:latin typeface="Times New Roman" panose="02020603050405020304" pitchFamily="18" charset="0"/>
                <a:cs typeface="Times New Roman" panose="02020603050405020304" pitchFamily="18" charset="0"/>
              </a:rPr>
              <a:t>8:00</a:t>
            </a:r>
            <a:r>
              <a:rPr lang="zh-CN" altLang="en-US" sz="2000" dirty="0">
                <a:solidFill>
                  <a:prstClr val="white"/>
                </a:solidFill>
                <a:latin typeface="Times New Roman" panose="02020603050405020304" pitchFamily="18" charset="0"/>
                <a:cs typeface="Times New Roman" panose="02020603050405020304" pitchFamily="18" charset="0"/>
              </a:rPr>
              <a:t>，连续</a:t>
            </a:r>
            <a:r>
              <a:rPr lang="en-US" altLang="zh-CN" sz="2000" dirty="0">
                <a:solidFill>
                  <a:prstClr val="white"/>
                </a:solidFill>
                <a:latin typeface="Times New Roman" panose="02020603050405020304" pitchFamily="18" charset="0"/>
                <a:cs typeface="Times New Roman" panose="02020603050405020304" pitchFamily="18" charset="0"/>
              </a:rPr>
              <a:t>72</a:t>
            </a:r>
            <a:r>
              <a:rPr lang="zh-CN" altLang="en-US" sz="2000" dirty="0">
                <a:solidFill>
                  <a:prstClr val="white"/>
                </a:solidFill>
                <a:latin typeface="Times New Roman" panose="02020603050405020304" pitchFamily="18" charset="0"/>
                <a:cs typeface="Times New Roman" panose="02020603050405020304" pitchFamily="18" charset="0"/>
              </a:rPr>
              <a:t>小时）举行。</a:t>
            </a:r>
          </a:p>
        </p:txBody>
      </p:sp>
      <p:sp>
        <p:nvSpPr>
          <p:cNvPr id="11" name="标题 1"/>
          <p:cNvSpPr txBox="1">
            <a:spLocks/>
          </p:cNvSpPr>
          <p:nvPr/>
        </p:nvSpPr>
        <p:spPr>
          <a:xfrm>
            <a:off x="6899159" y="1368688"/>
            <a:ext cx="4032448" cy="44560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a:t>
            </a:r>
            <a:r>
              <a:rPr lang="en-US" altLang="zh-CN"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www.nuedc.com.cn</a:t>
            </a:r>
            <a:endParaRPr lang="zh-CN" altLang="en-US"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466447" y="5208133"/>
            <a:ext cx="1622424" cy="1424039"/>
          </a:xfrm>
          <a:prstGeom prst="ellipse">
            <a:avLst/>
          </a:prstGeom>
          <a:ln w="19050" cap="rnd">
            <a:solidFill>
              <a:schemeClr val="bg1"/>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8888924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ltUpDiag">
            <a:fgClr>
              <a:srgbClr val="ED7D31"/>
            </a:fgClr>
            <a:bgClr>
              <a:srgbClr val="D7621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5292844" y="0"/>
            <a:ext cx="16063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smtClean="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学科竞赛</a:t>
            </a:r>
            <a:endPar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59" name="组合 58"/>
          <p:cNvGrpSpPr/>
          <p:nvPr/>
        </p:nvGrpSpPr>
        <p:grpSpPr>
          <a:xfrm>
            <a:off x="515171" y="371041"/>
            <a:ext cx="933529" cy="1163650"/>
            <a:chOff x="923544" y="221278"/>
            <a:chExt cx="741505" cy="976587"/>
          </a:xfrm>
        </p:grpSpPr>
        <p:sp>
          <p:nvSpPr>
            <p:cNvPr id="60" name="矩形 59"/>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a:off x="1316737" y="475487"/>
              <a:ext cx="348312" cy="343113"/>
            </a:xfrm>
            <a:prstGeom prst="rect">
              <a:avLst/>
            </a:prstGeom>
            <a:solidFill>
              <a:schemeClr val="accent1">
                <a:lumMod val="75000"/>
              </a:schemeClr>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4</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64" name="矩形 63"/>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5" name="矩形 64"/>
          <p:cNvSpPr/>
          <p:nvPr/>
        </p:nvSpPr>
        <p:spPr>
          <a:xfrm>
            <a:off x="1666369" y="751928"/>
            <a:ext cx="2537903" cy="438777"/>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全国大学生机器人大赛</a:t>
            </a:r>
          </a:p>
        </p:txBody>
      </p:sp>
      <p:sp>
        <p:nvSpPr>
          <p:cNvPr id="10" name="矩形 9"/>
          <p:cNvSpPr/>
          <p:nvPr/>
        </p:nvSpPr>
        <p:spPr>
          <a:xfrm>
            <a:off x="1532741" y="1829550"/>
            <a:ext cx="9186191" cy="4163746"/>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defRPr/>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2" name="标题 1"/>
          <p:cNvSpPr txBox="1">
            <a:spLocks/>
          </p:cNvSpPr>
          <p:nvPr/>
        </p:nvSpPr>
        <p:spPr>
          <a:xfrm>
            <a:off x="2071612" y="2424226"/>
            <a:ext cx="8275021" cy="2893100"/>
          </a:xfrm>
          <a:prstGeom prst="rect">
            <a:avLst/>
          </a:prstGeom>
          <a:noFill/>
        </p:spPr>
        <p:txBody>
          <a:bodyPr wrap="square" rtlCol="0">
            <a:spAutoFit/>
          </a:bodyPr>
          <a:lstStyle>
            <a:defPPr>
              <a:defRPr lang="zh-CN"/>
            </a:defPPr>
            <a:lvl1pPr indent="-342900" algn="just">
              <a:lnSpc>
                <a:spcPct val="130000"/>
              </a:lnSpc>
              <a:spcAft>
                <a:spcPts val="600"/>
              </a:spcAft>
              <a:buFont typeface="Wingdings" panose="05000000000000000000" pitchFamily="2" charset="2"/>
              <a:buChar char="Ø"/>
              <a:defRPr b="1">
                <a:solidFill>
                  <a:schemeClr val="bg1"/>
                </a:solidFill>
                <a:latin typeface="微软雅黑" panose="020B0503020204020204" pitchFamily="34" charset="-122"/>
                <a:ea typeface="微软雅黑" panose="020B0503020204020204" pitchFamily="34" charset="-122"/>
              </a:defRPr>
            </a:lvl1pPr>
          </a:lstStyle>
          <a:p>
            <a:pPr indent="0">
              <a:spcAft>
                <a:spcPts val="1200"/>
              </a:spcAft>
              <a:buFont typeface="Wingdings" panose="05000000000000000000" pitchFamily="2" charset="2"/>
              <a:buNone/>
            </a:pPr>
            <a:r>
              <a:rPr lang="zh-CN" altLang="en-US" sz="2000" dirty="0">
                <a:solidFill>
                  <a:prstClr val="white"/>
                </a:solidFill>
                <a:latin typeface="Times New Roman" panose="02020603050405020304" pitchFamily="18" charset="0"/>
                <a:cs typeface="Times New Roman" panose="02020603050405020304" pitchFamily="18" charset="0"/>
              </a:rPr>
              <a:t>“</a:t>
            </a:r>
            <a:r>
              <a:rPr lang="zh-CN" altLang="en-US" sz="2000" dirty="0">
                <a:solidFill>
                  <a:srgbClr val="FF94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全国大学生机器人大赛（</a:t>
            </a:r>
            <a:r>
              <a:rPr lang="en-US" altLang="zh-CN" sz="2000" dirty="0" err="1">
                <a:solidFill>
                  <a:srgbClr val="FF94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Robocon</a:t>
            </a:r>
            <a:r>
              <a:rPr lang="zh-CN" altLang="en-US" sz="2000" dirty="0">
                <a:solidFill>
                  <a:srgbClr val="FF94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zh-CN" altLang="en-US" sz="2000" dirty="0">
                <a:solidFill>
                  <a:prstClr val="white"/>
                </a:solidFill>
                <a:latin typeface="Times New Roman" panose="02020603050405020304" pitchFamily="18" charset="0"/>
                <a:cs typeface="Times New Roman" panose="02020603050405020304" pitchFamily="18" charset="0"/>
              </a:rPr>
              <a:t>”是“亚太大学生机器人大赛”的国内选拔赛，该项赛事是亚洲广播联合会（</a:t>
            </a:r>
            <a:r>
              <a:rPr lang="en-US" altLang="zh-CN" sz="2000" dirty="0">
                <a:solidFill>
                  <a:prstClr val="white"/>
                </a:solidFill>
                <a:latin typeface="Times New Roman" panose="02020603050405020304" pitchFamily="18" charset="0"/>
                <a:cs typeface="Times New Roman" panose="02020603050405020304" pitchFamily="18" charset="0"/>
              </a:rPr>
              <a:t>ABU</a:t>
            </a:r>
            <a:r>
              <a:rPr lang="zh-CN" altLang="en-US" sz="2000" dirty="0">
                <a:solidFill>
                  <a:prstClr val="white"/>
                </a:solidFill>
                <a:latin typeface="Times New Roman" panose="02020603050405020304" pitchFamily="18" charset="0"/>
                <a:cs typeface="Times New Roman" panose="02020603050405020304" pitchFamily="18" charset="0"/>
              </a:rPr>
              <a:t>）在</a:t>
            </a:r>
            <a:r>
              <a:rPr lang="en-US" altLang="zh-CN" sz="2000" dirty="0">
                <a:solidFill>
                  <a:prstClr val="white"/>
                </a:solidFill>
                <a:latin typeface="Times New Roman" panose="02020603050405020304" pitchFamily="18" charset="0"/>
                <a:cs typeface="Times New Roman" panose="02020603050405020304" pitchFamily="18" charset="0"/>
              </a:rPr>
              <a:t>2002</a:t>
            </a:r>
            <a:r>
              <a:rPr lang="zh-CN" altLang="en-US" sz="2000" dirty="0">
                <a:solidFill>
                  <a:prstClr val="white"/>
                </a:solidFill>
                <a:latin typeface="Times New Roman" panose="02020603050405020304" pitchFamily="18" charset="0"/>
                <a:cs typeface="Times New Roman" panose="02020603050405020304" pitchFamily="18" charset="0"/>
              </a:rPr>
              <a:t>年发起的一个大学生机器人创意和制作比赛。比赛每年发布一个新规则，需要参赛者综合运用机械、电子、控制等技术手段完成规则设置的任务。作为高技术门槛的机器人竞赛平台，自</a:t>
            </a:r>
            <a:r>
              <a:rPr lang="en-US" altLang="zh-CN" sz="2000" dirty="0">
                <a:solidFill>
                  <a:prstClr val="white"/>
                </a:solidFill>
                <a:latin typeface="Times New Roman" panose="02020603050405020304" pitchFamily="18" charset="0"/>
                <a:cs typeface="Times New Roman" panose="02020603050405020304" pitchFamily="18" charset="0"/>
              </a:rPr>
              <a:t>2002</a:t>
            </a:r>
            <a:r>
              <a:rPr lang="zh-CN" altLang="en-US" sz="2000" dirty="0">
                <a:solidFill>
                  <a:prstClr val="white"/>
                </a:solidFill>
                <a:latin typeface="Times New Roman" panose="02020603050405020304" pitchFamily="18" charset="0"/>
                <a:cs typeface="Times New Roman" panose="02020603050405020304" pitchFamily="18" charset="0"/>
              </a:rPr>
              <a:t>年来，全国大学生机器人大赛已经成功举办了</a:t>
            </a:r>
            <a:r>
              <a:rPr lang="en-US" altLang="zh-CN" sz="2000" dirty="0">
                <a:solidFill>
                  <a:prstClr val="white"/>
                </a:solidFill>
                <a:latin typeface="Times New Roman" panose="02020603050405020304" pitchFamily="18" charset="0"/>
                <a:cs typeface="Times New Roman" panose="02020603050405020304" pitchFamily="18" charset="0"/>
              </a:rPr>
              <a:t>14</a:t>
            </a:r>
            <a:r>
              <a:rPr lang="zh-CN" altLang="en-US" sz="2000" dirty="0">
                <a:solidFill>
                  <a:prstClr val="white"/>
                </a:solidFill>
                <a:latin typeface="Times New Roman" panose="02020603050405020304" pitchFamily="18" charset="0"/>
                <a:cs typeface="Times New Roman" panose="02020603050405020304" pitchFamily="18" charset="0"/>
              </a:rPr>
              <a:t>届，国内先后有百余所院校踊跃参加。中国代表队在</a:t>
            </a:r>
            <a:r>
              <a:rPr lang="en-US" altLang="zh-CN" sz="2000" dirty="0">
                <a:solidFill>
                  <a:prstClr val="white"/>
                </a:solidFill>
                <a:latin typeface="Times New Roman" panose="02020603050405020304" pitchFamily="18" charset="0"/>
                <a:cs typeface="Times New Roman" panose="02020603050405020304" pitchFamily="18" charset="0"/>
              </a:rPr>
              <a:t>ABU</a:t>
            </a:r>
            <a:r>
              <a:rPr lang="zh-CN" altLang="en-US" sz="2000" dirty="0">
                <a:solidFill>
                  <a:prstClr val="white"/>
                </a:solidFill>
                <a:latin typeface="Times New Roman" panose="02020603050405020304" pitchFamily="18" charset="0"/>
                <a:cs typeface="Times New Roman" panose="02020603050405020304" pitchFamily="18" charset="0"/>
              </a:rPr>
              <a:t>年度总决赛中曾获</a:t>
            </a:r>
            <a:r>
              <a:rPr lang="en-US" altLang="zh-CN" sz="2000" dirty="0">
                <a:solidFill>
                  <a:prstClr val="white"/>
                </a:solidFill>
                <a:latin typeface="Times New Roman" panose="02020603050405020304" pitchFamily="18" charset="0"/>
                <a:cs typeface="Times New Roman" panose="02020603050405020304" pitchFamily="18" charset="0"/>
              </a:rPr>
              <a:t>5</a:t>
            </a:r>
            <a:r>
              <a:rPr lang="zh-CN" altLang="en-US" sz="2000" dirty="0">
                <a:solidFill>
                  <a:prstClr val="white"/>
                </a:solidFill>
                <a:latin typeface="Times New Roman" panose="02020603050405020304" pitchFamily="18" charset="0"/>
                <a:cs typeface="Times New Roman" panose="02020603050405020304" pitchFamily="18" charset="0"/>
              </a:rPr>
              <a:t>次亚太冠军。</a:t>
            </a:r>
          </a:p>
        </p:txBody>
      </p:sp>
      <p:sp>
        <p:nvSpPr>
          <p:cNvPr id="11" name="标题 1"/>
          <p:cNvSpPr txBox="1">
            <a:spLocks/>
          </p:cNvSpPr>
          <p:nvPr/>
        </p:nvSpPr>
        <p:spPr>
          <a:xfrm>
            <a:off x="5615629" y="1383975"/>
            <a:ext cx="5296119" cy="445605"/>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http://www.cnrobocon.org/portal.php</a:t>
            </a:r>
          </a:p>
        </p:txBody>
      </p:sp>
      <p:pic>
        <p:nvPicPr>
          <p:cNvPr id="13" name="图片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61255" y="5317340"/>
            <a:ext cx="1988063" cy="1033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9919474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ltUpDiag">
            <a:fgClr>
              <a:srgbClr val="ED7D31"/>
            </a:fgClr>
            <a:bgClr>
              <a:srgbClr val="D7621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5292844" y="0"/>
            <a:ext cx="16063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smtClean="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学科竞赛</a:t>
            </a:r>
            <a:endPar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59" name="组合 58"/>
          <p:cNvGrpSpPr/>
          <p:nvPr/>
        </p:nvGrpSpPr>
        <p:grpSpPr>
          <a:xfrm>
            <a:off x="515171" y="371041"/>
            <a:ext cx="933529" cy="1163650"/>
            <a:chOff x="923544" y="221278"/>
            <a:chExt cx="741505" cy="976587"/>
          </a:xfrm>
        </p:grpSpPr>
        <p:sp>
          <p:nvSpPr>
            <p:cNvPr id="60" name="矩形 59"/>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a:off x="1316737" y="475487"/>
              <a:ext cx="348312" cy="343113"/>
            </a:xfrm>
            <a:prstGeom prst="rect">
              <a:avLst/>
            </a:prstGeom>
            <a:solidFill>
              <a:schemeClr val="accent1">
                <a:lumMod val="75000"/>
              </a:schemeClr>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4</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64" name="矩形 63"/>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5" name="矩形 64"/>
          <p:cNvSpPr/>
          <p:nvPr/>
        </p:nvSpPr>
        <p:spPr>
          <a:xfrm>
            <a:off x="1666369" y="751928"/>
            <a:ext cx="2537903" cy="438777"/>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全国大学生机器人大赛</a:t>
            </a:r>
          </a:p>
        </p:txBody>
      </p:sp>
      <p:sp>
        <p:nvSpPr>
          <p:cNvPr id="10" name="矩形 9"/>
          <p:cNvSpPr/>
          <p:nvPr/>
        </p:nvSpPr>
        <p:spPr>
          <a:xfrm>
            <a:off x="1532741" y="1829550"/>
            <a:ext cx="9186191" cy="4163746"/>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defRPr/>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2" name="标题 1"/>
          <p:cNvSpPr txBox="1">
            <a:spLocks/>
          </p:cNvSpPr>
          <p:nvPr/>
        </p:nvSpPr>
        <p:spPr>
          <a:xfrm>
            <a:off x="1988308" y="2244828"/>
            <a:ext cx="8275021" cy="3333220"/>
          </a:xfrm>
          <a:prstGeom prst="rect">
            <a:avLst/>
          </a:prstGeom>
          <a:noFill/>
        </p:spPr>
        <p:txBody>
          <a:bodyPr wrap="square" rtlCol="0">
            <a:spAutoFit/>
          </a:bodyPr>
          <a:lstStyle>
            <a:defPPr>
              <a:defRPr lang="zh-CN"/>
            </a:defPPr>
            <a:lvl1pPr indent="-342900" algn="just">
              <a:lnSpc>
                <a:spcPct val="130000"/>
              </a:lnSpc>
              <a:spcAft>
                <a:spcPts val="600"/>
              </a:spcAft>
              <a:buFont typeface="Wingdings" panose="05000000000000000000" pitchFamily="2" charset="2"/>
              <a:buChar char="Ø"/>
              <a:defRPr b="1">
                <a:solidFill>
                  <a:schemeClr val="bg1"/>
                </a:solidFill>
                <a:latin typeface="微软雅黑" panose="020B0503020204020204" pitchFamily="34" charset="-122"/>
                <a:ea typeface="微软雅黑" panose="020B0503020204020204" pitchFamily="34" charset="-122"/>
              </a:defRPr>
            </a:lvl1pPr>
          </a:lstStyle>
          <a:p>
            <a:pPr indent="457200" algn="l">
              <a:spcAft>
                <a:spcPts val="1200"/>
              </a:spcAft>
              <a:buFont typeface="Wingdings" panose="05000000000000000000" pitchFamily="2" charset="2"/>
              <a:buNone/>
            </a:pPr>
            <a:r>
              <a:rPr lang="zh-CN" altLang="en-US" dirty="0">
                <a:solidFill>
                  <a:prstClr val="white"/>
                </a:solidFill>
                <a:cs typeface="Times New Roman" panose="02020603050405020304" pitchFamily="18" charset="0"/>
              </a:rPr>
              <a:t>中国机器人大赛暨</a:t>
            </a:r>
            <a:r>
              <a:rPr lang="en-US" altLang="zh-CN" dirty="0" err="1">
                <a:solidFill>
                  <a:prstClr val="white"/>
                </a:solidFill>
                <a:cs typeface="Times New Roman" panose="02020603050405020304" pitchFamily="18" charset="0"/>
              </a:rPr>
              <a:t>RoboCup</a:t>
            </a:r>
            <a:r>
              <a:rPr lang="zh-CN" altLang="en-US" dirty="0">
                <a:solidFill>
                  <a:prstClr val="white"/>
                </a:solidFill>
                <a:cs typeface="Times New Roman" panose="02020603050405020304" pitchFamily="18" charset="0"/>
              </a:rPr>
              <a:t>公开赛是中国目前最具影响力，最权威的机器人技术大赛，基本覆盖了中国现有最高级别的机器人专家和众多知名机器人学者，是当今中国机器人尖端技术产业竞赛和人才汇集的活动之一，涉及电子信息、通讯网络、装备制造、人工智能等前沿技术</a:t>
            </a:r>
            <a:r>
              <a:rPr lang="zh-CN" altLang="en-US" dirty="0" smtClean="0">
                <a:solidFill>
                  <a:prstClr val="white"/>
                </a:solidFill>
                <a:cs typeface="Times New Roman" panose="02020603050405020304" pitchFamily="18" charset="0"/>
              </a:rPr>
              <a:t>领域。</a:t>
            </a:r>
            <a:r>
              <a:rPr lang="zh-CN" altLang="en-US" dirty="0">
                <a:solidFill>
                  <a:prstClr val="white"/>
                </a:solidFill>
                <a:cs typeface="Times New Roman" panose="02020603050405020304" pitchFamily="18" charset="0"/>
              </a:rPr>
              <a:t/>
            </a:r>
            <a:br>
              <a:rPr lang="zh-CN" altLang="en-US" dirty="0">
                <a:solidFill>
                  <a:prstClr val="white"/>
                </a:solidFill>
                <a:cs typeface="Times New Roman" panose="02020603050405020304" pitchFamily="18" charset="0"/>
              </a:rPr>
            </a:br>
            <a:r>
              <a:rPr lang="zh-CN" altLang="en-US" dirty="0">
                <a:solidFill>
                  <a:srgbClr val="FF9400"/>
                </a:solidFill>
                <a:effectLst>
                  <a:outerShdw blurRad="38100" dist="38100" dir="2700000" algn="tl">
                    <a:srgbClr val="000000">
                      <a:alpha val="43137"/>
                    </a:srgbClr>
                  </a:outerShdw>
                </a:effectLst>
                <a:cs typeface="Times New Roman" panose="02020603050405020304" pitchFamily="18" charset="0"/>
              </a:rPr>
              <a:t>比赛项目：</a:t>
            </a:r>
            <a:r>
              <a:rPr lang="zh-CN" altLang="en-US" dirty="0">
                <a:solidFill>
                  <a:prstClr val="white"/>
                </a:solidFill>
                <a:cs typeface="Times New Roman" panose="02020603050405020304" pitchFamily="18" charset="0"/>
              </a:rPr>
              <a:t/>
            </a:r>
            <a:br>
              <a:rPr lang="zh-CN" altLang="en-US" dirty="0">
                <a:solidFill>
                  <a:prstClr val="white"/>
                </a:solidFill>
                <a:cs typeface="Times New Roman" panose="02020603050405020304" pitchFamily="18" charset="0"/>
              </a:rPr>
            </a:br>
            <a:r>
              <a:rPr lang="en-US" altLang="zh-CN" dirty="0" err="1" smtClean="0">
                <a:solidFill>
                  <a:prstClr val="white"/>
                </a:solidFill>
                <a:cs typeface="Times New Roman" panose="02020603050405020304" pitchFamily="18" charset="0"/>
              </a:rPr>
              <a:t>RoboCup</a:t>
            </a:r>
            <a:r>
              <a:rPr lang="en-US" altLang="zh-CN" dirty="0" smtClean="0">
                <a:solidFill>
                  <a:prstClr val="white"/>
                </a:solidFill>
                <a:cs typeface="Times New Roman" panose="02020603050405020304" pitchFamily="18" charset="0"/>
              </a:rPr>
              <a:t> </a:t>
            </a:r>
            <a:r>
              <a:rPr lang="zh-CN" altLang="en-US" dirty="0">
                <a:solidFill>
                  <a:prstClr val="white"/>
                </a:solidFill>
                <a:cs typeface="Times New Roman" panose="02020603050405020304" pitchFamily="18" charset="0"/>
              </a:rPr>
              <a:t>足球机器人比赛</a:t>
            </a:r>
            <a:r>
              <a:rPr lang="zh-CN" altLang="en-US" dirty="0" smtClean="0">
                <a:solidFill>
                  <a:prstClr val="white"/>
                </a:solidFill>
                <a:cs typeface="Times New Roman" panose="02020603050405020304" pitchFamily="18" charset="0"/>
              </a:rPr>
              <a:t>、</a:t>
            </a:r>
            <a:r>
              <a:rPr lang="en-US" altLang="zh-CN" dirty="0" err="1" smtClean="0">
                <a:solidFill>
                  <a:prstClr val="white"/>
                </a:solidFill>
                <a:cs typeface="Times New Roman" panose="02020603050405020304" pitchFamily="18" charset="0"/>
              </a:rPr>
              <a:t>RoboCup</a:t>
            </a:r>
            <a:r>
              <a:rPr lang="zh-CN" altLang="en-US" dirty="0">
                <a:solidFill>
                  <a:prstClr val="white"/>
                </a:solidFill>
                <a:cs typeface="Times New Roman" panose="02020603050405020304" pitchFamily="18" charset="0"/>
              </a:rPr>
              <a:t>救援组比赛</a:t>
            </a:r>
            <a:r>
              <a:rPr lang="zh-CN" altLang="en-US" dirty="0" smtClean="0">
                <a:solidFill>
                  <a:prstClr val="white"/>
                </a:solidFill>
                <a:cs typeface="Times New Roman" panose="02020603050405020304" pitchFamily="18" charset="0"/>
              </a:rPr>
              <a:t>、</a:t>
            </a:r>
            <a:r>
              <a:rPr lang="en-US" altLang="zh-CN" dirty="0" err="1" smtClean="0">
                <a:solidFill>
                  <a:prstClr val="white"/>
                </a:solidFill>
                <a:cs typeface="Times New Roman" panose="02020603050405020304" pitchFamily="18" charset="0"/>
              </a:rPr>
              <a:t>RoboCup</a:t>
            </a:r>
            <a:r>
              <a:rPr lang="zh-CN" altLang="en-US" dirty="0">
                <a:solidFill>
                  <a:prstClr val="white"/>
                </a:solidFill>
                <a:cs typeface="Times New Roman" panose="02020603050405020304" pitchFamily="18" charset="0"/>
              </a:rPr>
              <a:t>家庭组比赛</a:t>
            </a:r>
            <a:r>
              <a:rPr lang="zh-CN" altLang="en-US" dirty="0" smtClean="0">
                <a:solidFill>
                  <a:prstClr val="white"/>
                </a:solidFill>
                <a:cs typeface="Times New Roman" panose="02020603050405020304" pitchFamily="18" charset="0"/>
              </a:rPr>
              <a:t>、</a:t>
            </a:r>
            <a:r>
              <a:rPr lang="en-US" altLang="zh-CN" dirty="0" smtClean="0">
                <a:solidFill>
                  <a:prstClr val="white"/>
                </a:solidFill>
                <a:cs typeface="Times New Roman" panose="02020603050405020304" pitchFamily="18" charset="0"/>
              </a:rPr>
              <a:t>FIRA</a:t>
            </a:r>
            <a:r>
              <a:rPr lang="zh-CN" altLang="en-US" dirty="0">
                <a:solidFill>
                  <a:prstClr val="white"/>
                </a:solidFill>
                <a:cs typeface="Times New Roman" panose="02020603050405020304" pitchFamily="18" charset="0"/>
              </a:rPr>
              <a:t>足球机器人比赛</a:t>
            </a:r>
            <a:r>
              <a:rPr lang="zh-CN" altLang="en-US" dirty="0" smtClean="0">
                <a:solidFill>
                  <a:prstClr val="white"/>
                </a:solidFill>
                <a:cs typeface="Times New Roman" panose="02020603050405020304" pitchFamily="18" charset="0"/>
              </a:rPr>
              <a:t>、空中</a:t>
            </a:r>
            <a:r>
              <a:rPr lang="zh-CN" altLang="en-US" dirty="0">
                <a:solidFill>
                  <a:prstClr val="white"/>
                </a:solidFill>
                <a:cs typeface="Times New Roman" panose="02020603050405020304" pitchFamily="18" charset="0"/>
              </a:rPr>
              <a:t>机器人比赛</a:t>
            </a:r>
            <a:r>
              <a:rPr lang="zh-CN" altLang="en-US" dirty="0" smtClean="0">
                <a:solidFill>
                  <a:prstClr val="white"/>
                </a:solidFill>
                <a:cs typeface="Times New Roman" panose="02020603050405020304" pitchFamily="18" charset="0"/>
              </a:rPr>
              <a:t>、水中</a:t>
            </a:r>
            <a:r>
              <a:rPr lang="zh-CN" altLang="en-US" dirty="0">
                <a:solidFill>
                  <a:prstClr val="white"/>
                </a:solidFill>
                <a:cs typeface="Times New Roman" panose="02020603050405020304" pitchFamily="18" charset="0"/>
              </a:rPr>
              <a:t>机器人比赛</a:t>
            </a:r>
            <a:r>
              <a:rPr lang="zh-CN" altLang="en-US" dirty="0" smtClean="0">
                <a:solidFill>
                  <a:prstClr val="white"/>
                </a:solidFill>
                <a:cs typeface="Times New Roman" panose="02020603050405020304" pitchFamily="18" charset="0"/>
              </a:rPr>
              <a:t>、舞蹈</a:t>
            </a:r>
            <a:r>
              <a:rPr lang="zh-CN" altLang="en-US" dirty="0">
                <a:solidFill>
                  <a:prstClr val="white"/>
                </a:solidFill>
                <a:cs typeface="Times New Roman" panose="02020603050405020304" pitchFamily="18" charset="0"/>
              </a:rPr>
              <a:t>机器人比赛</a:t>
            </a:r>
            <a:r>
              <a:rPr lang="zh-CN" altLang="en-US" dirty="0" smtClean="0">
                <a:solidFill>
                  <a:prstClr val="white"/>
                </a:solidFill>
                <a:cs typeface="Times New Roman" panose="02020603050405020304" pitchFamily="18" charset="0"/>
              </a:rPr>
              <a:t>、双</a:t>
            </a:r>
            <a:r>
              <a:rPr lang="zh-CN" altLang="en-US" dirty="0">
                <a:solidFill>
                  <a:prstClr val="white"/>
                </a:solidFill>
                <a:cs typeface="Times New Roman" panose="02020603050405020304" pitchFamily="18" charset="0"/>
              </a:rPr>
              <a:t>足竞步机器人比赛</a:t>
            </a:r>
            <a:r>
              <a:rPr lang="zh-CN" altLang="en-US" dirty="0" smtClean="0">
                <a:solidFill>
                  <a:prstClr val="white"/>
                </a:solidFill>
                <a:cs typeface="Times New Roman" panose="02020603050405020304" pitchFamily="18" charset="0"/>
              </a:rPr>
              <a:t>、微软</a:t>
            </a:r>
            <a:r>
              <a:rPr lang="zh-CN" altLang="en-US" dirty="0">
                <a:solidFill>
                  <a:prstClr val="white"/>
                </a:solidFill>
                <a:cs typeface="Times New Roman" panose="02020603050405020304" pitchFamily="18" charset="0"/>
              </a:rPr>
              <a:t>足球机器人仿真比赛</a:t>
            </a:r>
            <a:r>
              <a:rPr lang="zh-CN" altLang="en-US" dirty="0" smtClean="0">
                <a:solidFill>
                  <a:prstClr val="white"/>
                </a:solidFill>
                <a:cs typeface="Times New Roman" panose="02020603050405020304" pitchFamily="18" charset="0"/>
              </a:rPr>
              <a:t>、机器人</a:t>
            </a:r>
            <a:r>
              <a:rPr lang="zh-CN" altLang="en-US" dirty="0">
                <a:solidFill>
                  <a:prstClr val="white"/>
                </a:solidFill>
                <a:cs typeface="Times New Roman" panose="02020603050405020304" pitchFamily="18" charset="0"/>
              </a:rPr>
              <a:t>武术擂台赛</a:t>
            </a:r>
            <a:r>
              <a:rPr lang="zh-CN" altLang="en-US" dirty="0" smtClean="0">
                <a:solidFill>
                  <a:prstClr val="white"/>
                </a:solidFill>
                <a:cs typeface="Times New Roman" panose="02020603050405020304" pitchFamily="18" charset="0"/>
              </a:rPr>
              <a:t>、机器人</a:t>
            </a:r>
            <a:r>
              <a:rPr lang="zh-CN" altLang="en-US" dirty="0">
                <a:solidFill>
                  <a:prstClr val="white"/>
                </a:solidFill>
                <a:cs typeface="Times New Roman" panose="02020603050405020304" pitchFamily="18" charset="0"/>
              </a:rPr>
              <a:t>游中国</a:t>
            </a:r>
            <a:r>
              <a:rPr lang="zh-CN" altLang="en-US" dirty="0" smtClean="0">
                <a:solidFill>
                  <a:prstClr val="white"/>
                </a:solidFill>
                <a:cs typeface="Times New Roman" panose="02020603050405020304" pitchFamily="18" charset="0"/>
              </a:rPr>
              <a:t>比赛。</a:t>
            </a:r>
            <a:endParaRPr lang="zh-CN" altLang="en-US" dirty="0">
              <a:solidFill>
                <a:prstClr val="white"/>
              </a:solidFill>
              <a:cs typeface="Times New Roman" panose="02020603050405020304" pitchFamily="18" charset="0"/>
            </a:endParaRPr>
          </a:p>
        </p:txBody>
      </p:sp>
      <p:sp>
        <p:nvSpPr>
          <p:cNvPr id="11" name="标题 1"/>
          <p:cNvSpPr txBox="1">
            <a:spLocks/>
          </p:cNvSpPr>
          <p:nvPr/>
        </p:nvSpPr>
        <p:spPr>
          <a:xfrm>
            <a:off x="5615629" y="1383975"/>
            <a:ext cx="5296119" cy="445605"/>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http://www.cnrobocon.org/portal.php</a:t>
            </a:r>
          </a:p>
        </p:txBody>
      </p:sp>
      <p:pic>
        <p:nvPicPr>
          <p:cNvPr id="13" name="图片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61255" y="5317340"/>
            <a:ext cx="1988063" cy="1033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0167410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ltUpDiag">
            <a:fgClr>
              <a:srgbClr val="92D050"/>
            </a:fgClr>
            <a:bgClr>
              <a:srgbClr val="00B05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4332625" y="-42"/>
            <a:ext cx="453695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大学生</a:t>
            </a:r>
            <a:r>
              <a:rPr lang="zh-CN" altLang="en-US" sz="2800" b="1" dirty="0" smtClean="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毕业设计（论文）</a:t>
            </a:r>
            <a:endPar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8"/>
          <p:cNvSpPr/>
          <p:nvPr/>
        </p:nvSpPr>
        <p:spPr>
          <a:xfrm>
            <a:off x="1532741" y="1829550"/>
            <a:ext cx="9186191" cy="3592842"/>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defRPr/>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0" name="标题 1"/>
          <p:cNvSpPr txBox="1">
            <a:spLocks/>
          </p:cNvSpPr>
          <p:nvPr/>
        </p:nvSpPr>
        <p:spPr>
          <a:xfrm>
            <a:off x="1988308" y="2244816"/>
            <a:ext cx="8275021" cy="2766911"/>
          </a:xfrm>
          <a:prstGeom prst="rect">
            <a:avLst/>
          </a:prstGeom>
          <a:noFill/>
        </p:spPr>
        <p:txBody>
          <a:bodyPr wrap="square" rtlCol="0">
            <a:spAutoFit/>
          </a:bodyPr>
          <a:lstStyle>
            <a:defPPr>
              <a:defRPr lang="zh-CN"/>
            </a:defPPr>
            <a:lvl1pPr indent="-342900" algn="just">
              <a:lnSpc>
                <a:spcPct val="130000"/>
              </a:lnSpc>
              <a:spcAft>
                <a:spcPts val="600"/>
              </a:spcAft>
              <a:buFont typeface="Wingdings" panose="05000000000000000000" pitchFamily="2" charset="2"/>
              <a:buChar char="Ø"/>
              <a:defRPr b="1">
                <a:solidFill>
                  <a:schemeClr val="bg1"/>
                </a:solidFill>
                <a:latin typeface="微软雅黑" panose="020B0503020204020204" pitchFamily="34" charset="-122"/>
                <a:ea typeface="微软雅黑" panose="020B0503020204020204" pitchFamily="34" charset="-122"/>
              </a:defRPr>
            </a:lvl1pPr>
          </a:lstStyle>
          <a:p>
            <a:pPr indent="457200" algn="l">
              <a:spcAft>
                <a:spcPts val="1200"/>
              </a:spcAft>
              <a:buFont typeface="Wingdings" panose="05000000000000000000" pitchFamily="2" charset="2"/>
              <a:buNone/>
            </a:pPr>
            <a:r>
              <a:rPr lang="zh-CN" altLang="en-US" dirty="0" smtClean="0">
                <a:solidFill>
                  <a:prstClr val="white"/>
                </a:solidFill>
                <a:cs typeface="Times New Roman" panose="02020603050405020304" pitchFamily="18" charset="0"/>
              </a:rPr>
              <a:t>高等学校</a:t>
            </a:r>
            <a:r>
              <a:rPr lang="zh-CN" altLang="en-US" dirty="0">
                <a:solidFill>
                  <a:prstClr val="white"/>
                </a:solidFill>
                <a:cs typeface="Times New Roman" panose="02020603050405020304" pitchFamily="18" charset="0"/>
              </a:rPr>
              <a:t>学生的毕业设计</a:t>
            </a:r>
            <a:r>
              <a:rPr lang="en-US" altLang="zh-CN" dirty="0">
                <a:solidFill>
                  <a:prstClr val="white"/>
                </a:solidFill>
                <a:cs typeface="Times New Roman" panose="02020603050405020304" pitchFamily="18" charset="0"/>
              </a:rPr>
              <a:t>(</a:t>
            </a:r>
            <a:r>
              <a:rPr lang="zh-CN" altLang="en-US" dirty="0">
                <a:solidFill>
                  <a:prstClr val="white"/>
                </a:solidFill>
                <a:cs typeface="Times New Roman" panose="02020603050405020304" pitchFamily="18" charset="0"/>
              </a:rPr>
              <a:t>论文</a:t>
            </a:r>
            <a:r>
              <a:rPr lang="en-US" altLang="zh-CN" dirty="0">
                <a:solidFill>
                  <a:prstClr val="white"/>
                </a:solidFill>
                <a:cs typeface="Times New Roman" panose="02020603050405020304" pitchFamily="18" charset="0"/>
              </a:rPr>
              <a:t>)</a:t>
            </a:r>
            <a:r>
              <a:rPr lang="zh-CN" altLang="en-US" dirty="0">
                <a:solidFill>
                  <a:prstClr val="white"/>
                </a:solidFill>
                <a:cs typeface="Times New Roman" panose="02020603050405020304" pitchFamily="18" charset="0"/>
              </a:rPr>
              <a:t>是实现本科培养目标的重要教学环节，一般安排在大学期间的最后学习阶段。在此阶段，学生将进一步受到科学研究方法、工程设计方法与实践技能的基本训练，并对大学期间所学知识进行全面总结与综合运用，培养学生分析问题和解决问题的能力，从而实现实践能力、科学研究能力、创新能力与综合素质的全面提升</a:t>
            </a:r>
            <a:r>
              <a:rPr lang="zh-CN" altLang="en-US" dirty="0" smtClean="0">
                <a:solidFill>
                  <a:prstClr val="white"/>
                </a:solidFill>
                <a:cs typeface="Times New Roman" panose="02020603050405020304" pitchFamily="18" charset="0"/>
              </a:rPr>
              <a:t>。</a:t>
            </a:r>
            <a:endParaRPr lang="en-US" altLang="zh-CN" dirty="0" smtClean="0">
              <a:solidFill>
                <a:prstClr val="white"/>
              </a:solidFill>
              <a:cs typeface="Times New Roman" panose="02020603050405020304" pitchFamily="18" charset="0"/>
            </a:endParaRPr>
          </a:p>
          <a:p>
            <a:pPr indent="457200" algn="l">
              <a:spcAft>
                <a:spcPts val="1200"/>
              </a:spcAft>
              <a:buFont typeface="Wingdings" panose="05000000000000000000" pitchFamily="2" charset="2"/>
              <a:buNone/>
            </a:pPr>
            <a:r>
              <a:rPr lang="zh-CN" altLang="en-US" dirty="0">
                <a:solidFill>
                  <a:prstClr val="white"/>
                </a:solidFill>
                <a:cs typeface="Times New Roman" panose="02020603050405020304" pitchFamily="18" charset="0"/>
              </a:rPr>
              <a:t>毕业设计</a:t>
            </a:r>
            <a:r>
              <a:rPr lang="en-US" altLang="zh-CN" dirty="0">
                <a:solidFill>
                  <a:prstClr val="white"/>
                </a:solidFill>
                <a:cs typeface="Times New Roman" panose="02020603050405020304" pitchFamily="18" charset="0"/>
              </a:rPr>
              <a:t>(</a:t>
            </a:r>
            <a:r>
              <a:rPr lang="zh-CN" altLang="en-US" dirty="0">
                <a:solidFill>
                  <a:prstClr val="white"/>
                </a:solidFill>
                <a:cs typeface="Times New Roman" panose="02020603050405020304" pitchFamily="18" charset="0"/>
              </a:rPr>
              <a:t>论文</a:t>
            </a:r>
            <a:r>
              <a:rPr lang="en-US" altLang="zh-CN" dirty="0">
                <a:solidFill>
                  <a:prstClr val="white"/>
                </a:solidFill>
                <a:cs typeface="Times New Roman" panose="02020603050405020304" pitchFamily="18" charset="0"/>
              </a:rPr>
              <a:t>)</a:t>
            </a:r>
            <a:r>
              <a:rPr lang="zh-CN" altLang="en-US" dirty="0">
                <a:solidFill>
                  <a:prstClr val="white"/>
                </a:solidFill>
                <a:cs typeface="Times New Roman" panose="02020603050405020304" pitchFamily="18" charset="0"/>
              </a:rPr>
              <a:t>是培养学生综合运用所学知识处理实际问题的一个教学过程，也是在教师指导下独立进行科学研究或工程实践并取得成果的过程</a:t>
            </a:r>
            <a:r>
              <a:rPr lang="zh-CN" altLang="en-US" dirty="0" smtClean="0">
                <a:solidFill>
                  <a:prstClr val="white"/>
                </a:solidFill>
                <a:cs typeface="Times New Roman" panose="02020603050405020304" pitchFamily="18" charset="0"/>
              </a:rPr>
              <a:t>。</a:t>
            </a:r>
            <a:endParaRPr lang="zh-CN" altLang="en-US"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xmlns="" val="27127016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ltUpDiag">
            <a:fgClr>
              <a:srgbClr val="92D050"/>
            </a:fgClr>
            <a:bgClr>
              <a:srgbClr val="00B05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4332625" y="-42"/>
            <a:ext cx="453695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大学生</a:t>
            </a:r>
            <a:r>
              <a:rPr lang="zh-CN" altLang="en-US" sz="2800" b="1" dirty="0" smtClean="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毕业设计（论文）</a:t>
            </a:r>
            <a:endPar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515171" y="371041"/>
            <a:ext cx="933529" cy="1163650"/>
            <a:chOff x="923544" y="221278"/>
            <a:chExt cx="741505" cy="976587"/>
          </a:xfrm>
        </p:grpSpPr>
        <p:sp>
          <p:nvSpPr>
            <p:cNvPr id="5" name="矩形 4"/>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1316737" y="475487"/>
              <a:ext cx="348312" cy="343113"/>
            </a:xfrm>
            <a:prstGeom prst="rect">
              <a:avLst/>
            </a:prstGeom>
            <a:solidFill>
              <a:srgbClr val="7030A0"/>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1</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8" name="矩形 7"/>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1532741" y="1829550"/>
            <a:ext cx="9186191" cy="3592842"/>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defRPr/>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1" name="矩形 10"/>
          <p:cNvSpPr/>
          <p:nvPr/>
        </p:nvSpPr>
        <p:spPr>
          <a:xfrm>
            <a:off x="1666349" y="751928"/>
            <a:ext cx="3682891" cy="438777"/>
          </a:xfrm>
          <a:prstGeom prst="rect">
            <a:avLst/>
          </a:prstGeom>
          <a:solidFill>
            <a:srgbClr val="7030A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毕业设计（论文）对学生的要求</a:t>
            </a:r>
          </a:p>
        </p:txBody>
      </p:sp>
      <p:sp>
        <p:nvSpPr>
          <p:cNvPr id="12" name="矩形 4"/>
          <p:cNvSpPr>
            <a:spLocks noChangeArrowheads="1"/>
          </p:cNvSpPr>
          <p:nvPr/>
        </p:nvSpPr>
        <p:spPr bwMode="auto">
          <a:xfrm>
            <a:off x="1887792" y="2063904"/>
            <a:ext cx="823461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000" b="1" dirty="0">
                <a:solidFill>
                  <a:prstClr val="white"/>
                </a:solidFill>
                <a:latin typeface="微软雅黑" panose="020B0503020204020204" pitchFamily="34" charset="-122"/>
                <a:ea typeface="微软雅黑" panose="020B0503020204020204" pitchFamily="34" charset="-122"/>
              </a:rPr>
              <a:t>1</a:t>
            </a:r>
            <a:r>
              <a:rPr lang="en-US" altLang="zh-CN" sz="2000" b="1" dirty="0" smtClean="0">
                <a:solidFill>
                  <a:prstClr val="white"/>
                </a:solidFill>
                <a:latin typeface="微软雅黑" panose="020B0503020204020204" pitchFamily="34" charset="-122"/>
                <a:ea typeface="微软雅黑" panose="020B0503020204020204" pitchFamily="34" charset="-122"/>
              </a:rPr>
              <a:t>. </a:t>
            </a:r>
            <a:r>
              <a:rPr lang="zh-CN" altLang="zh-CN" sz="2000" b="1" dirty="0" smtClean="0">
                <a:solidFill>
                  <a:prstClr val="white"/>
                </a:solidFill>
                <a:latin typeface="微软雅黑" panose="020B0503020204020204" pitchFamily="34" charset="-122"/>
                <a:ea typeface="微软雅黑" panose="020B0503020204020204" pitchFamily="34" charset="-122"/>
              </a:rPr>
              <a:t>坚持</a:t>
            </a:r>
            <a:r>
              <a:rPr lang="zh-CN" altLang="zh-CN" sz="2000" b="1" dirty="0">
                <a:solidFill>
                  <a:prstClr val="white"/>
                </a:solidFill>
                <a:latin typeface="微软雅黑" panose="020B0503020204020204" pitchFamily="34" charset="-122"/>
                <a:ea typeface="微软雅黑" panose="020B0503020204020204" pitchFamily="34" charset="-122"/>
              </a:rPr>
              <a:t>实事求是的科学态度，不弄虚作假，</a:t>
            </a:r>
            <a:r>
              <a:rPr lang="zh-CN" altLang="zh-CN" sz="20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不抄袭别人的成果</a:t>
            </a:r>
            <a:r>
              <a:rPr lang="zh-CN" altLang="zh-CN" sz="2000" b="1" dirty="0">
                <a:solidFill>
                  <a:prstClr val="white"/>
                </a:solidFill>
                <a:latin typeface="微软雅黑" panose="020B0503020204020204" pitchFamily="34" charset="-122"/>
                <a:ea typeface="微软雅黑" panose="020B0503020204020204" pitchFamily="34" charset="-122"/>
              </a:rPr>
              <a:t>，独立完成规定工作任务；</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3" name="矩形 5"/>
          <p:cNvSpPr>
            <a:spLocks noChangeArrowheads="1"/>
          </p:cNvSpPr>
          <p:nvPr/>
        </p:nvSpPr>
        <p:spPr bwMode="auto">
          <a:xfrm>
            <a:off x="1887812" y="2927499"/>
            <a:ext cx="823461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000" b="1" dirty="0">
                <a:solidFill>
                  <a:prstClr val="white"/>
                </a:solidFill>
                <a:latin typeface="微软雅黑" panose="020B0503020204020204" pitchFamily="34" charset="-122"/>
                <a:ea typeface="微软雅黑" panose="020B0503020204020204" pitchFamily="34" charset="-122"/>
              </a:rPr>
              <a:t>2.</a:t>
            </a:r>
            <a:r>
              <a:rPr lang="zh-CN" altLang="zh-CN" sz="2000" b="1" dirty="0">
                <a:solidFill>
                  <a:prstClr val="white"/>
                </a:solidFill>
                <a:latin typeface="微软雅黑" panose="020B0503020204020204" pitchFamily="34" charset="-122"/>
                <a:ea typeface="微软雅黑" panose="020B0503020204020204" pitchFamily="34" charset="-122"/>
              </a:rPr>
              <a:t> 在指定地点进行毕业设计</a:t>
            </a:r>
            <a:r>
              <a:rPr lang="en-US" altLang="zh-CN" sz="2000" b="1" dirty="0">
                <a:solidFill>
                  <a:prstClr val="white"/>
                </a:solidFill>
                <a:latin typeface="微软雅黑" panose="020B0503020204020204" pitchFamily="34" charset="-122"/>
                <a:ea typeface="微软雅黑" panose="020B0503020204020204" pitchFamily="34" charset="-122"/>
              </a:rPr>
              <a:t>(</a:t>
            </a:r>
            <a:r>
              <a:rPr lang="zh-CN" altLang="zh-CN" sz="2000" b="1" dirty="0">
                <a:solidFill>
                  <a:prstClr val="white"/>
                </a:solidFill>
                <a:latin typeface="微软雅黑" panose="020B0503020204020204" pitchFamily="34" charset="-122"/>
                <a:ea typeface="微软雅黑" panose="020B0503020204020204" pitchFamily="34" charset="-122"/>
              </a:rPr>
              <a:t>论文</a:t>
            </a:r>
            <a:r>
              <a:rPr lang="en-US" altLang="zh-CN" sz="2000" b="1" dirty="0">
                <a:solidFill>
                  <a:prstClr val="white"/>
                </a:solidFill>
                <a:latin typeface="微软雅黑" panose="020B0503020204020204" pitchFamily="34" charset="-122"/>
                <a:ea typeface="微软雅黑" panose="020B0503020204020204" pitchFamily="34" charset="-122"/>
              </a:rPr>
              <a:t>)</a:t>
            </a:r>
            <a:r>
              <a:rPr lang="zh-CN" altLang="zh-CN" sz="2000" b="1" dirty="0">
                <a:solidFill>
                  <a:prstClr val="white"/>
                </a:solidFill>
                <a:latin typeface="微软雅黑" panose="020B0503020204020204" pitchFamily="34" charset="-122"/>
                <a:ea typeface="微软雅黑" panose="020B0503020204020204" pitchFamily="34" charset="-122"/>
              </a:rPr>
              <a:t>。凡离开毕业设计</a:t>
            </a:r>
            <a:r>
              <a:rPr lang="en-US" altLang="zh-CN" sz="2000" b="1" dirty="0">
                <a:solidFill>
                  <a:prstClr val="white"/>
                </a:solidFill>
                <a:latin typeface="微软雅黑" panose="020B0503020204020204" pitchFamily="34" charset="-122"/>
                <a:ea typeface="微软雅黑" panose="020B0503020204020204" pitchFamily="34" charset="-122"/>
              </a:rPr>
              <a:t>(</a:t>
            </a:r>
            <a:r>
              <a:rPr lang="zh-CN" altLang="zh-CN" sz="2000" b="1" dirty="0">
                <a:solidFill>
                  <a:prstClr val="white"/>
                </a:solidFill>
                <a:latin typeface="微软雅黑" panose="020B0503020204020204" pitchFamily="34" charset="-122"/>
                <a:ea typeface="微软雅黑" panose="020B0503020204020204" pitchFamily="34" charset="-122"/>
              </a:rPr>
              <a:t>论文</a:t>
            </a:r>
            <a:r>
              <a:rPr lang="en-US" altLang="zh-CN" sz="2000" b="1" dirty="0">
                <a:solidFill>
                  <a:prstClr val="white"/>
                </a:solidFill>
                <a:latin typeface="微软雅黑" panose="020B0503020204020204" pitchFamily="34" charset="-122"/>
                <a:ea typeface="微软雅黑" panose="020B0503020204020204" pitchFamily="34" charset="-122"/>
              </a:rPr>
              <a:t>)</a:t>
            </a:r>
            <a:r>
              <a:rPr lang="zh-CN" altLang="zh-CN" sz="2000" b="1" dirty="0">
                <a:solidFill>
                  <a:prstClr val="white"/>
                </a:solidFill>
                <a:latin typeface="微软雅黑" panose="020B0503020204020204" pitchFamily="34" charset="-122"/>
                <a:ea typeface="微软雅黑" panose="020B0503020204020204" pitchFamily="34" charset="-122"/>
              </a:rPr>
              <a:t>地点超过</a:t>
            </a:r>
            <a:r>
              <a:rPr lang="en-US" altLang="zh-CN" sz="20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zh-CN" sz="20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天</a:t>
            </a:r>
            <a:r>
              <a:rPr lang="zh-CN" altLang="zh-CN" sz="2000" b="1" dirty="0">
                <a:solidFill>
                  <a:prstClr val="white"/>
                </a:solidFill>
                <a:latin typeface="微软雅黑" panose="020B0503020204020204" pitchFamily="34" charset="-122"/>
                <a:ea typeface="微软雅黑" panose="020B0503020204020204" pitchFamily="34" charset="-122"/>
              </a:rPr>
              <a:t>以上，必须按学校有关规定办理请假手续</a:t>
            </a:r>
            <a:r>
              <a:rPr lang="en-US" altLang="zh-CN" sz="2000" b="1" dirty="0">
                <a:solidFill>
                  <a:prstClr val="white"/>
                </a:solidFill>
                <a:latin typeface="微软雅黑" panose="020B0503020204020204" pitchFamily="34" charset="-122"/>
                <a:ea typeface="微软雅黑" panose="020B0503020204020204" pitchFamily="34" charset="-122"/>
              </a:rPr>
              <a:t>;</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4" name="矩形 6"/>
          <p:cNvSpPr>
            <a:spLocks noChangeArrowheads="1"/>
          </p:cNvSpPr>
          <p:nvPr/>
        </p:nvSpPr>
        <p:spPr bwMode="auto">
          <a:xfrm>
            <a:off x="1887811" y="3792692"/>
            <a:ext cx="837553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000" b="1" dirty="0">
                <a:solidFill>
                  <a:prstClr val="white"/>
                </a:solidFill>
                <a:latin typeface="微软雅黑" panose="020B0503020204020204" pitchFamily="34" charset="-122"/>
                <a:ea typeface="微软雅黑" panose="020B0503020204020204" pitchFamily="34" charset="-122"/>
              </a:rPr>
              <a:t>3</a:t>
            </a:r>
            <a:r>
              <a:rPr lang="en-US" altLang="zh-CN" sz="2000" b="1" dirty="0" smtClean="0">
                <a:solidFill>
                  <a:prstClr val="white"/>
                </a:solidFill>
                <a:latin typeface="微软雅黑" panose="020B0503020204020204" pitchFamily="34" charset="-122"/>
                <a:ea typeface="微软雅黑" panose="020B0503020204020204" pitchFamily="34" charset="-122"/>
              </a:rPr>
              <a:t>. </a:t>
            </a:r>
            <a:r>
              <a:rPr lang="zh-CN" altLang="zh-CN" sz="2000" b="1" dirty="0" smtClean="0">
                <a:solidFill>
                  <a:prstClr val="white"/>
                </a:solidFill>
                <a:latin typeface="微软雅黑" panose="020B0503020204020204" pitchFamily="34" charset="-122"/>
                <a:ea typeface="微软雅黑" panose="020B0503020204020204" pitchFamily="34" charset="-122"/>
              </a:rPr>
              <a:t>按照</a:t>
            </a:r>
            <a:r>
              <a:rPr lang="zh-CN" altLang="zh-CN" sz="2000" b="1" dirty="0">
                <a:solidFill>
                  <a:prstClr val="white"/>
                </a:solidFill>
                <a:latin typeface="微软雅黑" panose="020B0503020204020204" pitchFamily="34" charset="-122"/>
                <a:ea typeface="微软雅黑" panose="020B0503020204020204" pitchFamily="34" charset="-122"/>
              </a:rPr>
              <a:t>《南京邮电大学本科生毕业设计</a:t>
            </a:r>
            <a:r>
              <a:rPr lang="en-US" altLang="zh-CN" sz="2000" b="1" dirty="0">
                <a:solidFill>
                  <a:prstClr val="white"/>
                </a:solidFill>
                <a:latin typeface="微软雅黑" panose="020B0503020204020204" pitchFamily="34" charset="-122"/>
                <a:ea typeface="微软雅黑" panose="020B0503020204020204" pitchFamily="34" charset="-122"/>
              </a:rPr>
              <a:t>(</a:t>
            </a:r>
            <a:r>
              <a:rPr lang="zh-CN" altLang="zh-CN" sz="2000" b="1" dirty="0">
                <a:solidFill>
                  <a:prstClr val="white"/>
                </a:solidFill>
                <a:latin typeface="微软雅黑" panose="020B0503020204020204" pitchFamily="34" charset="-122"/>
                <a:ea typeface="微软雅黑" panose="020B0503020204020204" pitchFamily="34" charset="-122"/>
              </a:rPr>
              <a:t>论文</a:t>
            </a:r>
            <a:r>
              <a:rPr lang="en-US" altLang="zh-CN" sz="2000" b="1" dirty="0">
                <a:solidFill>
                  <a:prstClr val="white"/>
                </a:solidFill>
                <a:latin typeface="微软雅黑" panose="020B0503020204020204" pitchFamily="34" charset="-122"/>
                <a:ea typeface="微软雅黑" panose="020B0503020204020204" pitchFamily="34" charset="-122"/>
              </a:rPr>
              <a:t>)</a:t>
            </a:r>
            <a:r>
              <a:rPr lang="zh-CN" altLang="zh-CN" sz="2000" b="1" dirty="0">
                <a:solidFill>
                  <a:prstClr val="white"/>
                </a:solidFill>
                <a:latin typeface="微软雅黑" panose="020B0503020204020204" pitchFamily="34" charset="-122"/>
                <a:ea typeface="微软雅黑" panose="020B0503020204020204" pitchFamily="34" charset="-122"/>
              </a:rPr>
              <a:t>撰写规范》认真撰写毕业设计</a:t>
            </a:r>
            <a:r>
              <a:rPr lang="en-US" altLang="zh-CN" sz="2000" b="1" dirty="0">
                <a:solidFill>
                  <a:prstClr val="white"/>
                </a:solidFill>
                <a:latin typeface="微软雅黑" panose="020B0503020204020204" pitchFamily="34" charset="-122"/>
                <a:ea typeface="微软雅黑" panose="020B0503020204020204" pitchFamily="34" charset="-122"/>
              </a:rPr>
              <a:t>(</a:t>
            </a:r>
            <a:r>
              <a:rPr lang="zh-CN" altLang="zh-CN" sz="2000" b="1" dirty="0">
                <a:solidFill>
                  <a:prstClr val="white"/>
                </a:solidFill>
                <a:latin typeface="微软雅黑" panose="020B0503020204020204" pitchFamily="34" charset="-122"/>
                <a:ea typeface="微软雅黑" panose="020B0503020204020204" pitchFamily="34" charset="-122"/>
              </a:rPr>
              <a:t>论文</a:t>
            </a:r>
            <a:r>
              <a:rPr lang="en-US" altLang="zh-CN" sz="2000" b="1" dirty="0">
                <a:solidFill>
                  <a:prstClr val="white"/>
                </a:solidFill>
                <a:latin typeface="微软雅黑" panose="020B0503020204020204" pitchFamily="34" charset="-122"/>
                <a:ea typeface="微软雅黑" panose="020B0503020204020204" pitchFamily="34" charset="-122"/>
              </a:rPr>
              <a:t>)</a:t>
            </a:r>
            <a:r>
              <a:rPr lang="zh-CN" altLang="zh-CN" sz="2000" b="1" dirty="0">
                <a:solidFill>
                  <a:prstClr val="white"/>
                </a:solidFill>
                <a:latin typeface="微软雅黑" panose="020B0503020204020204" pitchFamily="34" charset="-122"/>
                <a:ea typeface="微软雅黑" panose="020B0503020204020204" pitchFamily="34" charset="-122"/>
              </a:rPr>
              <a:t>报告</a:t>
            </a:r>
            <a:r>
              <a:rPr lang="en-US" altLang="zh-CN" sz="2000" b="1" dirty="0">
                <a:solidFill>
                  <a:prstClr val="white"/>
                </a:solidFill>
                <a:latin typeface="微软雅黑" panose="020B0503020204020204" pitchFamily="34" charset="-122"/>
                <a:ea typeface="微软雅黑" panose="020B0503020204020204" pitchFamily="34" charset="-122"/>
              </a:rPr>
              <a:t>;</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5" name="矩形 7"/>
          <p:cNvSpPr>
            <a:spLocks noChangeArrowheads="1"/>
          </p:cNvSpPr>
          <p:nvPr/>
        </p:nvSpPr>
        <p:spPr bwMode="auto">
          <a:xfrm>
            <a:off x="1887792" y="4727728"/>
            <a:ext cx="86552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0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en-US" altLang="zh-CN" sz="20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zh-CN" sz="20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获得</a:t>
            </a:r>
            <a:r>
              <a:rPr lang="zh-CN" altLang="zh-CN" sz="20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免试推荐研究生资格的学生毕业设计（论文）成绩须为优秀</a:t>
            </a:r>
            <a:r>
              <a:rPr lang="zh-CN" altLang="en-US" sz="20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xmlns="" val="24777219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ltUpDiag">
            <a:fgClr>
              <a:srgbClr val="92D050"/>
            </a:fgClr>
            <a:bgClr>
              <a:srgbClr val="00B05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4332625" y="-42"/>
            <a:ext cx="453695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大学生</a:t>
            </a:r>
            <a:r>
              <a:rPr lang="zh-CN" altLang="en-US" sz="2800" b="1" dirty="0" smtClean="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毕业设计（论文）</a:t>
            </a:r>
            <a:endPar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515171" y="371041"/>
            <a:ext cx="933529" cy="1163650"/>
            <a:chOff x="923544" y="221278"/>
            <a:chExt cx="741505" cy="976587"/>
          </a:xfrm>
        </p:grpSpPr>
        <p:sp>
          <p:nvSpPr>
            <p:cNvPr id="5" name="矩形 4"/>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1316737" y="475487"/>
              <a:ext cx="348312" cy="343113"/>
            </a:xfrm>
            <a:prstGeom prst="rect">
              <a:avLst/>
            </a:prstGeom>
            <a:solidFill>
              <a:srgbClr val="7030A0"/>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2</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8" name="矩形 7"/>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1502925" y="1701534"/>
            <a:ext cx="9186191" cy="4342650"/>
          </a:xfrm>
          <a:prstGeom prst="rect">
            <a:avLst/>
          </a:prstGeom>
          <a:solidFill>
            <a:srgbClr val="92D050">
              <a:alpha val="9000"/>
            </a:srgbClr>
          </a:solidFill>
          <a:ln>
            <a:solidFill>
              <a:schemeClr val="bg1"/>
            </a:solidFill>
          </a:ln>
          <a:effectLst>
            <a:outerShdw blurRad="50800" dist="38100" dir="2700000" algn="tl" rotWithShape="0">
              <a:prstClr val="black">
                <a:alpha val="40000"/>
              </a:prstClr>
            </a:outerShdw>
            <a:reflection blurRad="6350" stA="28000" endPos="1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600"/>
              </a:spcAft>
              <a:defRPr/>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1" name="矩形 10"/>
          <p:cNvSpPr/>
          <p:nvPr/>
        </p:nvSpPr>
        <p:spPr>
          <a:xfrm>
            <a:off x="1666349" y="751928"/>
            <a:ext cx="3682891" cy="438777"/>
          </a:xfrm>
          <a:prstGeom prst="rect">
            <a:avLst/>
          </a:prstGeom>
          <a:solidFill>
            <a:srgbClr val="7030A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毕业设计</a:t>
            </a:r>
            <a:r>
              <a:rPr lang="en-US" altLang="zh-CN"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论文</a:t>
            </a:r>
            <a:r>
              <a:rPr lang="en-US" altLang="zh-CN"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答辩及成绩评定</a:t>
            </a:r>
          </a:p>
        </p:txBody>
      </p:sp>
      <p:sp>
        <p:nvSpPr>
          <p:cNvPr id="12" name="矩形 4"/>
          <p:cNvSpPr>
            <a:spLocks noChangeArrowheads="1"/>
          </p:cNvSpPr>
          <p:nvPr/>
        </p:nvSpPr>
        <p:spPr bwMode="auto">
          <a:xfrm>
            <a:off x="1896936" y="1998500"/>
            <a:ext cx="8664384" cy="374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b="1" dirty="0" smtClean="0">
                <a:solidFill>
                  <a:prstClr val="white"/>
                </a:solidFill>
                <a:latin typeface="微软雅黑" panose="020B0503020204020204" pitchFamily="34" charset="-122"/>
                <a:ea typeface="微软雅黑" panose="020B0503020204020204" pitchFamily="34" charset="-122"/>
              </a:rPr>
              <a:t>1</a:t>
            </a:r>
            <a:r>
              <a:rPr lang="zh-CN" altLang="en-US" b="1" dirty="0" smtClean="0">
                <a:solidFill>
                  <a:prstClr val="white"/>
                </a:solidFill>
                <a:latin typeface="微软雅黑" panose="020B0503020204020204" pitchFamily="34" charset="-122"/>
                <a:ea typeface="微软雅黑" panose="020B0503020204020204" pitchFamily="34" charset="-122"/>
              </a:rPr>
              <a:t>、毕业设计</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论文</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完成后学生必须进行答辩；</a:t>
            </a:r>
          </a:p>
          <a:p>
            <a:pPr>
              <a:lnSpc>
                <a:spcPct val="120000"/>
              </a:lnSpc>
            </a:pPr>
            <a:r>
              <a:rPr lang="en-US" altLang="zh-CN" b="1" dirty="0" smtClean="0">
                <a:solidFill>
                  <a:prstClr val="white"/>
                </a:solidFill>
                <a:latin typeface="微软雅黑" panose="020B0503020204020204" pitchFamily="34" charset="-122"/>
                <a:ea typeface="微软雅黑" panose="020B0503020204020204" pitchFamily="34" charset="-122"/>
              </a:rPr>
              <a:t>2</a:t>
            </a:r>
            <a:r>
              <a:rPr lang="zh-CN" altLang="en-US" b="1" dirty="0" smtClean="0">
                <a:solidFill>
                  <a:prstClr val="white"/>
                </a:solidFill>
                <a:latin typeface="微软雅黑" panose="020B0503020204020204" pitchFamily="34" charset="-122"/>
                <a:ea typeface="微软雅黑" panose="020B0503020204020204" pitchFamily="34" charset="-122"/>
              </a:rPr>
              <a:t>、答辩</a:t>
            </a:r>
            <a:r>
              <a:rPr lang="zh-CN" altLang="en-US" b="1" dirty="0">
                <a:solidFill>
                  <a:prstClr val="white"/>
                </a:solidFill>
                <a:latin typeface="微软雅黑" panose="020B0503020204020204" pitchFamily="34" charset="-122"/>
                <a:ea typeface="微软雅黑" panose="020B0503020204020204" pitchFamily="34" charset="-122"/>
              </a:rPr>
              <a:t>时间：学生介绍</a:t>
            </a:r>
            <a:r>
              <a:rPr lang="en-US"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15</a:t>
            </a:r>
            <a:r>
              <a:rPr lang="zh-CN" altLang="en-US"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分钟</a:t>
            </a:r>
            <a:r>
              <a:rPr lang="zh-CN" altLang="en-US" b="1" dirty="0">
                <a:solidFill>
                  <a:prstClr val="white"/>
                </a:solidFill>
                <a:latin typeface="微软雅黑" panose="020B0503020204020204" pitchFamily="34" charset="-122"/>
                <a:ea typeface="微软雅黑" panose="020B0503020204020204" pitchFamily="34" charset="-122"/>
              </a:rPr>
              <a:t>，学生对教师提问的回答</a:t>
            </a:r>
            <a:r>
              <a:rPr lang="en-US"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分钟</a:t>
            </a:r>
            <a:r>
              <a:rPr lang="zh-CN" altLang="en-US" b="1" dirty="0">
                <a:solidFill>
                  <a:prstClr val="white"/>
                </a:solidFill>
                <a:latin typeface="微软雅黑" panose="020B0503020204020204" pitchFamily="34" charset="-122"/>
                <a:ea typeface="微软雅黑" panose="020B0503020204020204" pitchFamily="34" charset="-122"/>
              </a:rPr>
              <a:t>左右；</a:t>
            </a:r>
          </a:p>
          <a:p>
            <a:pPr>
              <a:lnSpc>
                <a:spcPct val="120000"/>
              </a:lnSpc>
            </a:pPr>
            <a:r>
              <a:rPr lang="en-US" altLang="zh-CN" b="1" dirty="0" smtClean="0">
                <a:solidFill>
                  <a:prstClr val="white"/>
                </a:solidFill>
                <a:latin typeface="微软雅黑" panose="020B0503020204020204" pitchFamily="34" charset="-122"/>
                <a:ea typeface="微软雅黑" panose="020B0503020204020204" pitchFamily="34" charset="-122"/>
              </a:rPr>
              <a:t>3</a:t>
            </a:r>
            <a:r>
              <a:rPr lang="zh-CN" altLang="en-US" b="1" dirty="0" smtClean="0">
                <a:solidFill>
                  <a:prstClr val="white"/>
                </a:solidFill>
                <a:latin typeface="微软雅黑" panose="020B0503020204020204" pitchFamily="34" charset="-122"/>
                <a:ea typeface="微软雅黑" panose="020B0503020204020204" pitchFamily="34" charset="-122"/>
              </a:rPr>
              <a:t>、毕业设计</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论文</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成绩采用五级制，其对应关系如下</a:t>
            </a:r>
            <a:r>
              <a:rPr lang="en-US" altLang="zh-CN" b="1" dirty="0">
                <a:solidFill>
                  <a:prstClr val="white"/>
                </a:solidFill>
                <a:latin typeface="微软雅黑" panose="020B0503020204020204" pitchFamily="34" charset="-122"/>
                <a:ea typeface="微软雅黑" panose="020B0503020204020204" pitchFamily="34" charset="-122"/>
              </a:rPr>
              <a:t>:</a:t>
            </a:r>
          </a:p>
          <a:p>
            <a:pPr>
              <a:lnSpc>
                <a:spcPct val="120000"/>
              </a:lnSpc>
            </a:pPr>
            <a:r>
              <a:rPr lang="en-US" altLang="zh-CN" b="1" dirty="0">
                <a:solidFill>
                  <a:prstClr val="white"/>
                </a:solidFill>
                <a:latin typeface="微软雅黑" panose="020B0503020204020204" pitchFamily="34" charset="-122"/>
                <a:ea typeface="微软雅黑" panose="020B0503020204020204" pitchFamily="34" charset="-122"/>
              </a:rPr>
              <a:t>     </a:t>
            </a:r>
            <a:r>
              <a:rPr lang="zh-CN" altLang="en-US"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百分制   </a:t>
            </a:r>
            <a:r>
              <a:rPr lang="en-US"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90-100    80-89   70-79   60-69   0-59</a:t>
            </a:r>
          </a:p>
          <a:p>
            <a:pPr>
              <a:lnSpc>
                <a:spcPct val="120000"/>
              </a:lnSpc>
            </a:pPr>
            <a:r>
              <a:rPr lang="en-US"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五级制    优秀      良好    中等    及格  不及格</a:t>
            </a:r>
          </a:p>
          <a:p>
            <a:pPr>
              <a:lnSpc>
                <a:spcPct val="120000"/>
              </a:lnSpc>
            </a:pPr>
            <a:r>
              <a:rPr lang="en-US" altLang="zh-CN" b="1" dirty="0" smtClean="0">
                <a:solidFill>
                  <a:prstClr val="white"/>
                </a:solidFill>
                <a:latin typeface="微软雅黑" panose="020B0503020204020204" pitchFamily="34" charset="-122"/>
                <a:ea typeface="微软雅黑" panose="020B0503020204020204" pitchFamily="34" charset="-122"/>
              </a:rPr>
              <a:t>4</a:t>
            </a:r>
            <a:r>
              <a:rPr lang="zh-CN" altLang="en-US" b="1" dirty="0" smtClean="0">
                <a:solidFill>
                  <a:prstClr val="white"/>
                </a:solidFill>
                <a:latin typeface="微软雅黑" panose="020B0503020204020204" pitchFamily="34" charset="-122"/>
                <a:ea typeface="微软雅黑" panose="020B0503020204020204" pitchFamily="34" charset="-122"/>
              </a:rPr>
              <a:t>、毕业设计</a:t>
            </a:r>
            <a:r>
              <a:rPr lang="zh-CN" altLang="en-US" b="1" dirty="0">
                <a:solidFill>
                  <a:prstClr val="white"/>
                </a:solidFill>
                <a:latin typeface="微软雅黑" panose="020B0503020204020204" pitchFamily="34" charset="-122"/>
                <a:ea typeface="微软雅黑" panose="020B0503020204020204" pitchFamily="34" charset="-122"/>
              </a:rPr>
              <a:t>成绩由三部分组成</a:t>
            </a:r>
            <a:r>
              <a:rPr lang="en-US" altLang="zh-CN" b="1" dirty="0">
                <a:solidFill>
                  <a:prstClr val="white"/>
                </a:solidFill>
                <a:latin typeface="微软雅黑" panose="020B0503020204020204" pitchFamily="34" charset="-122"/>
                <a:ea typeface="微软雅黑" panose="020B0503020204020204" pitchFamily="34" charset="-122"/>
              </a:rPr>
              <a:t>:</a:t>
            </a:r>
          </a:p>
          <a:p>
            <a:pPr>
              <a:lnSpc>
                <a:spcPct val="120000"/>
              </a:lnSpc>
            </a:pPr>
            <a:r>
              <a:rPr lang="en-US" altLang="zh-CN" b="1" dirty="0">
                <a:solidFill>
                  <a:prstClr val="white"/>
                </a:solidFill>
                <a:latin typeface="微软雅黑" panose="020B0503020204020204" pitchFamily="34" charset="-122"/>
                <a:ea typeface="微软雅黑" panose="020B0503020204020204" pitchFamily="34" charset="-122"/>
              </a:rPr>
              <a:t>    ①</a:t>
            </a:r>
            <a:r>
              <a:rPr lang="zh-CN" altLang="en-US" b="1" dirty="0">
                <a:solidFill>
                  <a:prstClr val="white"/>
                </a:solidFill>
                <a:latin typeface="微软雅黑" panose="020B0503020204020204" pitchFamily="34" charset="-122"/>
                <a:ea typeface="微软雅黑" panose="020B0503020204020204" pitchFamily="34" charset="-122"/>
              </a:rPr>
              <a:t>毕业设计（论文）指导教师评价成绩，占</a:t>
            </a:r>
            <a:r>
              <a:rPr lang="en-US"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a:t>
            </a:r>
            <a:r>
              <a:rPr lang="zh-CN" altLang="en-US"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左右；</a:t>
            </a:r>
          </a:p>
          <a:p>
            <a:pPr>
              <a:lnSpc>
                <a:spcPct val="120000"/>
              </a:lnSpc>
            </a:pPr>
            <a:r>
              <a:rPr lang="zh-CN" altLang="en-US" b="1" dirty="0">
                <a:solidFill>
                  <a:prstClr val="white"/>
                </a:solidFill>
                <a:latin typeface="微软雅黑" panose="020B0503020204020204" pitchFamily="34" charset="-122"/>
                <a:ea typeface="微软雅黑" panose="020B0503020204020204" pitchFamily="34" charset="-122"/>
              </a:rPr>
              <a:t>    ②毕业设计（论文）评阅成绩，占</a:t>
            </a:r>
            <a:r>
              <a:rPr lang="en-US"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左右；</a:t>
            </a:r>
          </a:p>
          <a:p>
            <a:pPr>
              <a:lnSpc>
                <a:spcPct val="120000"/>
              </a:lnSpc>
            </a:pPr>
            <a:r>
              <a:rPr lang="zh-CN" altLang="en-US" b="1" dirty="0">
                <a:solidFill>
                  <a:prstClr val="white"/>
                </a:solidFill>
                <a:latin typeface="微软雅黑" panose="020B0503020204020204" pitchFamily="34" charset="-122"/>
                <a:ea typeface="微软雅黑" panose="020B0503020204020204" pitchFamily="34" charset="-122"/>
              </a:rPr>
              <a:t>    ③毕业设计（论文）答辩成绩，占</a:t>
            </a:r>
            <a:r>
              <a:rPr lang="en-US"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50</a:t>
            </a:r>
            <a:r>
              <a:rPr lang="zh-CN" altLang="en-US"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左右；</a:t>
            </a:r>
          </a:p>
          <a:p>
            <a:pPr>
              <a:lnSpc>
                <a:spcPct val="120000"/>
              </a:lnSpc>
            </a:pPr>
            <a:r>
              <a:rPr lang="en-US" altLang="zh-CN" b="1" dirty="0" smtClean="0">
                <a:solidFill>
                  <a:prstClr val="white"/>
                </a:solidFill>
                <a:latin typeface="微软雅黑" panose="020B0503020204020204" pitchFamily="34" charset="-122"/>
                <a:ea typeface="微软雅黑" panose="020B0503020204020204" pitchFamily="34" charset="-122"/>
              </a:rPr>
              <a:t>5</a:t>
            </a:r>
            <a:r>
              <a:rPr lang="zh-CN" altLang="en-US" b="1" dirty="0" smtClean="0">
                <a:solidFill>
                  <a:prstClr val="white"/>
                </a:solidFill>
                <a:latin typeface="微软雅黑" panose="020B0503020204020204" pitchFamily="34" charset="-122"/>
                <a:ea typeface="微软雅黑" panose="020B0503020204020204" pitchFamily="34" charset="-122"/>
              </a:rPr>
              <a:t>、毕业设计</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论文</a:t>
            </a:r>
            <a:r>
              <a:rPr lang="en-US" altLang="zh-CN" b="1" dirty="0">
                <a:solidFill>
                  <a:prstClr val="white"/>
                </a:solidFill>
                <a:latin typeface="微软雅黑" panose="020B0503020204020204" pitchFamily="34" charset="-122"/>
                <a:ea typeface="微软雅黑" panose="020B0503020204020204" pitchFamily="34" charset="-122"/>
              </a:rPr>
              <a:t>)</a:t>
            </a:r>
            <a:r>
              <a:rPr lang="zh-CN" altLang="en-US" b="1" dirty="0">
                <a:solidFill>
                  <a:prstClr val="white"/>
                </a:solidFill>
                <a:latin typeface="微软雅黑" panose="020B0503020204020204" pitchFamily="34" charset="-122"/>
                <a:ea typeface="微软雅黑" panose="020B0503020204020204" pitchFamily="34" charset="-122"/>
              </a:rPr>
              <a:t>中评定为优秀成绩的比例一般掌握在</a:t>
            </a:r>
            <a:r>
              <a:rPr lang="en-US"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15%</a:t>
            </a:r>
            <a:r>
              <a:rPr lang="zh-CN" altLang="en-US" b="1" dirty="0">
                <a:solidFill>
                  <a:prstClr val="white"/>
                </a:solidFill>
                <a:latin typeface="微软雅黑" panose="020B0503020204020204" pitchFamily="34" charset="-122"/>
                <a:ea typeface="微软雅黑" panose="020B0503020204020204" pitchFamily="34" charset="-122"/>
              </a:rPr>
              <a:t>左右，最多不超过</a:t>
            </a:r>
            <a:r>
              <a:rPr lang="en-US"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a:t>
            </a:r>
            <a:r>
              <a:rPr lang="zh-CN" altLang="en-US" b="1" dirty="0">
                <a:solidFill>
                  <a:prstClr val="white"/>
                </a:solidFill>
                <a:latin typeface="微软雅黑" panose="020B0503020204020204" pitchFamily="34" charset="-122"/>
                <a:ea typeface="微软雅黑" panose="020B0503020204020204" pitchFamily="34" charset="-122"/>
              </a:rPr>
              <a:t>；评定为中等及其以下成绩的比例一般不得低于</a:t>
            </a:r>
            <a:r>
              <a:rPr lang="en-US" altLang="zh-CN"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a:t>
            </a:r>
            <a:r>
              <a:rPr lang="zh-CN" altLang="en-US" b="1" dirty="0">
                <a:solidFill>
                  <a:prstClr val="white"/>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xmlns="" val="35591332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p:nvPr/>
        </p:nvSpPr>
        <p:spPr>
          <a:xfrm flipV="1">
            <a:off x="0" y="-28721"/>
            <a:ext cx="12192000" cy="580577"/>
          </a:xfrm>
          <a:prstGeom prst="rect">
            <a:avLst/>
          </a:prstGeom>
          <a:pattFill prst="ltUpDiag">
            <a:fgClr>
              <a:srgbClr val="92D050"/>
            </a:fgClr>
            <a:bgClr>
              <a:srgbClr val="00B05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2"/>
          <p:cNvSpPr txBox="1">
            <a:spLocks noChangeArrowheads="1"/>
          </p:cNvSpPr>
          <p:nvPr/>
        </p:nvSpPr>
        <p:spPr bwMode="auto">
          <a:xfrm>
            <a:off x="4332625" y="-42"/>
            <a:ext cx="453695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CC0000"/>
              </a:buClr>
            </a:pPr>
            <a:r>
              <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大学生</a:t>
            </a:r>
            <a:r>
              <a:rPr lang="zh-CN" altLang="en-US" sz="2800" b="1" dirty="0" smtClean="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毕业设计（论文）</a:t>
            </a:r>
            <a:endParaRPr lang="zh-CN" altLang="en-US" sz="2800" b="1" dirty="0">
              <a:solidFill>
                <a:prstClr val="white"/>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515171" y="371041"/>
            <a:ext cx="933529" cy="1163650"/>
            <a:chOff x="923544" y="221278"/>
            <a:chExt cx="741505" cy="976587"/>
          </a:xfrm>
        </p:grpSpPr>
        <p:sp>
          <p:nvSpPr>
            <p:cNvPr id="5" name="矩形 4"/>
            <p:cNvSpPr/>
            <p:nvPr/>
          </p:nvSpPr>
          <p:spPr>
            <a:xfrm>
              <a:off x="923544" y="676657"/>
              <a:ext cx="521208" cy="5212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1316737" y="475487"/>
              <a:ext cx="348312" cy="343113"/>
            </a:xfrm>
            <a:prstGeom prst="rect">
              <a:avLst/>
            </a:prstGeom>
            <a:solidFill>
              <a:srgbClr val="7030A0"/>
            </a:solidFill>
            <a:ln w="38100">
              <a:solidFill>
                <a:srgbClr val="92D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Times New Roman" panose="02020603050405020304" pitchFamily="18" charset="0"/>
                  <a:cs typeface="Times New Roman" panose="02020603050405020304" pitchFamily="18" charset="0"/>
                </a:rPr>
                <a:t>3</a:t>
              </a:r>
              <a:endParaRPr lang="zh-CN" altLang="en-US" sz="2400" b="1" dirty="0">
                <a:solidFill>
                  <a:prstClr val="white"/>
                </a:solidFill>
                <a:latin typeface="Times New Roman" panose="02020603050405020304" pitchFamily="18" charset="0"/>
                <a:cs typeface="Times New Roman" panose="02020603050405020304" pitchFamily="18" charset="0"/>
              </a:endParaRPr>
            </a:p>
          </p:txBody>
        </p:sp>
        <p:sp>
          <p:nvSpPr>
            <p:cNvPr id="8" name="矩形 7"/>
            <p:cNvSpPr/>
            <p:nvPr/>
          </p:nvSpPr>
          <p:spPr>
            <a:xfrm>
              <a:off x="1138428" y="221278"/>
              <a:ext cx="178309" cy="175648"/>
            </a:xfrm>
            <a:prstGeom prst="rect">
              <a:avLst/>
            </a:prstGeom>
            <a:noFill/>
            <a:ln w="28575">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矩形 10"/>
          <p:cNvSpPr/>
          <p:nvPr/>
        </p:nvSpPr>
        <p:spPr>
          <a:xfrm>
            <a:off x="1666349" y="751928"/>
            <a:ext cx="2814211" cy="438777"/>
          </a:xfrm>
          <a:prstGeom prst="rect">
            <a:avLst/>
          </a:prstGeom>
          <a:solidFill>
            <a:srgbClr val="7030A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毕业设计</a:t>
            </a:r>
            <a:r>
              <a:rPr lang="en-US" altLang="zh-CN"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论文</a:t>
            </a:r>
            <a:r>
              <a:rPr lang="en-US" altLang="zh-CN"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工作进程</a:t>
            </a:r>
          </a:p>
        </p:txBody>
      </p:sp>
      <p:graphicFrame>
        <p:nvGraphicFramePr>
          <p:cNvPr id="13" name="表格 12"/>
          <p:cNvGraphicFramePr>
            <a:graphicFrameLocks noGrp="1"/>
          </p:cNvGraphicFramePr>
          <p:nvPr>
            <p:extLst>
              <p:ext uri="{D42A27DB-BD31-4B8C-83A1-F6EECF244321}">
                <p14:modId xmlns:p14="http://schemas.microsoft.com/office/powerpoint/2010/main" xmlns="" val="2134198719"/>
              </p:ext>
            </p:extLst>
          </p:nvPr>
        </p:nvGraphicFramePr>
        <p:xfrm>
          <a:off x="1666353" y="1534691"/>
          <a:ext cx="8712092" cy="4957667"/>
        </p:xfrm>
        <a:graphic>
          <a:graphicData uri="http://schemas.openxmlformats.org/drawingml/2006/table">
            <a:tbl>
              <a:tblPr/>
              <a:tblGrid>
                <a:gridCol w="1608164"/>
                <a:gridCol w="4812487"/>
                <a:gridCol w="2291441"/>
              </a:tblGrid>
              <a:tr h="490791">
                <a:tc>
                  <a:txBody>
                    <a:bodyPr/>
                    <a:lstStyle/>
                    <a:p>
                      <a:pPr algn="ctr">
                        <a:lnSpc>
                          <a:spcPts val="1100"/>
                        </a:lnSpc>
                        <a:spcAft>
                          <a:spcPts val="1000"/>
                        </a:spcAft>
                      </a:pPr>
                      <a:r>
                        <a:rPr lang="zh-CN" altLang="en-US" sz="1800" b="1" dirty="0" smtClean="0">
                          <a:solidFill>
                            <a:srgbClr val="FFC000"/>
                          </a:solidFill>
                          <a:latin typeface="微软雅黑" panose="020B0503020204020204" pitchFamily="34" charset="-122"/>
                          <a:ea typeface="微软雅黑" panose="020B0503020204020204" pitchFamily="34" charset="-122"/>
                          <a:cs typeface="+mn-cs"/>
                        </a:rPr>
                        <a:t>项目</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a:txBody>
                    <a:bodyPr/>
                    <a:lstStyle/>
                    <a:p>
                      <a:pPr algn="ctr">
                        <a:lnSpc>
                          <a:spcPts val="1100"/>
                        </a:lnSpc>
                        <a:spcAft>
                          <a:spcPts val="1000"/>
                        </a:spcAft>
                      </a:pPr>
                      <a:r>
                        <a:rPr lang="zh-CN" altLang="en-US" sz="1800" b="1" dirty="0" smtClean="0">
                          <a:solidFill>
                            <a:srgbClr val="FFC000"/>
                          </a:solidFill>
                          <a:latin typeface="微软雅黑" panose="020B0503020204020204" pitchFamily="34" charset="-122"/>
                          <a:ea typeface="微软雅黑" panose="020B0503020204020204" pitchFamily="34" charset="-122"/>
                          <a:cs typeface="+mn-cs"/>
                        </a:rPr>
                        <a:t>要</a:t>
                      </a:r>
                      <a:r>
                        <a:rPr lang="en-US" altLang="en-US" sz="1800" b="1" dirty="0" smtClean="0">
                          <a:solidFill>
                            <a:srgbClr val="FFC000"/>
                          </a:solidFill>
                          <a:latin typeface="微软雅黑" panose="020B0503020204020204" pitchFamily="34" charset="-122"/>
                          <a:ea typeface="微软雅黑" panose="020B0503020204020204" pitchFamily="34" charset="-122"/>
                          <a:cs typeface="+mn-cs"/>
                        </a:rPr>
                        <a:t>  </a:t>
                      </a:r>
                      <a:r>
                        <a:rPr lang="zh-CN" altLang="en-US" sz="1800" b="1" dirty="0" smtClean="0">
                          <a:solidFill>
                            <a:srgbClr val="FFC000"/>
                          </a:solidFill>
                          <a:latin typeface="微软雅黑" panose="020B0503020204020204" pitchFamily="34" charset="-122"/>
                          <a:ea typeface="微软雅黑" panose="020B0503020204020204" pitchFamily="34" charset="-122"/>
                          <a:cs typeface="+mn-cs"/>
                        </a:rPr>
                        <a:t>求</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a:txBody>
                    <a:bodyPr/>
                    <a:lstStyle/>
                    <a:p>
                      <a:pPr algn="ctr">
                        <a:lnSpc>
                          <a:spcPts val="1100"/>
                        </a:lnSpc>
                        <a:spcAft>
                          <a:spcPts val="1000"/>
                        </a:spcAft>
                      </a:pPr>
                      <a:r>
                        <a:rPr lang="zh-CN" altLang="en-US" sz="1800" b="1" dirty="0" smtClean="0">
                          <a:solidFill>
                            <a:srgbClr val="FFC000"/>
                          </a:solidFill>
                          <a:latin typeface="微软雅黑" panose="020B0503020204020204" pitchFamily="34" charset="-122"/>
                          <a:ea typeface="微软雅黑" panose="020B0503020204020204" pitchFamily="34" charset="-122"/>
                          <a:cs typeface="+mn-cs"/>
                        </a:rPr>
                        <a:t>完成时间</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r>
              <a:tr h="715294">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下达任务书</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ct val="1000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指导教师根据课题及任务书要求填写毕业设计</a:t>
                      </a:r>
                      <a:r>
                        <a:rPr lang="en-US" sz="1600" b="1" kern="100" dirty="0">
                          <a:solidFill>
                            <a:schemeClr val="bg1"/>
                          </a:solidFill>
                          <a:latin typeface="微软雅黑" panose="020B0503020204020204" pitchFamily="34" charset="-122"/>
                          <a:ea typeface="微软雅黑" panose="020B0503020204020204" pitchFamily="34" charset="-122"/>
                          <a:cs typeface="Times New Roman"/>
                        </a:rPr>
                        <a:t>(</a:t>
                      </a:r>
                      <a:r>
                        <a:rPr lang="zh-CN" sz="1600" b="1" kern="100" dirty="0">
                          <a:solidFill>
                            <a:schemeClr val="bg1"/>
                          </a:solidFill>
                          <a:latin typeface="微软雅黑" panose="020B0503020204020204" pitchFamily="34" charset="-122"/>
                          <a:ea typeface="微软雅黑" panose="020B0503020204020204" pitchFamily="34" charset="-122"/>
                          <a:cs typeface="Times New Roman"/>
                        </a:rPr>
                        <a:t>论文</a:t>
                      </a:r>
                      <a:r>
                        <a:rPr lang="en-US" sz="1600" b="1" kern="100" dirty="0">
                          <a:solidFill>
                            <a:schemeClr val="bg1"/>
                          </a:solidFill>
                          <a:latin typeface="微软雅黑" panose="020B0503020204020204" pitchFamily="34" charset="-122"/>
                          <a:ea typeface="微软雅黑" panose="020B0503020204020204" pitchFamily="34" charset="-122"/>
                          <a:cs typeface="Times New Roman"/>
                        </a:rPr>
                        <a:t>)</a:t>
                      </a:r>
                      <a:r>
                        <a:rPr lang="zh-CN" sz="1600" b="1" kern="100" dirty="0">
                          <a:solidFill>
                            <a:schemeClr val="bg1"/>
                          </a:solidFill>
                          <a:latin typeface="微软雅黑" panose="020B0503020204020204" pitchFamily="34" charset="-122"/>
                          <a:ea typeface="微软雅黑" panose="020B0503020204020204" pitchFamily="34" charset="-122"/>
                          <a:cs typeface="Times New Roman"/>
                        </a:rPr>
                        <a:t>任务书，并下达给学生</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第七学期末</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491714">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开题报告</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学生在指导教师指导下，完成开题报告</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第八学期第</a:t>
                      </a:r>
                      <a:r>
                        <a:rPr lang="en-US" sz="1600" b="1" kern="100" dirty="0">
                          <a:solidFill>
                            <a:schemeClr val="bg1"/>
                          </a:solidFill>
                          <a:latin typeface="微软雅黑" panose="020B0503020204020204" pitchFamily="34" charset="-122"/>
                          <a:ea typeface="微软雅黑" panose="020B0503020204020204" pitchFamily="34" charset="-122"/>
                          <a:cs typeface="Times New Roman"/>
                        </a:rPr>
                        <a:t>4-5</a:t>
                      </a:r>
                      <a:r>
                        <a:rPr lang="zh-CN" sz="1600" b="1" kern="100" dirty="0">
                          <a:solidFill>
                            <a:schemeClr val="bg1"/>
                          </a:solidFill>
                          <a:latin typeface="微软雅黑" panose="020B0503020204020204" pitchFamily="34" charset="-122"/>
                          <a:ea typeface="微软雅黑" panose="020B0503020204020204" pitchFamily="34" charset="-122"/>
                          <a:cs typeface="Times New Roman"/>
                        </a:rPr>
                        <a:t>周</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r>
              <a:tr h="968827">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中期检查</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ct val="1000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指导教师认真检查毕业设计</a:t>
                      </a:r>
                      <a:r>
                        <a:rPr lang="en-US" sz="1600" b="1" kern="100" dirty="0">
                          <a:solidFill>
                            <a:schemeClr val="bg1"/>
                          </a:solidFill>
                          <a:latin typeface="微软雅黑" panose="020B0503020204020204" pitchFamily="34" charset="-122"/>
                          <a:ea typeface="微软雅黑" panose="020B0503020204020204" pitchFamily="34" charset="-122"/>
                          <a:cs typeface="Times New Roman"/>
                        </a:rPr>
                        <a:t>(</a:t>
                      </a:r>
                      <a:r>
                        <a:rPr lang="zh-CN" sz="1600" b="1" kern="100" dirty="0">
                          <a:solidFill>
                            <a:schemeClr val="bg1"/>
                          </a:solidFill>
                          <a:latin typeface="微软雅黑" panose="020B0503020204020204" pitchFamily="34" charset="-122"/>
                          <a:ea typeface="微软雅黑" panose="020B0503020204020204" pitchFamily="34" charset="-122"/>
                          <a:cs typeface="Times New Roman"/>
                        </a:rPr>
                        <a:t>论文</a:t>
                      </a:r>
                      <a:r>
                        <a:rPr lang="en-US" sz="1600" b="1" kern="100" dirty="0">
                          <a:solidFill>
                            <a:schemeClr val="bg1"/>
                          </a:solidFill>
                          <a:latin typeface="微软雅黑" panose="020B0503020204020204" pitchFamily="34" charset="-122"/>
                          <a:ea typeface="微软雅黑" panose="020B0503020204020204" pitchFamily="34" charset="-122"/>
                          <a:cs typeface="Times New Roman"/>
                        </a:rPr>
                        <a:t>)</a:t>
                      </a:r>
                      <a:r>
                        <a:rPr lang="zh-CN" sz="1600" b="1" kern="100" dirty="0">
                          <a:solidFill>
                            <a:schemeClr val="bg1"/>
                          </a:solidFill>
                          <a:latin typeface="微软雅黑" panose="020B0503020204020204" pitchFamily="34" charset="-122"/>
                          <a:ea typeface="微软雅黑" panose="020B0503020204020204" pitchFamily="34" charset="-122"/>
                          <a:cs typeface="Times New Roman"/>
                        </a:rPr>
                        <a:t>进展情况，填写《南京邮电大学毕业设计（论文）工作中期检查表》</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第八学期第</a:t>
                      </a:r>
                      <a:r>
                        <a:rPr lang="en-US" sz="1600" b="1" kern="100" dirty="0">
                          <a:solidFill>
                            <a:schemeClr val="bg1"/>
                          </a:solidFill>
                          <a:latin typeface="微软雅黑" panose="020B0503020204020204" pitchFamily="34" charset="-122"/>
                          <a:ea typeface="微软雅黑" panose="020B0503020204020204" pitchFamily="34" charset="-122"/>
                          <a:cs typeface="Times New Roman"/>
                        </a:rPr>
                        <a:t>10</a:t>
                      </a:r>
                      <a:r>
                        <a:rPr lang="zh-CN" sz="1600" b="1" kern="100" dirty="0">
                          <a:solidFill>
                            <a:schemeClr val="bg1"/>
                          </a:solidFill>
                          <a:latin typeface="微软雅黑" panose="020B0503020204020204" pitchFamily="34" charset="-122"/>
                          <a:ea typeface="微软雅黑" panose="020B0503020204020204" pitchFamily="34" charset="-122"/>
                          <a:cs typeface="Times New Roman"/>
                        </a:rPr>
                        <a:t>周</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512501">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外文译文批阅</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指导教师批阅学生外文译文</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第八学期第</a:t>
                      </a:r>
                      <a:r>
                        <a:rPr lang="en-US" sz="1600" b="1" kern="100" dirty="0">
                          <a:solidFill>
                            <a:schemeClr val="bg1"/>
                          </a:solidFill>
                          <a:latin typeface="微软雅黑" panose="020B0503020204020204" pitchFamily="34" charset="-122"/>
                          <a:ea typeface="微软雅黑" panose="020B0503020204020204" pitchFamily="34" charset="-122"/>
                          <a:cs typeface="Times New Roman"/>
                        </a:rPr>
                        <a:t>13</a:t>
                      </a:r>
                      <a:r>
                        <a:rPr lang="zh-CN" sz="1600" b="1" kern="100" dirty="0">
                          <a:solidFill>
                            <a:schemeClr val="bg1"/>
                          </a:solidFill>
                          <a:latin typeface="微软雅黑" panose="020B0503020204020204" pitchFamily="34" charset="-122"/>
                          <a:ea typeface="微软雅黑" panose="020B0503020204020204" pitchFamily="34" charset="-122"/>
                          <a:cs typeface="Times New Roman"/>
                        </a:rPr>
                        <a:t>周</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r>
              <a:tr h="646467">
                <a:tc>
                  <a:txBody>
                    <a:bodyPr/>
                    <a:lstStyle/>
                    <a:p>
                      <a:pPr algn="ctr">
                        <a:lnSpc>
                          <a:spcPts val="1100"/>
                        </a:lnSpc>
                        <a:spcAft>
                          <a:spcPts val="1000"/>
                        </a:spcAft>
                      </a:pPr>
                      <a:r>
                        <a:rPr lang="zh-CN" sz="1600" b="1" kern="100">
                          <a:solidFill>
                            <a:schemeClr val="bg1"/>
                          </a:solidFill>
                          <a:latin typeface="微软雅黑" panose="020B0503020204020204" pitchFamily="34" charset="-122"/>
                          <a:ea typeface="微软雅黑" panose="020B0503020204020204" pitchFamily="34" charset="-122"/>
                          <a:cs typeface="Times New Roman"/>
                        </a:rPr>
                        <a:t>撰写报告</a:t>
                      </a:r>
                      <a:r>
                        <a:rPr lang="en-US" sz="1600" b="1" kern="100">
                          <a:solidFill>
                            <a:schemeClr val="bg1"/>
                          </a:solidFill>
                          <a:latin typeface="微软雅黑" panose="020B0503020204020204" pitchFamily="34" charset="-122"/>
                          <a:ea typeface="微软雅黑" panose="020B0503020204020204" pitchFamily="34" charset="-122"/>
                          <a:cs typeface="Times New Roman"/>
                        </a:rPr>
                        <a:t>(</a:t>
                      </a:r>
                      <a:r>
                        <a:rPr lang="zh-CN" sz="1600" b="1" kern="100">
                          <a:solidFill>
                            <a:schemeClr val="bg1"/>
                          </a:solidFill>
                          <a:latin typeface="微软雅黑" panose="020B0503020204020204" pitchFamily="34" charset="-122"/>
                          <a:ea typeface="微软雅黑" panose="020B0503020204020204" pitchFamily="34" charset="-122"/>
                          <a:cs typeface="Times New Roman"/>
                        </a:rPr>
                        <a:t>论文</a:t>
                      </a:r>
                      <a:r>
                        <a:rPr lang="en-US" sz="1600" b="1" kern="100">
                          <a:solidFill>
                            <a:schemeClr val="bg1"/>
                          </a:solidFill>
                          <a:latin typeface="微软雅黑" panose="020B0503020204020204" pitchFamily="34" charset="-122"/>
                          <a:ea typeface="微软雅黑" panose="020B0503020204020204" pitchFamily="34" charset="-122"/>
                          <a:cs typeface="Times New Roman"/>
                        </a:rPr>
                        <a:t>)</a:t>
                      </a:r>
                      <a:endParaRPr lang="zh-CN" sz="1600" b="1" kern="100">
                        <a:solidFill>
                          <a:schemeClr val="bg1"/>
                        </a:solidFill>
                        <a:latin typeface="微软雅黑" panose="020B0503020204020204" pitchFamily="34" charset="-122"/>
                        <a:ea typeface="微软雅黑" panose="020B0503020204020204" pitchFamily="34" charset="-122"/>
                        <a:cs typeface="Times New Roman"/>
                      </a:endParaRP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ct val="1000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学生按撰写规范的要求认真撰写毕业设计</a:t>
                      </a:r>
                      <a:r>
                        <a:rPr lang="en-US" sz="1600" b="1" kern="100" dirty="0">
                          <a:solidFill>
                            <a:schemeClr val="bg1"/>
                          </a:solidFill>
                          <a:latin typeface="微软雅黑" panose="020B0503020204020204" pitchFamily="34" charset="-122"/>
                          <a:ea typeface="微软雅黑" panose="020B0503020204020204" pitchFamily="34" charset="-122"/>
                          <a:cs typeface="Times New Roman"/>
                        </a:rPr>
                        <a:t>(</a:t>
                      </a:r>
                      <a:r>
                        <a:rPr lang="zh-CN" sz="1600" b="1" kern="100" dirty="0">
                          <a:solidFill>
                            <a:schemeClr val="bg1"/>
                          </a:solidFill>
                          <a:latin typeface="微软雅黑" panose="020B0503020204020204" pitchFamily="34" charset="-122"/>
                          <a:ea typeface="微软雅黑" panose="020B0503020204020204" pitchFamily="34" charset="-122"/>
                          <a:cs typeface="Times New Roman"/>
                        </a:rPr>
                        <a:t>论文</a:t>
                      </a:r>
                      <a:r>
                        <a:rPr lang="en-US" sz="1600" b="1" kern="100" dirty="0">
                          <a:solidFill>
                            <a:schemeClr val="bg1"/>
                          </a:solidFill>
                          <a:latin typeface="微软雅黑" panose="020B0503020204020204" pitchFamily="34" charset="-122"/>
                          <a:ea typeface="微软雅黑" panose="020B0503020204020204" pitchFamily="34" charset="-122"/>
                          <a:cs typeface="Times New Roman"/>
                        </a:rPr>
                        <a:t>)</a:t>
                      </a:r>
                      <a:r>
                        <a:rPr lang="zh-CN" sz="1600" b="1" kern="100" dirty="0">
                          <a:solidFill>
                            <a:schemeClr val="bg1"/>
                          </a:solidFill>
                          <a:latin typeface="微软雅黑" panose="020B0503020204020204" pitchFamily="34" charset="-122"/>
                          <a:ea typeface="微软雅黑" panose="020B0503020204020204" pitchFamily="34" charset="-122"/>
                          <a:cs typeface="Times New Roman"/>
                        </a:rPr>
                        <a:t>报告，交指导教师批阅</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第八学期第</a:t>
                      </a:r>
                      <a:r>
                        <a:rPr lang="en-US" sz="1600" b="1" kern="100" dirty="0">
                          <a:solidFill>
                            <a:schemeClr val="bg1"/>
                          </a:solidFill>
                          <a:latin typeface="微软雅黑" panose="020B0503020204020204" pitchFamily="34" charset="-122"/>
                          <a:ea typeface="微软雅黑" panose="020B0503020204020204" pitchFamily="34" charset="-122"/>
                          <a:cs typeface="Times New Roman"/>
                        </a:rPr>
                        <a:t>15-16</a:t>
                      </a:r>
                      <a:r>
                        <a:rPr lang="zh-CN" sz="1600" b="1" kern="100" dirty="0">
                          <a:solidFill>
                            <a:schemeClr val="bg1"/>
                          </a:solidFill>
                          <a:latin typeface="微软雅黑" panose="020B0503020204020204" pitchFamily="34" charset="-122"/>
                          <a:ea typeface="微软雅黑" panose="020B0503020204020204" pitchFamily="34" charset="-122"/>
                          <a:cs typeface="Times New Roman"/>
                        </a:rPr>
                        <a:t>周</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534948">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答辩准备工作</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a:txBody>
                    <a:bodyPr/>
                    <a:lstStyle/>
                    <a:p>
                      <a:pPr algn="ctr">
                        <a:lnSpc>
                          <a:spcPct val="1000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答辩前完成答辩资格审查、毕业设计报告或毕业论文评阅</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第八学期第</a:t>
                      </a:r>
                      <a:r>
                        <a:rPr lang="en-US" sz="1600" b="1" kern="100" dirty="0">
                          <a:solidFill>
                            <a:schemeClr val="bg1"/>
                          </a:solidFill>
                          <a:latin typeface="微软雅黑" panose="020B0503020204020204" pitchFamily="34" charset="-122"/>
                          <a:ea typeface="微软雅黑" panose="020B0503020204020204" pitchFamily="34" charset="-122"/>
                          <a:cs typeface="Times New Roman"/>
                        </a:rPr>
                        <a:t>16-17</a:t>
                      </a:r>
                      <a:r>
                        <a:rPr lang="zh-CN" sz="1600" b="1" kern="100" dirty="0">
                          <a:solidFill>
                            <a:schemeClr val="bg1"/>
                          </a:solidFill>
                          <a:latin typeface="微软雅黑" panose="020B0503020204020204" pitchFamily="34" charset="-122"/>
                          <a:ea typeface="微软雅黑" panose="020B0503020204020204" pitchFamily="34" charset="-122"/>
                          <a:cs typeface="Times New Roman"/>
                        </a:rPr>
                        <a:t>周</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0C0"/>
                    </a:solidFill>
                  </a:tcPr>
                </a:tc>
              </a:tr>
              <a:tr h="597125">
                <a:tc>
                  <a:txBody>
                    <a:bodyPr/>
                    <a:lstStyle/>
                    <a:p>
                      <a:pPr algn="ctr">
                        <a:lnSpc>
                          <a:spcPts val="1100"/>
                        </a:lnSpc>
                        <a:spcAft>
                          <a:spcPts val="1000"/>
                        </a:spcAft>
                      </a:pPr>
                      <a:r>
                        <a:rPr lang="zh-CN" sz="1600" b="1" kern="100">
                          <a:solidFill>
                            <a:schemeClr val="bg1"/>
                          </a:solidFill>
                          <a:latin typeface="微软雅黑" panose="020B0503020204020204" pitchFamily="34" charset="-122"/>
                          <a:ea typeface="微软雅黑" panose="020B0503020204020204" pitchFamily="34" charset="-122"/>
                          <a:cs typeface="Times New Roman"/>
                        </a:rPr>
                        <a:t>答辩</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按答辩程序要求进行</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lnSpc>
                          <a:spcPts val="1100"/>
                        </a:lnSpc>
                        <a:spcAft>
                          <a:spcPts val="100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a:rPr>
                        <a:t>第八学期第</a:t>
                      </a:r>
                      <a:r>
                        <a:rPr lang="en-US" sz="1600" b="1" kern="100" dirty="0">
                          <a:solidFill>
                            <a:schemeClr val="bg1"/>
                          </a:solidFill>
                          <a:latin typeface="微软雅黑" panose="020B0503020204020204" pitchFamily="34" charset="-122"/>
                          <a:ea typeface="微软雅黑" panose="020B0503020204020204" pitchFamily="34" charset="-122"/>
                          <a:cs typeface="Times New Roman"/>
                        </a:rPr>
                        <a:t>17</a:t>
                      </a:r>
                      <a:r>
                        <a:rPr lang="zh-CN" sz="1600" b="1" kern="100" dirty="0">
                          <a:solidFill>
                            <a:schemeClr val="bg1"/>
                          </a:solidFill>
                          <a:latin typeface="微软雅黑" panose="020B0503020204020204" pitchFamily="34" charset="-122"/>
                          <a:ea typeface="微软雅黑" panose="020B0503020204020204" pitchFamily="34" charset="-122"/>
                          <a:cs typeface="Times New Roman"/>
                        </a:rPr>
                        <a:t>周</a:t>
                      </a:r>
                    </a:p>
                  </a:txBody>
                  <a:tcPr marL="68576" marR="68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9758583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9085229" y="3375745"/>
            <a:ext cx="2429951" cy="2429951"/>
          </a:xfrm>
          <a:prstGeom prst="ellipse">
            <a:avLst/>
          </a:prstGeom>
          <a:noFill/>
          <a:ln w="317500">
            <a:solidFill>
              <a:srgbClr val="00B0F0">
                <a:alpha val="82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6" name="椭圆 5"/>
          <p:cNvSpPr/>
          <p:nvPr/>
        </p:nvSpPr>
        <p:spPr>
          <a:xfrm>
            <a:off x="7087636" y="1033642"/>
            <a:ext cx="3483781" cy="3483781"/>
          </a:xfrm>
          <a:prstGeom prst="ellipse">
            <a:avLst/>
          </a:prstGeom>
          <a:noFill/>
          <a:ln w="381000">
            <a:solidFill>
              <a:srgbClr val="FFC000">
                <a:alpha val="80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3" name="椭圆 2"/>
          <p:cNvSpPr/>
          <p:nvPr/>
        </p:nvSpPr>
        <p:spPr>
          <a:xfrm>
            <a:off x="687463" y="368254"/>
            <a:ext cx="7178040" cy="7178040"/>
          </a:xfrm>
          <a:prstGeom prst="ellipse">
            <a:avLst/>
          </a:prstGeom>
          <a:noFill/>
          <a:ln w="508000">
            <a:solidFill>
              <a:srgbClr val="92D050">
                <a:alpha val="80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4" name="矩形 3"/>
          <p:cNvSpPr/>
          <p:nvPr/>
        </p:nvSpPr>
        <p:spPr>
          <a:xfrm>
            <a:off x="2050552" y="2486097"/>
            <a:ext cx="4451860" cy="1015663"/>
          </a:xfrm>
          <a:prstGeom prst="rect">
            <a:avLst/>
          </a:prstGeom>
        </p:spPr>
        <p:txBody>
          <a:bodyPr wrap="none">
            <a:spAutoFit/>
          </a:bodyPr>
          <a:lstStyle/>
          <a:p>
            <a:r>
              <a:rPr lang="en-US" altLang="zh-CN" sz="6000" kern="100" dirty="0" smtClean="0">
                <a:solidFill>
                  <a:srgbClr val="FFC819"/>
                </a:solidFill>
                <a:latin typeface="方正正粗黑简体" panose="02000000000000000000" pitchFamily="2" charset="-122"/>
                <a:ea typeface="方正正粗黑简体" panose="02000000000000000000" pitchFamily="2" charset="-122"/>
                <a:cs typeface="Times New Roman" panose="02020603050405020304" pitchFamily="18" charset="0"/>
              </a:rPr>
              <a:t>T</a:t>
            </a:r>
            <a:r>
              <a:rPr lang="en-US" altLang="zh-CN" sz="4000" kern="100" dirty="0" smtClean="0">
                <a:solidFill>
                  <a:prstClr val="white"/>
                </a:solidFill>
                <a:latin typeface="方正正粗黑简体" panose="02000000000000000000" pitchFamily="2" charset="-122"/>
                <a:ea typeface="方正正粗黑简体" panose="02000000000000000000" pitchFamily="2" charset="-122"/>
                <a:cs typeface="Times New Roman" panose="02020603050405020304" pitchFamily="18" charset="0"/>
              </a:rPr>
              <a:t>HANK YOU !</a:t>
            </a:r>
            <a:endParaRPr lang="zh-CN" altLang="en-US" sz="4000" dirty="0">
              <a:solidFill>
                <a:prstClr val="white"/>
              </a:solidFill>
              <a:latin typeface="方正正粗黑简体" panose="02000000000000000000" pitchFamily="2" charset="-122"/>
              <a:ea typeface="方正正粗黑简体" panose="02000000000000000000" pitchFamily="2" charset="-122"/>
            </a:endParaRPr>
          </a:p>
        </p:txBody>
      </p:sp>
      <p:sp>
        <p:nvSpPr>
          <p:cNvPr id="5" name="矩形 4"/>
          <p:cNvSpPr/>
          <p:nvPr/>
        </p:nvSpPr>
        <p:spPr>
          <a:xfrm>
            <a:off x="3444473" y="3501737"/>
            <a:ext cx="2492990" cy="1015663"/>
          </a:xfrm>
          <a:prstGeom prst="rect">
            <a:avLst/>
          </a:prstGeom>
        </p:spPr>
        <p:txBody>
          <a:bodyPr wrap="none">
            <a:spAutoFit/>
          </a:bodyPr>
          <a:lstStyle/>
          <a:p>
            <a:r>
              <a:rPr lang="zh-CN" altLang="en-US" sz="6000" kern="100" dirty="0" smtClean="0">
                <a:solidFill>
                  <a:prstClr val="white"/>
                </a:solidFill>
                <a:latin typeface="方正正粗黑简体" panose="02000000000000000000" pitchFamily="2" charset="-122"/>
                <a:ea typeface="方正正粗黑简体" panose="02000000000000000000" pitchFamily="2" charset="-122"/>
                <a:cs typeface="Times New Roman" panose="02020603050405020304" pitchFamily="18" charset="0"/>
              </a:rPr>
              <a:t>谢谢！</a:t>
            </a:r>
            <a:endParaRPr lang="zh-CN" altLang="en-US" sz="6000" dirty="0">
              <a:solidFill>
                <a:prstClr val="white"/>
              </a:solidFill>
              <a:latin typeface="方正正粗黑简体" panose="02000000000000000000" pitchFamily="2" charset="-122"/>
              <a:ea typeface="方正正粗黑简体" panose="02000000000000000000" pitchFamily="2" charset="-122"/>
            </a:endParaRPr>
          </a:p>
        </p:txBody>
      </p:sp>
      <p:pic>
        <p:nvPicPr>
          <p:cNvPr id="8" name="图片 7"/>
          <p:cNvPicPr>
            <a:picLocks noChangeAspect="1"/>
          </p:cNvPicPr>
          <p:nvPr/>
        </p:nvPicPr>
        <p:blipFill>
          <a:blip r:embed="rId2" cstate="email"/>
          <a:srcRect/>
          <a:stretch>
            <a:fillRect/>
          </a:stretch>
        </p:blipFill>
        <p:spPr>
          <a:xfrm>
            <a:off x="2480738" y="5045172"/>
            <a:ext cx="3591527" cy="957739"/>
          </a:xfrm>
          <a:prstGeom prst="rect">
            <a:avLst/>
          </a:prstGeom>
          <a:ln>
            <a:no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xmlns="" val="2270422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idx="4294967295"/>
          </p:nvPr>
        </p:nvSpPr>
        <p:spPr bwMode="auto">
          <a:xfrm>
            <a:off x="2046903" y="339837"/>
            <a:ext cx="8121228" cy="642938"/>
          </a:xfrm>
          <a:ln>
            <a:miter lim="800000"/>
            <a:headEnd/>
            <a:tailEnd/>
          </a:ln>
        </p:spPr>
        <p:txBody>
          <a:bodyPr vert="horz" wrap="square" lIns="91440" tIns="45720" rIns="91440" bIns="45720" numCol="1" anchor="t" anchorCtr="0" compatLnSpc="1">
            <a:prstTxWarp prst="textNoShape">
              <a:avLst/>
            </a:prstTxWarp>
            <a:noAutofit/>
          </a:bodyPr>
          <a:lstStyle/>
          <a:p>
            <a:pPr>
              <a:lnSpc>
                <a:spcPct val="130000"/>
              </a:lnSpc>
              <a:defRPr/>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选读</a:t>
            </a:r>
            <a:r>
              <a:rPr lang="zh-CN" altLang="en-US" sz="2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课程  </a:t>
            </a:r>
            <a:r>
              <a:rPr lang="zh-CN" altLang="en-US" sz="24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选课介绍</a:t>
            </a:r>
          </a:p>
        </p:txBody>
      </p:sp>
      <p:sp>
        <p:nvSpPr>
          <p:cNvPr id="6" name="矩形 5"/>
          <p:cNvSpPr/>
          <p:nvPr/>
        </p:nvSpPr>
        <p:spPr>
          <a:xfrm>
            <a:off x="0" y="982779"/>
            <a:ext cx="12192000" cy="676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6"/>
          <p:cNvSpPr/>
          <p:nvPr/>
        </p:nvSpPr>
        <p:spPr>
          <a:xfrm rot="18835958">
            <a:off x="1121040" y="795443"/>
            <a:ext cx="443249" cy="443249"/>
          </a:xfrm>
          <a:prstGeom prst="roundRect">
            <a:avLst>
              <a:gd name="adj" fmla="val 13606"/>
            </a:avLst>
          </a:prstGeom>
          <a:solidFill>
            <a:srgbClr val="77AD17"/>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rot="19278167">
            <a:off x="1488628" y="836762"/>
            <a:ext cx="337557" cy="337557"/>
          </a:xfrm>
          <a:prstGeom prst="roundRect">
            <a:avLst>
              <a:gd name="adj" fmla="val 13606"/>
            </a:avLst>
          </a:prstGeom>
          <a:solidFill>
            <a:srgbClr val="FF93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圆角矩形 8"/>
          <p:cNvSpPr/>
          <p:nvPr/>
        </p:nvSpPr>
        <p:spPr>
          <a:xfrm rot="18087302">
            <a:off x="1805839" y="917557"/>
            <a:ext cx="153458" cy="153459"/>
          </a:xfrm>
          <a:prstGeom prst="roundRect">
            <a:avLst>
              <a:gd name="adj" fmla="val 13606"/>
            </a:avLst>
          </a:prstGeom>
          <a:solidFill>
            <a:srgbClr val="2E75B6"/>
          </a:solidFill>
          <a:ln w="28575">
            <a:solidFill>
              <a:schemeClr val="bg1"/>
            </a:solid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3630189" y="500727"/>
            <a:ext cx="45719" cy="36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Rectangle 3"/>
          <p:cNvSpPr txBox="1">
            <a:spLocks noChangeArrowheads="1"/>
          </p:cNvSpPr>
          <p:nvPr/>
        </p:nvSpPr>
        <p:spPr bwMode="auto">
          <a:xfrm>
            <a:off x="1191557" y="1742719"/>
            <a:ext cx="9634939" cy="44491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altLang="zh-CN" sz="2400" b="1" dirty="0">
                <a:solidFill>
                  <a:srgbClr val="FFFF00"/>
                </a:solidFill>
                <a:latin typeface="微软雅黑" panose="020B0503020204020204" pitchFamily="34" charset="-122"/>
                <a:ea typeface="微软雅黑" panose="020B0503020204020204" pitchFamily="34" charset="-122"/>
              </a:rPr>
              <a:t>3</a:t>
            </a:r>
            <a:r>
              <a:rPr lang="zh-CN" altLang="en-US" sz="2400" b="1" dirty="0" smtClean="0">
                <a:solidFill>
                  <a:srgbClr val="FFFF00"/>
                </a:solidFill>
                <a:latin typeface="微软雅黑" panose="020B0503020204020204" pitchFamily="34" charset="-122"/>
                <a:ea typeface="微软雅黑" panose="020B0503020204020204" pitchFamily="34" charset="-122"/>
              </a:rPr>
              <a:t>、综合</a:t>
            </a:r>
            <a:r>
              <a:rPr lang="zh-CN" altLang="en-US" sz="2400" b="1" dirty="0">
                <a:solidFill>
                  <a:srgbClr val="FFFF00"/>
                </a:solidFill>
                <a:latin typeface="微软雅黑" panose="020B0503020204020204" pitchFamily="34" charset="-122"/>
                <a:ea typeface="微软雅黑" panose="020B0503020204020204" pitchFamily="34" charset="-122"/>
              </a:rPr>
              <a:t>素质课程（全校任选课</a:t>
            </a:r>
            <a:r>
              <a:rPr lang="zh-CN" altLang="en-US" sz="2400" b="1" dirty="0" smtClean="0">
                <a:solidFill>
                  <a:srgbClr val="FFFF00"/>
                </a:solidFill>
                <a:latin typeface="微软雅黑" panose="020B0503020204020204" pitchFamily="34" charset="-122"/>
                <a:ea typeface="微软雅黑" panose="020B0503020204020204" pitchFamily="34" charset="-122"/>
              </a:rPr>
              <a:t>）：</a:t>
            </a:r>
            <a:endParaRPr lang="zh-CN" altLang="en-US" sz="2400" b="1" dirty="0">
              <a:solidFill>
                <a:srgbClr val="FFFF00"/>
              </a:solidFill>
              <a:latin typeface="微软雅黑" panose="020B0503020204020204" pitchFamily="34" charset="-122"/>
              <a:ea typeface="微软雅黑" panose="020B0503020204020204" pitchFamily="34" charset="-122"/>
            </a:endParaRPr>
          </a:p>
          <a:p>
            <a:pPr marL="0" indent="0">
              <a:lnSpc>
                <a:spcPct val="130000"/>
              </a:lnSpc>
              <a:buFont typeface="Arial" panose="020B0604020202020204" pitchFamily="34" charset="0"/>
              <a:buNone/>
            </a:pPr>
            <a:r>
              <a:rPr lang="zh-CN" altLang="en-US" sz="2400" b="1" dirty="0">
                <a:solidFill>
                  <a:prstClr val="white"/>
                </a:solidFill>
                <a:latin typeface="微软雅黑" panose="020B0503020204020204" pitchFamily="34" charset="-122"/>
                <a:ea typeface="微软雅黑" panose="020B0503020204020204" pitchFamily="34" charset="-122"/>
              </a:rPr>
              <a:t>   </a:t>
            </a:r>
            <a:r>
              <a:rPr lang="zh-CN" altLang="en-US" sz="2400" b="1" dirty="0" smtClean="0">
                <a:solidFill>
                  <a:prstClr val="white"/>
                </a:solidFill>
                <a:latin typeface="微软雅黑" panose="020B0503020204020204" pitchFamily="34" charset="-122"/>
                <a:ea typeface="微软雅黑" panose="020B0503020204020204" pitchFamily="34" charset="-122"/>
              </a:rPr>
              <a:t>（</a:t>
            </a:r>
            <a:r>
              <a:rPr lang="en-US" altLang="zh-CN" sz="2400" b="1" dirty="0" smtClean="0">
                <a:solidFill>
                  <a:prstClr val="white"/>
                </a:solidFill>
                <a:latin typeface="微软雅黑" panose="020B0503020204020204" pitchFamily="34" charset="-122"/>
                <a:ea typeface="微软雅黑" panose="020B0503020204020204" pitchFamily="34" charset="-122"/>
              </a:rPr>
              <a:t>1</a:t>
            </a:r>
            <a:r>
              <a:rPr lang="zh-CN" altLang="en-US" sz="2400" b="1" dirty="0" smtClean="0">
                <a:solidFill>
                  <a:prstClr val="white"/>
                </a:solidFill>
                <a:latin typeface="微软雅黑" panose="020B0503020204020204" pitchFamily="34" charset="-122"/>
                <a:ea typeface="微软雅黑" panose="020B0503020204020204" pitchFamily="34" charset="-122"/>
              </a:rPr>
              <a:t>）</a:t>
            </a:r>
            <a:r>
              <a:rPr lang="zh-CN" altLang="en-US" sz="2000" b="1" dirty="0" smtClean="0">
                <a:solidFill>
                  <a:prstClr val="white"/>
                </a:solidFill>
                <a:latin typeface="微软雅黑" panose="020B0503020204020204" pitchFamily="34" charset="-122"/>
                <a:ea typeface="微软雅黑" panose="020B0503020204020204" pitchFamily="34" charset="-122"/>
              </a:rPr>
              <a:t>每</a:t>
            </a:r>
            <a:r>
              <a:rPr lang="zh-CN" altLang="en-US" sz="2000" b="1" dirty="0">
                <a:solidFill>
                  <a:prstClr val="white"/>
                </a:solidFill>
                <a:latin typeface="微软雅黑" panose="020B0503020204020204" pitchFamily="34" charset="-122"/>
                <a:ea typeface="微软雅黑" panose="020B0503020204020204" pitchFamily="34" charset="-122"/>
              </a:rPr>
              <a:t>学期此类课程都会出现因选课人数较少，部分课程停开，停开课程清单会在补改选的附件中体现，请每位学生在补改选时查核自己的课表中是否有课程停开，若停开，则选择其他人数没有达到上限的任选课程。</a:t>
            </a:r>
          </a:p>
          <a:p>
            <a:pPr marL="0" indent="0">
              <a:lnSpc>
                <a:spcPct val="130000"/>
              </a:lnSpc>
              <a:buNone/>
            </a:pPr>
            <a:r>
              <a:rPr lang="zh-CN" altLang="en-US" sz="2000" b="1" dirty="0">
                <a:solidFill>
                  <a:prstClr val="white"/>
                </a:solidFill>
                <a:latin typeface="微软雅黑" panose="020B0503020204020204" pitchFamily="34" charset="-122"/>
                <a:ea typeface="微软雅黑" panose="020B0503020204020204" pitchFamily="34" charset="-122"/>
              </a:rPr>
              <a:t>    </a:t>
            </a:r>
            <a:r>
              <a:rPr lang="zh-CN" altLang="en-US" sz="2000" b="1" dirty="0" smtClean="0">
                <a:solidFill>
                  <a:prstClr val="white"/>
                </a:solidFill>
                <a:latin typeface="微软雅黑" panose="020B0503020204020204" pitchFamily="34" charset="-122"/>
                <a:ea typeface="微软雅黑" panose="020B0503020204020204" pitchFamily="34" charset="-122"/>
              </a:rPr>
              <a:t>（</a:t>
            </a:r>
            <a:r>
              <a:rPr lang="en-US" altLang="zh-CN" sz="2000" b="1" dirty="0" smtClean="0">
                <a:solidFill>
                  <a:prstClr val="white"/>
                </a:solidFill>
                <a:latin typeface="微软雅黑" panose="020B0503020204020204" pitchFamily="34" charset="-122"/>
                <a:ea typeface="微软雅黑" panose="020B0503020204020204" pitchFamily="34" charset="-122"/>
              </a:rPr>
              <a:t>2</a:t>
            </a:r>
            <a:r>
              <a:rPr lang="zh-CN" altLang="en-US" sz="2000" b="1" dirty="0">
                <a:solidFill>
                  <a:prstClr val="white"/>
                </a:solidFill>
                <a:latin typeface="微软雅黑" panose="020B0503020204020204" pitchFamily="34" charset="-122"/>
                <a:ea typeface="微软雅黑" panose="020B0503020204020204" pitchFamily="34" charset="-122"/>
              </a:rPr>
              <a:t>）任选课每</a:t>
            </a:r>
            <a:r>
              <a:rPr lang="zh-CN" altLang="en-US" sz="2000" b="1" dirty="0" smtClean="0">
                <a:solidFill>
                  <a:prstClr val="white"/>
                </a:solidFill>
                <a:latin typeface="微软雅黑" panose="020B0503020204020204" pitchFamily="34" charset="-122"/>
                <a:ea typeface="微软雅黑" panose="020B0503020204020204" pitchFamily="34" charset="-122"/>
              </a:rPr>
              <a:t>学期每生只能选择一门（新生入学第一学期不能选修）。</a:t>
            </a:r>
            <a:r>
              <a:rPr lang="zh-CN" altLang="en-US" sz="2000" b="1" dirty="0">
                <a:solidFill>
                  <a:prstClr val="white"/>
                </a:solidFill>
                <a:latin typeface="微软雅黑" panose="020B0503020204020204" pitchFamily="34" charset="-122"/>
                <a:ea typeface="微软雅黑" panose="020B0503020204020204" pitchFamily="34" charset="-122"/>
              </a:rPr>
              <a:t>并且综合素质课程不同的专业要求的类别不一样，如语言与文化类、美学与艺术类、经济与社会类、科学与技术类</a:t>
            </a:r>
            <a:r>
              <a:rPr lang="zh-CN" altLang="en-US" sz="2000" b="1" dirty="0" smtClean="0">
                <a:solidFill>
                  <a:prstClr val="white"/>
                </a:solidFill>
                <a:latin typeface="微软雅黑" panose="020B0503020204020204" pitchFamily="34" charset="-122"/>
                <a:ea typeface="微软雅黑" panose="020B0503020204020204" pitchFamily="34" charset="-122"/>
              </a:rPr>
              <a:t>。</a:t>
            </a:r>
            <a:endParaRPr lang="en-US" altLang="zh-CN" sz="2000" b="1" dirty="0" smtClean="0">
              <a:solidFill>
                <a:prstClr val="white"/>
              </a:solidFill>
              <a:latin typeface="微软雅黑" panose="020B0503020204020204" pitchFamily="34" charset="-122"/>
              <a:ea typeface="微软雅黑" panose="020B0503020204020204" pitchFamily="34" charset="-122"/>
            </a:endParaRPr>
          </a:p>
          <a:p>
            <a:pPr marL="0" indent="0">
              <a:lnSpc>
                <a:spcPct val="130000"/>
              </a:lnSpc>
              <a:buFont typeface="Arial" panose="020B0604020202020204" pitchFamily="34" charset="0"/>
              <a:buNone/>
            </a:pPr>
            <a:r>
              <a:rPr lang="en-US" altLang="zh-CN" sz="2000" b="1" dirty="0" smtClean="0">
                <a:solidFill>
                  <a:prstClr val="white"/>
                </a:solidFill>
                <a:latin typeface="微软雅黑" panose="020B0503020204020204" pitchFamily="34" charset="-122"/>
                <a:ea typeface="微软雅黑" panose="020B0503020204020204" pitchFamily="34" charset="-122"/>
              </a:rPr>
              <a:t>    </a:t>
            </a:r>
            <a:r>
              <a:rPr lang="zh-CN" altLang="en-US" sz="2000" b="1" dirty="0" smtClean="0">
                <a:solidFill>
                  <a:prstClr val="white"/>
                </a:solidFill>
                <a:latin typeface="微软雅黑" panose="020B0503020204020204" pitchFamily="34" charset="-122"/>
                <a:ea typeface="微软雅黑" panose="020B0503020204020204" pitchFamily="34" charset="-122"/>
              </a:rPr>
              <a:t>（</a:t>
            </a:r>
            <a:r>
              <a:rPr lang="en-US" altLang="zh-CN" sz="2000" b="1" dirty="0" smtClean="0">
                <a:solidFill>
                  <a:prstClr val="white"/>
                </a:solidFill>
                <a:latin typeface="微软雅黑" panose="020B0503020204020204" pitchFamily="34" charset="-122"/>
                <a:ea typeface="微软雅黑" panose="020B0503020204020204" pitchFamily="34" charset="-122"/>
              </a:rPr>
              <a:t>3</a:t>
            </a:r>
            <a:r>
              <a:rPr lang="zh-CN" altLang="en-US" sz="2000" b="1" dirty="0" smtClean="0">
                <a:solidFill>
                  <a:prstClr val="white"/>
                </a:solidFill>
                <a:latin typeface="微软雅黑" panose="020B0503020204020204" pitchFamily="34" charset="-122"/>
                <a:ea typeface="微软雅黑" panose="020B0503020204020204" pitchFamily="34" charset="-122"/>
              </a:rPr>
              <a:t>）</a:t>
            </a:r>
            <a:r>
              <a:rPr lang="zh-CN" altLang="en-US" sz="2000" b="1" dirty="0" smtClean="0">
                <a:solidFill>
                  <a:srgbClr val="FFFF00"/>
                </a:solidFill>
                <a:latin typeface="微软雅黑" panose="020B0503020204020204" pitchFamily="34" charset="-122"/>
                <a:ea typeface="微软雅黑" panose="020B0503020204020204" pitchFamily="34" charset="-122"/>
              </a:rPr>
              <a:t>全校</a:t>
            </a:r>
            <a:r>
              <a:rPr lang="zh-CN" altLang="en-US" sz="2000" b="1" dirty="0">
                <a:solidFill>
                  <a:srgbClr val="FFFF00"/>
                </a:solidFill>
                <a:latin typeface="微软雅黑" panose="020B0503020204020204" pitchFamily="34" charset="-122"/>
                <a:ea typeface="微软雅黑" panose="020B0503020204020204" pitchFamily="34" charset="-122"/>
              </a:rPr>
              <a:t>任选课每学期预选课阶段是不限制容量的，超出容量的课程将在预选阶段之后系统进行随机抽签筛选，</a:t>
            </a:r>
            <a:r>
              <a:rPr lang="zh-CN" altLang="en-US" sz="2000" b="1" dirty="0">
                <a:solidFill>
                  <a:prstClr val="white"/>
                </a:solidFill>
                <a:latin typeface="微软雅黑" panose="020B0503020204020204" pitchFamily="34" charset="-122"/>
                <a:ea typeface="微软雅黑" panose="020B0503020204020204" pitchFamily="34" charset="-122"/>
              </a:rPr>
              <a:t>所以每位同学在补改选阶段定要上网查看自己的任选课课表，是否被系统筛选掉，若被筛选掉，请选择其他人数没有达到上限的任选课程。</a:t>
            </a:r>
          </a:p>
          <a:p>
            <a:pPr marL="0" indent="0">
              <a:lnSpc>
                <a:spcPct val="130000"/>
              </a:lnSpc>
              <a:buFont typeface="Arial" panose="020B0604020202020204" pitchFamily="34" charset="0"/>
              <a:buNone/>
            </a:pPr>
            <a:endParaRPr lang="zh-CN" altLang="en-US" sz="2000" b="1"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112928996"/>
      </p:ext>
    </p:extLst>
  </p:cSld>
  <p:clrMapOvr>
    <a:masterClrMapping/>
  </p:clrMapOvr>
  <p:transition spd="med">
    <p:pull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616155027"/>
  <p:tag name="MH_LIBRARY" val="GRAPHIC"/>
  <p:tag name="MH_TYPE" val="Text"/>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616155027"/>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616155027"/>
  <p:tag name="MH_LIBRARY" val="GRAPHIC"/>
  <p:tag name="MH_TYPE" val="Text"/>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616155027"/>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0616155027"/>
  <p:tag name="MH_LIBRARY" val="GRAPHIC"/>
  <p:tag name="MH_TYPE" val="Text"/>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0616155027"/>
  <p:tag name="MH_LIBRARY" val="GRAPHIC"/>
  <p:tag name="MH_TYPE" val="Text"/>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0623155147"/>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623155147"/>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0623155147"/>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623155147"/>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0623155147"/>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623155147"/>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TYPE" val="NUMBER"/>
  <p:tag name="ID" val="626773"/>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531155448"/>
  <p:tag name="MH_LIBRARY" val="CONTENTS"/>
  <p:tag name="MH_AUTOCOLOR" val="TRUE"/>
  <p:tag name="MH_TYPE" val="CONTENTS"/>
  <p:tag name="ID" val="626773"/>
</p:tagLst>
</file>

<file path=ppt/tags/tag8.xml><?xml version="1.0" encoding="utf-8"?>
<p:tagLst xmlns:a="http://schemas.openxmlformats.org/drawingml/2006/main" xmlns:r="http://schemas.openxmlformats.org/officeDocument/2006/relationships" xmlns:p="http://schemas.openxmlformats.org/presentationml/2006/main">
  <p:tag name="MH" val="20160616155027"/>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616155027"/>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dkUpDiag">
          <a:fgClr>
            <a:schemeClr val="accent1"/>
          </a:fgClr>
          <a:bgClr>
            <a:srgbClr val="2778DD"/>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旋转体">
  <a:themeElements>
    <a:clrScheme name="旋转体">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旋转体">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旋转体">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dkUpDiag">
          <a:fgClr>
            <a:schemeClr val="accent1"/>
          </a:fgClr>
          <a:bgClr>
            <a:srgbClr val="2778DD"/>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旋转体">
  <a:themeElements>
    <a:clrScheme name="旋转体">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旋转体">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旋转体">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5260</TotalTime>
  <Words>8474</Words>
  <Application>Microsoft Office PowerPoint</Application>
  <PresentationFormat>自定义</PresentationFormat>
  <Paragraphs>588</Paragraphs>
  <Slides>89</Slides>
  <Notes>0</Notes>
  <HiddenSlides>0</HiddenSlides>
  <MMClips>0</MMClips>
  <ScaleCrop>false</ScaleCrop>
  <HeadingPairs>
    <vt:vector size="8" baseType="variant">
      <vt:variant>
        <vt:lpstr>已用的字体</vt:lpstr>
      </vt:variant>
      <vt:variant>
        <vt:i4>13</vt:i4>
      </vt:variant>
      <vt:variant>
        <vt:lpstr>主题</vt:lpstr>
      </vt:variant>
      <vt:variant>
        <vt:i4>7</vt:i4>
      </vt:variant>
      <vt:variant>
        <vt:lpstr>嵌入 OLE 服务器</vt:lpstr>
      </vt:variant>
      <vt:variant>
        <vt:i4>1</vt:i4>
      </vt:variant>
      <vt:variant>
        <vt:lpstr>幻灯片标题</vt:lpstr>
      </vt:variant>
      <vt:variant>
        <vt:i4>89</vt:i4>
      </vt:variant>
    </vt:vector>
  </HeadingPairs>
  <TitlesOfParts>
    <vt:vector size="110" baseType="lpstr">
      <vt:lpstr>Arial</vt:lpstr>
      <vt:lpstr>宋体</vt:lpstr>
      <vt:lpstr>微软雅黑</vt:lpstr>
      <vt:lpstr>Calibri</vt:lpstr>
      <vt:lpstr>黑体</vt:lpstr>
      <vt:lpstr>Wingdings</vt:lpstr>
      <vt:lpstr>Trebuchet MS</vt:lpstr>
      <vt:lpstr>Times New Roman</vt:lpstr>
      <vt:lpstr>方正正粗黑简体</vt:lpstr>
      <vt:lpstr>Calibri Light</vt:lpstr>
      <vt:lpstr>Wingdings 2</vt:lpstr>
      <vt:lpstr>Agency FB</vt:lpstr>
      <vt:lpstr>Adobe 宋体 Std L</vt:lpstr>
      <vt:lpstr>Office 主题</vt:lpstr>
      <vt:lpstr>1_Office 主题</vt:lpstr>
      <vt:lpstr>2_Office 主题</vt:lpstr>
      <vt:lpstr>旋转体</vt:lpstr>
      <vt:lpstr>4_Office 主题</vt:lpstr>
      <vt:lpstr>5_Office 主题</vt:lpstr>
      <vt:lpstr>2_旋转体</vt:lpstr>
      <vt:lpstr>公式</vt:lpstr>
      <vt:lpstr>幻灯片 1</vt:lpstr>
      <vt:lpstr>幻灯片 2</vt:lpstr>
      <vt:lpstr>幻灯片 3</vt:lpstr>
      <vt:lpstr>选读课程</vt:lpstr>
      <vt:lpstr>选读课程</vt:lpstr>
      <vt:lpstr>选读课程</vt:lpstr>
      <vt:lpstr>选读课程</vt:lpstr>
      <vt:lpstr>选读课程</vt:lpstr>
      <vt:lpstr>选读课程  选课介绍</vt:lpstr>
      <vt:lpstr>选读课程  选课介绍</vt:lpstr>
      <vt:lpstr>二、选读课程方式 （一）手机选课介绍（M南邮）</vt:lpstr>
      <vt:lpstr>登录</vt:lpstr>
      <vt:lpstr>选课系统</vt:lpstr>
      <vt:lpstr>选课系统 —— 学生选课</vt:lpstr>
      <vt:lpstr>选课系统 —— 全校任选课</vt:lpstr>
      <vt:lpstr>选课系统 —— 体育选课</vt:lpstr>
      <vt:lpstr>个人信息查询</vt:lpstr>
      <vt:lpstr>选课系统 —— 学生选课</vt:lpstr>
      <vt:lpstr>（二）  PC端选课介绍（正方教务管理系统）</vt:lpstr>
      <vt:lpstr>选读课程  选课介绍</vt:lpstr>
      <vt:lpstr>选读课程  选课介绍</vt:lpstr>
      <vt:lpstr>选读课程  选课介绍</vt:lpstr>
      <vt:lpstr>幻灯片 23</vt:lpstr>
      <vt:lpstr>幻灯片 24</vt:lpstr>
      <vt:lpstr>幻灯片 25</vt:lpstr>
      <vt:lpstr>幻灯片 26</vt:lpstr>
      <vt:lpstr>幻灯片 27</vt:lpstr>
      <vt:lpstr>幻灯片 28</vt:lpstr>
      <vt:lpstr>一、学籍注册</vt:lpstr>
      <vt:lpstr>一、学籍注册</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codel</dc:creator>
  <cp:lastModifiedBy>MC SYSTEM</cp:lastModifiedBy>
  <cp:revision>734</cp:revision>
  <dcterms:created xsi:type="dcterms:W3CDTF">2016-01-02T23:35:17Z</dcterms:created>
  <dcterms:modified xsi:type="dcterms:W3CDTF">2016-08-06T02:16:01Z</dcterms:modified>
</cp:coreProperties>
</file>