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3"/>
    <p:sldId id="258" r:id="rId4"/>
    <p:sldId id="282" r:id="rId5"/>
    <p:sldId id="283" r:id="rId6"/>
    <p:sldId id="285" r:id="rId7"/>
    <p:sldId id="286" r:id="rId8"/>
    <p:sldId id="287" r:id="rId9"/>
    <p:sldId id="288" r:id="rId10"/>
    <p:sldId id="289" r:id="rId11"/>
    <p:sldId id="284" r:id="rId12"/>
    <p:sldId id="291" r:id="rId13"/>
    <p:sldId id="290" r:id="rId14"/>
    <p:sldId id="292" r:id="rId15"/>
    <p:sldId id="293" r:id="rId16"/>
    <p:sldId id="294" r:id="rId17"/>
    <p:sldId id="296" r:id="rId19"/>
    <p:sldId id="295" r:id="rId20"/>
    <p:sldId id="297" r:id="rId21"/>
    <p:sldId id="298" r:id="rId22"/>
    <p:sldId id="299" r:id="rId23"/>
    <p:sldId id="302" r:id="rId24"/>
    <p:sldId id="303" r:id="rId25"/>
    <p:sldId id="265" r:id="rId26"/>
    <p:sldId id="304" r:id="rId27"/>
    <p:sldId id="279" r:id="rId28"/>
    <p:sldId id="280"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98C"/>
    <a:srgbClr val="FF9BDC"/>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guide orient="horz" pos="2160"/>
        <p:guide pos="38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7.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tags" Target="../tags/tag6.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4.xml"/><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39"/>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39"/>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39"/>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39"/>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39"/>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2"/>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3"/>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102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142687" y="1455050"/>
            <a:ext cx="6336704" cy="4169410"/>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981614" y="1548059"/>
            <a:ext cx="6336704" cy="5795645"/>
          </a:xfrm>
          <a:prstGeom prst="rect">
            <a:avLst/>
          </a:prstGeom>
          <a:noFill/>
        </p:spPr>
        <p:txBody>
          <a:bodyPr wrap="square" rtlCol="0">
            <a:spAutoFit/>
          </a:bodyPr>
          <a:lstStyle/>
          <a:p>
            <a:pPr indent="457200" algn="l">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互动分=</a:t>
            </a:r>
            <a:r>
              <a:rPr 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（分子/分母）*互动分总分数*百分比</a:t>
            </a: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，最终四舍五入。</a:t>
            </a:r>
            <a:endParaRPr 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分母：本人单门课程下的提问、回答数相加，不包括自己删除的。</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分子：本人单门课程下有有效回答（学生身份回答）的提问数和本人有效回答数相加，再乘以系统预设值。</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a:t>
            </a:r>
            <a:r>
              <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百分比范围在10%—100%之间，分母越大，则百分比越大。</a:t>
            </a:r>
            <a:r>
              <a:rPr 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分子的附加项：针对有效的单个提问或单个回答，有有效回答的提问有老师、同学回答围观，有效回答有老师、同学点赞评论，达到一定数量，则会额外增加一定的分子附加值，由系统自动计算。</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00000"/>
              </a:lnSpc>
              <a:spcBef>
                <a:spcPts val="1000"/>
              </a:spcBef>
              <a:defRPr/>
            </a:pPr>
            <a:endParaRPr sz="1600"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 name="图片 1"/>
          <p:cNvPicPr>
            <a:picLocks noChangeAspect="1"/>
          </p:cNvPicPr>
          <p:nvPr>
            <p:custDataLst>
              <p:tags r:id="rId2"/>
            </p:custDataLst>
          </p:nvPr>
        </p:nvPicPr>
        <p:blipFill>
          <a:blip r:embed="rId3"/>
          <a:stretch>
            <a:fillRect/>
          </a:stretch>
        </p:blipFill>
        <p:spPr>
          <a:xfrm>
            <a:off x="1447165" y="1548130"/>
            <a:ext cx="2911475" cy="3761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491355" y="1571625"/>
            <a:ext cx="6946900" cy="2933065"/>
          </a:xfrm>
          <a:prstGeom prst="rect">
            <a:avLst/>
          </a:prstGeom>
          <a:noFill/>
        </p:spPr>
        <p:txBody>
          <a:bodyPr wrap="square">
            <a:spAutoFit/>
          </a:bodyPr>
          <a:lstStyle/>
          <a:p>
            <a:pPr indent="457200" algn="l">
              <a:lnSpc>
                <a:spcPct val="150000"/>
              </a:lnSpc>
              <a:spcBef>
                <a:spcPts val="10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注意事项</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系统审核屏蔽、审核人员删除、老师删除的提问和回答均“无效”；</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回答字数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少于3（含）</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，系统将直接判为“无效”。任何符号均不计数。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学习时间结束</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后发布的提问和回答均为“无效”；互动分在</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学习时间截止</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后固化，即最终的互动分会在学习时间结束后的凌晨进行计算，即次日上午学生看到的互动分即为</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最终得分</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438467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见面课测试题只有一次机会，需要各位同学认真作答！！！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有安排见面课学习的同学请注意，每次见面课可能由一个或是多个视频组成，需要完成全部视频观看才能获得全部分数；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402313"/>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图片 9"/>
          <p:cNvPicPr/>
          <p:nvPr/>
        </p:nvPicPr>
        <p:blipFill>
          <a:blip r:embed="rId2"/>
          <a:stretch>
            <a:fillRect/>
          </a:stretch>
        </p:blipFill>
        <p:spPr>
          <a:xfrm>
            <a:off x="1426844" y="1882453"/>
            <a:ext cx="8220723" cy="411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0769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153431"/>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235128" y="1325553"/>
            <a:ext cx="9851370" cy="506730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219456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学习时间”结束以后可以观看视频，但是不计“进度”和“分数”；打开考试时请注意看</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“考试注意事项”</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；点开试卷不作答，再关闭试卷，系统仍然计算时间，直至“考试答题时间”结束，自动交卷。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1"/>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580212" y="1671753"/>
            <a:ext cx="4089442" cy="2217851"/>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有任何疑问可咨询智慧树平台首页在线客服。平台使用操作说明请点击图中红色框所示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客户服务中心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8" name="图片 13"/>
          <p:cNvPicPr>
            <a:picLocks noChangeAspect="1"/>
          </p:cNvPicPr>
          <p:nvPr/>
        </p:nvPicPr>
        <p:blipFill>
          <a:blip r:embed="rId2" cstate="print"/>
          <a:stretch>
            <a:fillRect/>
          </a:stretch>
        </p:blipFill>
        <p:spPr>
          <a:xfrm>
            <a:off x="301840" y="3889604"/>
            <a:ext cx="5156591" cy="1802177"/>
          </a:xfrm>
          <a:prstGeom prst="rect">
            <a:avLst/>
          </a:prstGeom>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805453" y="5116544"/>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138366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，在【我的】模块点击【未登录】，选择</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登录，输入自己的学校、大学学号及初始密码</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Zhihuishu@学号后六位（如果学号不足六位，则为全部学号）第一个字母是为大写。</a:t>
            </a:r>
            <a:endPar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0" name="组合 9"/>
          <p:cNvGrpSpPr/>
          <p:nvPr/>
        </p:nvGrpSpPr>
        <p:grpSpPr>
          <a:xfrm>
            <a:off x="1471930" y="3137721"/>
            <a:ext cx="1979930" cy="3010984"/>
            <a:chOff x="2010" y="3430"/>
            <a:chExt cx="3118" cy="5318"/>
          </a:xfrm>
          <a:effectLst>
            <a:outerShdw blurRad="50800" dist="38100" dir="2700000" algn="tl" rotWithShape="0">
              <a:prstClr val="black">
                <a:alpha val="40000"/>
              </a:prstClr>
            </a:outerShdw>
          </a:effectLst>
        </p:grpSpPr>
        <p:pic>
          <p:nvPicPr>
            <p:cNvPr id="11" name="图片 10"/>
            <p:cNvPicPr>
              <a:picLocks noChangeAspect="1"/>
            </p:cNvPicPr>
            <p:nvPr>
              <p:custDataLst>
                <p:tags r:id="rId2"/>
              </p:custDataLst>
            </p:nvPr>
          </p:nvPicPr>
          <p:blipFill>
            <a:blip r:embed="rId3"/>
            <a:stretch>
              <a:fillRect/>
            </a:stretch>
          </p:blipFill>
          <p:spPr>
            <a:xfrm>
              <a:off x="2010" y="3430"/>
              <a:ext cx="3118" cy="5318"/>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785" y="3136900"/>
            <a:ext cx="1981200" cy="3013075"/>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4"/>
              </p:custDataLst>
            </p:nvPr>
          </p:nvPicPr>
          <p:blipFill>
            <a:blip r:embed="rId5"/>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470" y="3007995"/>
            <a:ext cx="1979930" cy="3140075"/>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6"/>
              </p:custDataLst>
            </p:nvPr>
          </p:nvPicPr>
          <p:blipFill>
            <a:blip r:embed="rId7"/>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31885" y="2934970"/>
            <a:ext cx="1981200" cy="331343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8"/>
              </p:custDataLst>
            </p:nvPr>
          </p:nvPicPr>
          <p:blipFill>
            <a:blip r:embed="rId9"/>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endParaRPr lang="zh-CN" altLang="en-US" sz="2000" dirty="0">
              <a:solidFill>
                <a:srgbClr val="5A514A"/>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2"/>
              </p:custDataLst>
            </p:nvPr>
          </p:nvPicPr>
          <p:blipFill>
            <a:blip r:embed="rId3"/>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4"/>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按钮下方有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可通过绑定的手机号或邮箱进行找回。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功能，我们将帮助您重置密码，使您能够正常使用学习。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62" y="251968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207" y="251968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807" y="252032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5"/>
          <a:stretch>
            <a:fillRect/>
          </a:stretch>
        </p:blipFill>
        <p:spPr>
          <a:xfrm>
            <a:off x="9197692" y="2520320"/>
            <a:ext cx="204089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974" y="2495756"/>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184" y="2477341"/>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4914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片 9" descr="fd235efba9b845ca34789a646e1de88"/>
          <p:cNvPicPr>
            <a:picLocks noChangeAspect="1"/>
          </p:cNvPicPr>
          <p:nvPr/>
        </p:nvPicPr>
        <p:blipFill>
          <a:blip r:embed="rId2"/>
          <a:stretch>
            <a:fillRect/>
          </a:stretch>
        </p:blipFill>
        <p:spPr>
          <a:xfrm>
            <a:off x="2573668" y="2162559"/>
            <a:ext cx="2057400" cy="3657600"/>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rcRect r="20240"/>
          <a:stretch>
            <a:fillRect/>
          </a:stretch>
        </p:blipFill>
        <p:spPr>
          <a:xfrm>
            <a:off x="7508888" y="2162559"/>
            <a:ext cx="2057400" cy="37693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142,&quot;width&quot;:2891}"/>
</p:tagLst>
</file>

<file path=ppt/tags/tag2.xml><?xml version="1.0" encoding="utf-8"?>
<p:tagLst xmlns:p="http://schemas.openxmlformats.org/presentationml/2006/main">
  <p:tag name="KSO_WM_UNIT_PLACING_PICTURE_USER_VIEWPORT" val="{&quot;height&quot;:5143,&quot;width&quot;:2892}"/>
</p:tagLst>
</file>

<file path=ppt/tags/tag3.xml><?xml version="1.0" encoding="utf-8"?>
<p:tagLst xmlns:p="http://schemas.openxmlformats.org/presentationml/2006/main">
  <p:tag name="KSO_WM_UNIT_PLACING_PICTURE_USER_VIEWPORT" val="{&quot;height&quot;:5143,&quot;width&quot;:2891}"/>
</p:tagLst>
</file>

<file path=ppt/tags/tag4.xml><?xml version="1.0" encoding="utf-8"?>
<p:tagLst xmlns:p="http://schemas.openxmlformats.org/presentationml/2006/main">
  <p:tag name="KSO_WM_UNIT_PLACING_PICTURE_USER_VIEWPORT" val="{&quot;height&quot;:5142,&quot;width&quot;:2892}"/>
</p:tagLst>
</file>

<file path=ppt/tags/tag5.xml><?xml version="1.0" encoding="utf-8"?>
<p:tagLst xmlns:p="http://schemas.openxmlformats.org/presentationml/2006/main">
  <p:tag name="KSO_WM_UNIT_PLACING_PICTURE_USER_VIEWPORT" val="{&quot;height&quot;:4901,&quot;width&quot;:2757}"/>
</p:tagLst>
</file>

<file path=ppt/tags/tag6.xml><?xml version="1.0" encoding="utf-8"?>
<p:tagLst xmlns:p="http://schemas.openxmlformats.org/presentationml/2006/main">
  <p:tag name="KSO_WM_UNIT_PLACING_PICTURE_USER_VIEWPORT" val="{&quot;height&quot;:13950,&quot;width&quot;:10800}"/>
</p:tagLst>
</file>

<file path=ppt/tags/tag7.xml><?xml version="1.0" encoding="utf-8"?>
<p:tagLst xmlns:p="http://schemas.openxmlformats.org/presentationml/2006/main">
  <p:tag name="COMMONDATA" val="eyJoZGlkIjoiZjc2NjI0YzliNmI3ZGMyN2YzMGQ2NTAwZGQ2NGFlNjkifQ=="/>
  <p:tag name="KSO_WPP_MARK_KEY" val="297cd4ff-6f9b-4fc1-b9fc-88a406544680"/>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3045</Words>
  <Application>WPS 演示</Application>
  <PresentationFormat>宽屏</PresentationFormat>
  <Paragraphs>171</Paragraphs>
  <Slides>26</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26</vt:i4>
      </vt:variant>
    </vt:vector>
  </HeadingPairs>
  <TitlesOfParts>
    <vt:vector size="39" baseType="lpstr">
      <vt:lpstr>Arial</vt:lpstr>
      <vt:lpstr>宋体</vt:lpstr>
      <vt:lpstr>Wingdings</vt:lpstr>
      <vt:lpstr>印品黑体</vt:lpstr>
      <vt:lpstr>微软雅黑</vt:lpstr>
      <vt:lpstr>Arial Narrow</vt:lpstr>
      <vt:lpstr>黑体</vt:lpstr>
      <vt:lpstr>Calibri</vt:lpstr>
      <vt:lpstr>Arial Unicode MS</vt:lpstr>
      <vt:lpstr>等线 Light</vt:lpstr>
      <vt:lpstr>等线</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中国青年</cp:lastModifiedBy>
  <cp:revision>108</cp:revision>
  <dcterms:created xsi:type="dcterms:W3CDTF">2022-01-17T01:35:00Z</dcterms:created>
  <dcterms:modified xsi:type="dcterms:W3CDTF">2022-10-27T06:53:21Z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91A7C6CCFE7F4DB7B5E17B0FB3468B1C</vt:lpwstr>
  </property>
</Properties>
</file>