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slideLayouts/slideLayout13.xml" ContentType="application/vnd.openxmlformats-officedocument.presentationml.slideLayout+xml"/>
  <Override PartName="/ppt/tags/tag67.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slideLayouts/slideLayout20.xml" ContentType="application/vnd.openxmlformats-officedocument.presentationml.slideLayout+xml"/>
  <Override PartName="/ppt/tags/tag63.xml" ContentType="application/vnd.openxmlformats-officedocument.presentationml.tags+xml"/>
  <Override PartName="/ppt/tags/tag74.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slideLayouts/slideLayout16.xml" ContentType="application/vnd.openxmlformats-officedocument.presentationml.slideLayout+xml"/>
  <Override PartName="/ppt/tags/tag68.xml" ContentType="application/vnd.openxmlformats-officedocument.presentationml.tags+xml"/>
  <Override PartName="/ppt/tags/tag77.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slideLayouts/slideLayout14.xml" ContentType="application/vnd.openxmlformats-officedocument.presentationml.slideLayout+xml"/>
  <Override PartName="/ppt/tags/tag66.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64.xml" ContentType="application/vnd.openxmlformats-officedocument.presentationml.tags+xml"/>
  <Override PartName="/ppt/tags/tag7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slideLayouts/slideLayout15.xml" ContentType="application/vnd.openxmlformats-officedocument.presentationml.slideLayout+xml"/>
  <Override PartName="/ppt/tags/tag69.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6"/>
  </p:notesMasterIdLst>
  <p:handoutMasterIdLst>
    <p:handoutMasterId r:id="rId17"/>
  </p:handoutMasterIdLst>
  <p:sldIdLst>
    <p:sldId id="428" r:id="rId3"/>
    <p:sldId id="1078" r:id="rId4"/>
    <p:sldId id="1138" r:id="rId5"/>
    <p:sldId id="1142" r:id="rId6"/>
    <p:sldId id="1139" r:id="rId7"/>
    <p:sldId id="1143" r:id="rId8"/>
    <p:sldId id="1144" r:id="rId9"/>
    <p:sldId id="1182" r:id="rId10"/>
    <p:sldId id="1183" r:id="rId11"/>
    <p:sldId id="1084" r:id="rId12"/>
    <p:sldId id="1086" r:id="rId13"/>
    <p:sldId id="1087" r:id="rId14"/>
    <p:sldId id="680"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旭艳" initials="李旭艳"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2647"/>
    <a:srgbClr val="AE002B"/>
    <a:srgbClr val="FF0000"/>
    <a:srgbClr val="FFFFFF"/>
    <a:srgbClr val="549DF7"/>
    <a:srgbClr val="1D6E7E"/>
    <a:srgbClr val="0C2F49"/>
    <a:srgbClr val="24A0AF"/>
    <a:srgbClr val="F0F2CA"/>
    <a:srgbClr val="209BA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316" autoAdjust="0"/>
    <p:restoredTop sz="94861" autoAdjust="0"/>
  </p:normalViewPr>
  <p:slideViewPr>
    <p:cSldViewPr snapToGrid="0">
      <p:cViewPr varScale="1">
        <p:scale>
          <a:sx n="89" d="100"/>
          <a:sy n="89" d="100"/>
        </p:scale>
        <p:origin x="-240" y="-96"/>
      </p:cViewPr>
      <p:guideLst>
        <p:guide orient="horz" pos="2073"/>
        <p:guide pos="391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48"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49"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2022-03-03</a:t>
            </a:fld>
            <a:endParaRPr lang="zh-CN" altLang="en-US"/>
          </a:p>
        </p:txBody>
      </p:sp>
      <p:sp>
        <p:nvSpPr>
          <p:cNvPr id="1048950"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8951"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94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894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2022-03-03</a:t>
            </a:fld>
            <a:endParaRPr lang="zh-CN" altLang="en-US"/>
          </a:p>
        </p:txBody>
      </p:sp>
      <p:sp>
        <p:nvSpPr>
          <p:cNvPr id="104894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894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4894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幻灯片图像占位符 1"/>
          <p:cNvSpPr>
            <a:spLocks noGrp="1" noRot="1" noChangeAspect="1"/>
          </p:cNvSpPr>
          <p:nvPr>
            <p:ph type="sldImg" idx="2"/>
          </p:nvPr>
        </p:nvSpPr>
        <p:spPr/>
      </p:sp>
      <p:sp>
        <p:nvSpPr>
          <p:cNvPr id="1048641"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5.xml"/><Relationship Id="rId7"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1.xml"/><Relationship Id="rId5" Type="http://schemas.openxmlformats.org/officeDocument/2006/relationships/tags" Target="../tags/tag50.xml"/><Relationship Id="rId4" Type="http://schemas.openxmlformats.org/officeDocument/2006/relationships/tags" Target="../tags/tag4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3" name="图片 2" descr="5"/>
          <p:cNvPicPr>
            <a:picLocks noChangeAspect="1"/>
          </p:cNvPicPr>
          <p:nvPr userDrawn="1"/>
        </p:nvPicPr>
        <p:blipFill>
          <a:blip r:embed="rId3"/>
          <a:stretch>
            <a:fillRect/>
          </a:stretch>
        </p:blipFill>
        <p:spPr>
          <a:xfrm>
            <a:off x="7620" y="-13970"/>
            <a:ext cx="12224385" cy="6876415"/>
          </a:xfrm>
          <a:prstGeom prst="rect">
            <a:avLst/>
          </a:prstGeom>
        </p:spPr>
      </p:pic>
      <p:pic>
        <p:nvPicPr>
          <p:cNvPr id="2" name="图片 1"/>
          <p:cNvPicPr>
            <a:picLocks noChangeAspect="1"/>
          </p:cNvPicPr>
          <p:nvPr userDrawn="1"/>
        </p:nvPicPr>
        <p:blipFill>
          <a:blip r:embed="rId4" cstate="print"/>
          <a:stretch>
            <a:fillRect/>
          </a:stretch>
        </p:blipFill>
        <p:spPr>
          <a:xfrm>
            <a:off x="9430559" y="225829"/>
            <a:ext cx="2551430" cy="6807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1048939"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2022-03-03</a:t>
            </a:fld>
            <a:endParaRPr lang="zh-CN" altLang="en-US"/>
          </a:p>
        </p:txBody>
      </p:sp>
      <p:sp>
        <p:nvSpPr>
          <p:cNvPr id="1048940" name="页脚占位符 3"/>
          <p:cNvSpPr>
            <a:spLocks noGrp="1"/>
          </p:cNvSpPr>
          <p:nvPr>
            <p:ph type="ftr" sz="quarter" idx="11"/>
            <p:custDataLst>
              <p:tags r:id="rId2"/>
            </p:custDataLst>
          </p:nvPr>
        </p:nvSpPr>
        <p:spPr/>
        <p:txBody>
          <a:bodyPr/>
          <a:lstStyle/>
          <a:p>
            <a:endParaRPr lang="zh-CN" altLang="en-US"/>
          </a:p>
        </p:txBody>
      </p:sp>
      <p:sp>
        <p:nvSpPr>
          <p:cNvPr id="1048941"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1048942" name="内容占位符 6"/>
          <p:cNvSpPr>
            <a:spLocks noGrp="1"/>
          </p:cNvSpPr>
          <p:nvPr>
            <p:ph sz="quarter" idx="13"/>
            <p:custDataLst>
              <p:tags r:id="rId4"/>
            </p:custDataLst>
          </p:nvPr>
        </p:nvSpPr>
        <p:spPr>
          <a:xfrm>
            <a:off x="669930" y="952508"/>
            <a:ext cx="10852237" cy="5388907"/>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1">
          <a:blip r:embed="rId9"/>
          <a:tile tx="0" ty="0" sx="100000" sy="100000" flip="none" algn="tl"/>
        </a:blipFill>
        <a:effectLst/>
      </p:bgPr>
    </p:bg>
    <p:spTree>
      <p:nvGrpSpPr>
        <p:cNvPr id="1" name=""/>
        <p:cNvGrpSpPr/>
        <p:nvPr/>
      </p:nvGrpSpPr>
      <p:grpSpPr>
        <a:xfrm>
          <a:off x="0" y="0"/>
          <a:ext cx="0" cy="0"/>
          <a:chOff x="0" y="0"/>
          <a:chExt cx="0" cy="0"/>
        </a:xfrm>
      </p:grpSpPr>
      <p:sp>
        <p:nvSpPr>
          <p:cNvPr id="1048927" name="矩形 14"/>
          <p:cNvSpPr/>
          <p:nvPr>
            <p:custDataLst>
              <p:tags r:id="rId1"/>
            </p:custDataLst>
          </p:nvPr>
        </p:nvSpPr>
        <p:spPr>
          <a:xfrm>
            <a:off x="11564228" y="2042926"/>
            <a:ext cx="627772" cy="1982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048928" name="矩形 15"/>
          <p:cNvSpPr/>
          <p:nvPr>
            <p:custDataLst>
              <p:tags r:id="rId2"/>
            </p:custDataLst>
          </p:nvPr>
        </p:nvSpPr>
        <p:spPr>
          <a:xfrm>
            <a:off x="11564228" y="3681411"/>
            <a:ext cx="344179" cy="3441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048929" name="标题 1"/>
          <p:cNvSpPr>
            <a:spLocks noGrp="1"/>
          </p:cNvSpPr>
          <p:nvPr>
            <p:ph type="title" hasCustomPrompt="1"/>
            <p:custDataLst>
              <p:tags r:id="rId3"/>
            </p:custDataLst>
          </p:nvPr>
        </p:nvSpPr>
        <p:spPr>
          <a:xfrm>
            <a:off x="5979795" y="2270998"/>
            <a:ext cx="5346247" cy="1526519"/>
          </a:xfrm>
        </p:spPr>
        <p:txBody>
          <a:bodyPr vert="horz" lIns="90000" tIns="46800" rIns="90000" bIns="46800" rtlCol="0" anchor="ctr" anchorCtr="0">
            <a:noAutofit/>
          </a:bodyPr>
          <a:lstStyle>
            <a:lvl1pPr marL="0" marR="0" algn="r" defTabSz="914400" rtl="0" eaLnBrk="1" fontAlgn="auto" latinLnBrk="0" hangingPunct="1">
              <a:lnSpc>
                <a:spcPct val="130000"/>
              </a:lnSpc>
              <a:buNone/>
              <a:defRPr kumimoji="0" lang="zh-CN" altLang="en-US" sz="8000" b="1" i="0" u="none" strike="noStrike" kern="1200" cap="none" spc="200" normalizeH="0" baseline="0" noProof="1" dirty="0">
                <a:solidFill>
                  <a:schemeClr val="tx1"/>
                </a:solidFill>
                <a:latin typeface="Arial" panose="020B0604020202020204" pitchFamily="34" charset="0"/>
                <a:ea typeface="黑体" panose="02010609060101010101" charset="-122"/>
                <a:cs typeface="Arial" panose="020B0604020202020204" pitchFamily="34" charset="0"/>
                <a:sym typeface="+mn-ea"/>
              </a:defRPr>
            </a:lvl1pPr>
          </a:lstStyle>
          <a:p>
            <a:pPr lvl="0"/>
            <a:r>
              <a:rPr dirty="0">
                <a:sym typeface="+mn-ea"/>
              </a:rPr>
              <a:t>编辑标题</a:t>
            </a:r>
          </a:p>
        </p:txBody>
      </p:sp>
      <p:sp>
        <p:nvSpPr>
          <p:cNvPr id="1048930" name="日期占位符 2"/>
          <p:cNvSpPr>
            <a:spLocks noGrp="1"/>
          </p:cNvSpPr>
          <p:nvPr>
            <p:ph type="dt" sz="half" idx="10"/>
            <p:custDataLst>
              <p:tags r:id="rId4"/>
            </p:custDataLst>
          </p:nvPr>
        </p:nvSpPr>
        <p:spPr/>
        <p:txBody>
          <a:bodyPr/>
          <a:lstStyle>
            <a:lvl1pPr>
              <a:defRPr>
                <a:solidFill>
                  <a:schemeClr val="tx1"/>
                </a:solidFill>
              </a:defRPr>
            </a:lvl1pPr>
          </a:lstStyle>
          <a:p>
            <a:fld id="{760FBDFE-C587-4B4C-A407-44438C67B59E}" type="datetimeFigureOut">
              <a:rPr lang="zh-CN" altLang="en-US" smtClean="0"/>
              <a:pPr/>
              <a:t>2022-03-03</a:t>
            </a:fld>
            <a:endParaRPr lang="zh-CN" altLang="en-US"/>
          </a:p>
        </p:txBody>
      </p:sp>
      <p:sp>
        <p:nvSpPr>
          <p:cNvPr id="1048931" name="页脚占位符 3"/>
          <p:cNvSpPr>
            <a:spLocks noGrp="1"/>
          </p:cNvSpPr>
          <p:nvPr>
            <p:ph type="ftr" sz="quarter" idx="11"/>
            <p:custDataLst>
              <p:tags r:id="rId5"/>
            </p:custDataLst>
          </p:nvPr>
        </p:nvSpPr>
        <p:spPr/>
        <p:txBody>
          <a:bodyPr/>
          <a:lstStyle>
            <a:lvl1pPr>
              <a:defRPr>
                <a:solidFill>
                  <a:schemeClr val="tx1"/>
                </a:solidFill>
              </a:defRPr>
            </a:lvl1pPr>
          </a:lstStyle>
          <a:p>
            <a:endParaRPr lang="zh-CN" altLang="en-US"/>
          </a:p>
        </p:txBody>
      </p:sp>
      <p:sp>
        <p:nvSpPr>
          <p:cNvPr id="1048932" name="灯片编号占位符 4"/>
          <p:cNvSpPr>
            <a:spLocks noGrp="1"/>
          </p:cNvSpPr>
          <p:nvPr>
            <p:ph type="sldNum" sz="quarter" idx="12"/>
            <p:custDataLst>
              <p:tags r:id="rId6"/>
            </p:custDataLst>
          </p:nvPr>
        </p:nvSpPr>
        <p:spPr/>
        <p:txBody>
          <a:bodyPr/>
          <a:lstStyle>
            <a:lvl1pPr>
              <a:defRPr>
                <a:solidFill>
                  <a:schemeClr val="tx1"/>
                </a:solidFill>
              </a:defRPr>
            </a:lvl1pPr>
          </a:lstStyle>
          <a:p>
            <a:fld id="{49AE70B2-8BF9-45C0-BB95-33D1B9D3A854}" type="slidenum">
              <a:rPr lang="zh-CN" altLang="en-US" smtClean="0"/>
              <a:pPr/>
              <a:t>‹#›</a:t>
            </a:fld>
            <a:endParaRPr lang="zh-CN" altLang="en-US"/>
          </a:p>
        </p:txBody>
      </p:sp>
      <p:sp>
        <p:nvSpPr>
          <p:cNvPr id="1048933" name="副标题 2"/>
          <p:cNvSpPr>
            <a:spLocks noGrp="1"/>
          </p:cNvSpPr>
          <p:nvPr>
            <p:ph type="subTitle" idx="1"/>
            <p:custDataLst>
              <p:tags r:id="rId7"/>
            </p:custDataLst>
          </p:nvPr>
        </p:nvSpPr>
        <p:spPr>
          <a:xfrm>
            <a:off x="6973642" y="3855088"/>
            <a:ext cx="4352400" cy="417600"/>
          </a:xfrm>
        </p:spPr>
        <p:txBody>
          <a:bodyPr>
            <a:normAutofit/>
          </a:bodyPr>
          <a:lstStyle>
            <a:lvl1pPr marL="0" indent="0" algn="r">
              <a:buNone/>
              <a:defRPr sz="1600">
                <a:solidFill>
                  <a:schemeClr val="tx1"/>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a:defRPr sz="54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pPr/>
              <a:t>2022-03-03</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8934"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1048935" name="内容占位符 2"/>
          <p:cNvSpPr>
            <a:spLocks noGrp="1"/>
          </p:cNvSpPr>
          <p:nvPr>
            <p:ph idx="1"/>
            <p:custDataLst>
              <p:tags r:id="rId2"/>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936"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2022-03-03</a:t>
            </a:fld>
            <a:endParaRPr lang="zh-CN" altLang="en-US"/>
          </a:p>
        </p:txBody>
      </p:sp>
      <p:sp>
        <p:nvSpPr>
          <p:cNvPr id="1048937" name="页脚占位符 4"/>
          <p:cNvSpPr>
            <a:spLocks noGrp="1"/>
          </p:cNvSpPr>
          <p:nvPr>
            <p:ph type="ftr" sz="quarter" idx="11"/>
            <p:custDataLst>
              <p:tags r:id="rId4"/>
            </p:custDataLst>
          </p:nvPr>
        </p:nvSpPr>
        <p:spPr/>
        <p:txBody>
          <a:bodyPr/>
          <a:lstStyle/>
          <a:p>
            <a:endParaRPr lang="zh-CN" altLang="en-US"/>
          </a:p>
        </p:txBody>
      </p:sp>
      <p:sp>
        <p:nvSpPr>
          <p:cNvPr id="1048938"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pPr/>
              <a:t>2022-03-03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nvPr>
        </p:nvSpPr>
        <p:spPr>
          <a:xfrm>
            <a:off x="838200" y="551543"/>
            <a:ext cx="10515600" cy="5558971"/>
          </a:xfrm>
        </p:spPr>
        <p:txBody>
          <a:bodyPr/>
          <a:lstStyle>
            <a:lvl2pPr>
              <a:defRPr>
                <a:solidFill>
                  <a:schemeClr val="tx1"/>
                </a:solidFill>
              </a:defRPr>
            </a:lvl2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1">
          <a:blip r:embed="rId8"/>
          <a:tile tx="0" ty="0" sx="100000" sy="100000" flip="none" algn="tl"/>
        </a:blipFill>
        <a:effectLst/>
      </p:bgPr>
    </p:bg>
    <p:spTree>
      <p:nvGrpSpPr>
        <p:cNvPr id="1" name=""/>
        <p:cNvGrpSpPr/>
        <p:nvPr/>
      </p:nvGrpSpPr>
      <p:grpSpPr>
        <a:xfrm>
          <a:off x="0" y="0"/>
          <a:ext cx="0" cy="0"/>
          <a:chOff x="0" y="0"/>
          <a:chExt cx="0" cy="0"/>
        </a:xfrm>
      </p:grpSpPr>
      <p:sp>
        <p:nvSpPr>
          <p:cNvPr id="1048662" name="标题 1"/>
          <p:cNvSpPr>
            <a:spLocks noGrp="1"/>
          </p:cNvSpPr>
          <p:nvPr>
            <p:ph type="title" hasCustomPrompt="1"/>
            <p:custDataLst>
              <p:tags r:id="rId1"/>
            </p:custDataLst>
          </p:nvPr>
        </p:nvSpPr>
        <p:spPr>
          <a:xfrm>
            <a:off x="2070100" y="3818890"/>
            <a:ext cx="8051800" cy="814070"/>
          </a:xfrm>
        </p:spPr>
        <p:txBody>
          <a:bodyPr lIns="90000" tIns="0" rIns="90000" bIns="0" anchor="t" anchorCtr="0">
            <a:normAutofit/>
          </a:bodyPr>
          <a:lstStyle>
            <a:lvl1pPr algn="ctr">
              <a:defRPr sz="4000" u="none" strike="noStrike" kern="1200" cap="none" spc="200" normalizeH="0" baseline="0">
                <a:solidFill>
                  <a:schemeClr val="tx1"/>
                </a:solidFill>
                <a:latin typeface="黑体" panose="02010609060101010101" charset="-122"/>
                <a:ea typeface="黑体" panose="02010609060101010101" charset="-122"/>
              </a:defRPr>
            </a:lvl1pPr>
          </a:lstStyle>
          <a:p>
            <a:r>
              <a:rPr lang="zh-CN" altLang="en-US" dirty="0"/>
              <a:t>单击此处编辑标题</a:t>
            </a:r>
          </a:p>
        </p:txBody>
      </p:sp>
      <p:sp>
        <p:nvSpPr>
          <p:cNvPr id="1048663" name="文本占位符 2"/>
          <p:cNvSpPr>
            <a:spLocks noGrp="1"/>
          </p:cNvSpPr>
          <p:nvPr>
            <p:ph type="body" idx="1"/>
            <p:custDataLst>
              <p:tags r:id="rId2"/>
            </p:custDataLst>
          </p:nvPr>
        </p:nvSpPr>
        <p:spPr>
          <a:xfrm>
            <a:off x="2070100" y="4665345"/>
            <a:ext cx="8051800" cy="1078230"/>
          </a:xfrm>
        </p:spPr>
        <p:txBody>
          <a:bodyPr lIns="90000" tIns="0" rIns="90000" bIns="46800">
            <a:normAutofit/>
          </a:bodyPr>
          <a:lstStyle>
            <a:lvl1pPr marL="0" indent="0" algn="ctr" eaLnBrk="1" fontAlgn="auto" latinLnBrk="0" hangingPunct="1">
              <a:buNone/>
              <a:defRPr kumimoji="0" lang="zh-CN" altLang="en-US" sz="1600" b="0" i="0" u="none" strike="noStrike" kern="1200" cap="none" spc="200" normalizeH="0" baseline="0" noProof="1">
                <a:solidFill>
                  <a:schemeClr val="tx1"/>
                </a:solidFill>
                <a:latin typeface="微软雅黑" panose="020B0503020204020204" charset="-122"/>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1048664" name="矩形 11"/>
          <p:cNvSpPr/>
          <p:nvPr>
            <p:custDataLst>
              <p:tags r:id="rId3"/>
            </p:custDataLst>
          </p:nvPr>
        </p:nvSpPr>
        <p:spPr>
          <a:xfrm>
            <a:off x="158262" y="123092"/>
            <a:ext cx="11869615" cy="6559061"/>
          </a:xfrm>
          <a:prstGeom prst="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048665" name="日期占位符 3"/>
          <p:cNvSpPr>
            <a:spLocks noGrp="1"/>
          </p:cNvSpPr>
          <p:nvPr>
            <p:ph type="dt" sz="half" idx="10"/>
            <p:custDataLst>
              <p:tags r:id="rId4"/>
            </p:custDataLst>
          </p:nvPr>
        </p:nvSpPr>
        <p:spPr/>
        <p:txBody>
          <a:bodyPr/>
          <a:lstStyle>
            <a:lvl1pPr>
              <a:defRPr>
                <a:solidFill>
                  <a:schemeClr val="tx1"/>
                </a:solidFill>
              </a:defRPr>
            </a:lvl1pPr>
          </a:lstStyle>
          <a:p>
            <a:fld id="{760FBDFE-C587-4B4C-A407-44438C67B59E}" type="datetimeFigureOut">
              <a:rPr lang="zh-CN" altLang="en-US" smtClean="0"/>
              <a:pPr/>
              <a:t>2022-03-03</a:t>
            </a:fld>
            <a:endParaRPr lang="zh-CN" altLang="en-US"/>
          </a:p>
        </p:txBody>
      </p:sp>
      <p:sp>
        <p:nvSpPr>
          <p:cNvPr id="1048666" name="页脚占位符 4"/>
          <p:cNvSpPr>
            <a:spLocks noGrp="1"/>
          </p:cNvSpPr>
          <p:nvPr>
            <p:ph type="ftr" sz="quarter" idx="11"/>
            <p:custDataLst>
              <p:tags r:id="rId5"/>
            </p:custDataLst>
          </p:nvPr>
        </p:nvSpPr>
        <p:spPr/>
        <p:txBody>
          <a:bodyPr/>
          <a:lstStyle>
            <a:lvl1pPr>
              <a:defRPr>
                <a:solidFill>
                  <a:schemeClr val="tx1"/>
                </a:solidFill>
              </a:defRPr>
            </a:lvl1pPr>
          </a:lstStyle>
          <a:p>
            <a:endParaRPr lang="zh-CN" altLang="en-US"/>
          </a:p>
        </p:txBody>
      </p:sp>
      <p:sp>
        <p:nvSpPr>
          <p:cNvPr id="1048667" name="灯片编号占位符 5"/>
          <p:cNvSpPr>
            <a:spLocks noGrp="1"/>
          </p:cNvSpPr>
          <p:nvPr>
            <p:ph type="sldNum" sz="quarter" idx="12"/>
            <p:custDataLst>
              <p:tags r:id="rId6"/>
            </p:custDataLst>
          </p:nvPr>
        </p:nvSpPr>
        <p:spPr/>
        <p:txBody>
          <a:bodyPr/>
          <a:lstStyle>
            <a:lvl1pPr>
              <a:defRPr>
                <a:solidFill>
                  <a:schemeClr val="tx1"/>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8906"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1048907" name="内容占位符 2"/>
          <p:cNvSpPr>
            <a:spLocks noGrp="1"/>
          </p:cNvSpPr>
          <p:nvPr>
            <p:ph sz="half" idx="1"/>
            <p:custDataLst>
              <p:tags r:id="rId2"/>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1048908" name="内容占位符 3"/>
          <p:cNvSpPr>
            <a:spLocks noGrp="1"/>
          </p:cNvSpPr>
          <p:nvPr>
            <p:ph sz="half" idx="2"/>
            <p:custDataLst>
              <p:tags r:id="rId3"/>
            </p:custDataLst>
          </p:nvPr>
        </p:nvSpPr>
        <p:spPr>
          <a:xfrm>
            <a:off x="6238877" y="952508"/>
            <a:ext cx="5283242" cy="5388907"/>
          </a:xfrm>
        </p:spPr>
        <p:txBody>
          <a:bodyPr>
            <a:noAutofit/>
          </a:bodyPr>
          <a:lstStyle>
            <a:lvl1pPr>
              <a:defRPr sz="1600">
                <a:solidFill>
                  <a:schemeClr val="tx1">
                    <a:lumMod val="75000"/>
                    <a:lumOff val="25000"/>
                  </a:schemeClr>
                </a:solidFill>
                <a:latin typeface="微软雅黑" panose="020B0503020204020204" charset="-122"/>
                <a:ea typeface="微软雅黑" panose="020B0503020204020204" charset="-122"/>
              </a:defRPr>
            </a:lvl1pPr>
            <a:lvl2pPr>
              <a:defRPr sz="1600">
                <a:solidFill>
                  <a:schemeClr val="tx1">
                    <a:lumMod val="75000"/>
                    <a:lumOff val="25000"/>
                  </a:schemeClr>
                </a:solidFill>
                <a:latin typeface="微软雅黑" panose="020B0503020204020204" charset="-122"/>
                <a:ea typeface="微软雅黑" panose="020B0503020204020204" charset="-122"/>
              </a:defRPr>
            </a:lvl2pPr>
            <a:lvl3pPr>
              <a:defRPr sz="1600">
                <a:solidFill>
                  <a:schemeClr val="tx1">
                    <a:lumMod val="75000"/>
                    <a:lumOff val="25000"/>
                  </a:schemeClr>
                </a:solidFill>
                <a:latin typeface="微软雅黑" panose="020B0503020204020204" charset="-122"/>
                <a:ea typeface="微软雅黑" panose="020B0503020204020204" charset="-122"/>
              </a:defRPr>
            </a:lvl3pPr>
            <a:lvl4pPr>
              <a:defRPr sz="1600">
                <a:solidFill>
                  <a:schemeClr val="tx1">
                    <a:lumMod val="75000"/>
                    <a:lumOff val="25000"/>
                  </a:schemeClr>
                </a:solidFill>
                <a:latin typeface="微软雅黑" panose="020B0503020204020204" charset="-122"/>
                <a:ea typeface="微软雅黑" panose="020B0503020204020204" charset="-122"/>
              </a:defRPr>
            </a:lvl4pPr>
            <a:lvl5pPr>
              <a:defRPr sz="1600">
                <a:solidFill>
                  <a:schemeClr val="tx1">
                    <a:lumMod val="75000"/>
                    <a:lumOff val="2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909"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2022-03-03</a:t>
            </a:fld>
            <a:endParaRPr lang="zh-CN" altLang="en-US"/>
          </a:p>
        </p:txBody>
      </p:sp>
      <p:sp>
        <p:nvSpPr>
          <p:cNvPr id="1048910" name="页脚占位符 5"/>
          <p:cNvSpPr>
            <a:spLocks noGrp="1"/>
          </p:cNvSpPr>
          <p:nvPr>
            <p:ph type="ftr" sz="quarter" idx="11"/>
            <p:custDataLst>
              <p:tags r:id="rId5"/>
            </p:custDataLst>
          </p:nvPr>
        </p:nvSpPr>
        <p:spPr/>
        <p:txBody>
          <a:bodyPr/>
          <a:lstStyle/>
          <a:p>
            <a:endParaRPr lang="zh-CN" altLang="en-US"/>
          </a:p>
        </p:txBody>
      </p:sp>
      <p:sp>
        <p:nvSpPr>
          <p:cNvPr id="1048911"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8898"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1048899" name="文本占位符 2"/>
          <p:cNvSpPr>
            <a:spLocks noGrp="1"/>
          </p:cNvSpPr>
          <p:nvPr>
            <p:ph type="body" idx="1" hasCustomPrompt="1"/>
            <p:custDataLst>
              <p:tags r:id="rId2"/>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1048900" name="内容占位符 3"/>
          <p:cNvSpPr>
            <a:spLocks noGrp="1"/>
          </p:cNvSpPr>
          <p:nvPr>
            <p:ph sz="half" idx="2"/>
            <p:custDataLst>
              <p:tags r:id="rId3"/>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901" name="文本占位符 4"/>
          <p:cNvSpPr>
            <a:spLocks noGrp="1"/>
          </p:cNvSpPr>
          <p:nvPr>
            <p:ph type="body" sz="quarter" idx="3" hasCustomPrompt="1"/>
            <p:custDataLst>
              <p:tags r:id="rId4"/>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1048902" name="内容占位符 5"/>
          <p:cNvSpPr>
            <a:spLocks noGrp="1"/>
          </p:cNvSpPr>
          <p:nvPr>
            <p:ph sz="quarter" idx="4"/>
            <p:custDataLst>
              <p:tags r:id="rId5"/>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1048903"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2022-03-03</a:t>
            </a:fld>
            <a:endParaRPr lang="zh-CN" altLang="en-US"/>
          </a:p>
        </p:txBody>
      </p:sp>
      <p:sp>
        <p:nvSpPr>
          <p:cNvPr id="1048904" name="页脚占位符 7"/>
          <p:cNvSpPr>
            <a:spLocks noGrp="1"/>
          </p:cNvSpPr>
          <p:nvPr>
            <p:ph type="ftr" sz="quarter" idx="11"/>
            <p:custDataLst>
              <p:tags r:id="rId7"/>
            </p:custDataLst>
          </p:nvPr>
        </p:nvSpPr>
        <p:spPr/>
        <p:txBody>
          <a:bodyPr/>
          <a:lstStyle/>
          <a:p>
            <a:endParaRPr lang="zh-CN" altLang="en-US"/>
          </a:p>
        </p:txBody>
      </p:sp>
      <p:sp>
        <p:nvSpPr>
          <p:cNvPr id="1048905"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8923" name="标题 1"/>
          <p:cNvSpPr>
            <a:spLocks noGrp="1"/>
          </p:cNvSpPr>
          <p:nvPr>
            <p:ph type="title"/>
            <p:custDataLst>
              <p:tags r:id="rId1"/>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1048924"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2022-03-03</a:t>
            </a:fld>
            <a:endParaRPr lang="zh-CN" altLang="en-US"/>
          </a:p>
        </p:txBody>
      </p:sp>
      <p:sp>
        <p:nvSpPr>
          <p:cNvPr id="1048925" name="页脚占位符 3"/>
          <p:cNvSpPr>
            <a:spLocks noGrp="1"/>
          </p:cNvSpPr>
          <p:nvPr>
            <p:ph type="ftr" sz="quarter" idx="11"/>
            <p:custDataLst>
              <p:tags r:id="rId3"/>
            </p:custDataLst>
          </p:nvPr>
        </p:nvSpPr>
        <p:spPr/>
        <p:txBody>
          <a:bodyPr/>
          <a:lstStyle/>
          <a:p>
            <a:endParaRPr lang="zh-CN" altLang="en-US"/>
          </a:p>
        </p:txBody>
      </p:sp>
      <p:sp>
        <p:nvSpPr>
          <p:cNvPr id="1048926"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895"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2022-03-03</a:t>
            </a:fld>
            <a:endParaRPr lang="zh-CN" altLang="en-US"/>
          </a:p>
        </p:txBody>
      </p:sp>
      <p:sp>
        <p:nvSpPr>
          <p:cNvPr id="1048896" name="页脚占位符 2"/>
          <p:cNvSpPr>
            <a:spLocks noGrp="1"/>
          </p:cNvSpPr>
          <p:nvPr>
            <p:ph type="ftr" sz="quarter" idx="11"/>
            <p:custDataLst>
              <p:tags r:id="rId2"/>
            </p:custDataLst>
          </p:nvPr>
        </p:nvSpPr>
        <p:spPr/>
        <p:txBody>
          <a:bodyPr/>
          <a:lstStyle/>
          <a:p>
            <a:endParaRPr lang="zh-CN" altLang="en-US"/>
          </a:p>
        </p:txBody>
      </p:sp>
      <p:sp>
        <p:nvSpPr>
          <p:cNvPr id="1048897"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48917" name="标题 1"/>
          <p:cNvSpPr>
            <a:spLocks noGrp="1"/>
          </p:cNvSpPr>
          <p:nvPr>
            <p:ph type="title"/>
            <p:custDataLst>
              <p:tags r:id="rId1"/>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p>
        </p:txBody>
      </p:sp>
      <p:sp>
        <p:nvSpPr>
          <p:cNvPr id="1048918" name="图片占位符 2"/>
          <p:cNvSpPr>
            <a:spLocks noGrp="1"/>
          </p:cNvSpPr>
          <p:nvPr>
            <p:ph type="pic" idx="1"/>
            <p:custDataLst>
              <p:tags r:id="rId2"/>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latin typeface="+mn-lt"/>
                <a:ea typeface="+mn-ea"/>
                <a:cs typeface="+mn-cs"/>
                <a:sym typeface="+mn-ea"/>
              </a:defRPr>
            </a:lvl5pPr>
          </a:lstStyle>
          <a:p>
            <a:pPr lvl="0"/>
            <a:endParaRPr dirty="0">
              <a:sym typeface="+mn-ea"/>
            </a:endParaRPr>
          </a:p>
        </p:txBody>
      </p:sp>
      <p:sp>
        <p:nvSpPr>
          <p:cNvPr id="1048919" name="文本占位符 3"/>
          <p:cNvSpPr>
            <a:spLocks noGrp="1"/>
          </p:cNvSpPr>
          <p:nvPr>
            <p:ph type="body" sz="half" idx="2"/>
            <p:custDataLst>
              <p:tags r:id="rId3"/>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p>
        </p:txBody>
      </p:sp>
      <p:sp>
        <p:nvSpPr>
          <p:cNvPr id="1048920" name="日期占位符 4"/>
          <p:cNvSpPr>
            <a:spLocks noGrp="1"/>
          </p:cNvSpPr>
          <p:nvPr>
            <p:ph type="dt" sz="half" idx="10"/>
            <p:custDataLst>
              <p:tags r:id="rId4"/>
            </p:custDataLst>
          </p:nvPr>
        </p:nvSpPr>
        <p:spPr/>
        <p:txBody>
          <a:bodyPr/>
          <a:lstStyle/>
          <a:p>
            <a:fld id="{9EFD9D74-47D9-4702-A33C-335B63B48DBF}" type="datetimeFigureOut">
              <a:rPr lang="zh-CN" altLang="en-US" smtClean="0"/>
              <a:pPr/>
              <a:t>2022-03-03</a:t>
            </a:fld>
            <a:endParaRPr lang="zh-CN" altLang="en-US" dirty="0"/>
          </a:p>
        </p:txBody>
      </p:sp>
      <p:sp>
        <p:nvSpPr>
          <p:cNvPr id="1048921" name="页脚占位符 5"/>
          <p:cNvSpPr>
            <a:spLocks noGrp="1"/>
          </p:cNvSpPr>
          <p:nvPr>
            <p:ph type="ftr" sz="quarter" idx="11"/>
            <p:custDataLst>
              <p:tags r:id="rId5"/>
            </p:custDataLst>
          </p:nvPr>
        </p:nvSpPr>
        <p:spPr/>
        <p:txBody>
          <a:bodyPr/>
          <a:lstStyle/>
          <a:p>
            <a:endParaRPr lang="zh-CN" altLang="en-US" dirty="0"/>
          </a:p>
        </p:txBody>
      </p:sp>
      <p:sp>
        <p:nvSpPr>
          <p:cNvPr id="1048922" name="灯片编号占位符 6"/>
          <p:cNvSpPr>
            <a:spLocks noGrp="1"/>
          </p:cNvSpPr>
          <p:nvPr>
            <p:ph type="sldNum" sz="quarter" idx="12"/>
            <p:custDataLst>
              <p:tags r:id="rId6"/>
            </p:custDataLst>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891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75000"/>
                    <a:lumOff val="25000"/>
                  </a:schemeClr>
                </a:solidFill>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p>
        </p:txBody>
      </p:sp>
      <p:sp>
        <p:nvSpPr>
          <p:cNvPr id="104891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1pPr>
            <a:lvl2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2pPr>
            <a:lvl3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3pPr>
            <a:lvl4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4pPr>
            <a:lvl5pPr indent="0" eaLnBrk="1" fontAlgn="auto" latinLnBrk="0" hangingPunct="1">
              <a:defRPr>
                <a:solidFill>
                  <a:schemeClr val="tx1">
                    <a:lumMod val="75000"/>
                    <a:lumOff val="25000"/>
                  </a:schemeClr>
                </a:solidFill>
                <a:latin typeface="微软雅黑" panose="020B0503020204020204" charset="-122"/>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91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2022-03-03</a:t>
            </a:fld>
            <a:endParaRPr lang="zh-CN" altLang="en-US"/>
          </a:p>
        </p:txBody>
      </p:sp>
      <p:sp>
        <p:nvSpPr>
          <p:cNvPr id="1048915" name="页脚占位符 4"/>
          <p:cNvSpPr>
            <a:spLocks noGrp="1"/>
          </p:cNvSpPr>
          <p:nvPr>
            <p:ph type="ftr" sz="quarter" idx="11"/>
            <p:custDataLst>
              <p:tags r:id="rId4"/>
            </p:custDataLst>
          </p:nvPr>
        </p:nvSpPr>
        <p:spPr/>
        <p:txBody>
          <a:bodyPr/>
          <a:lstStyle/>
          <a:p>
            <a:endParaRPr lang="zh-CN" altLang="en-US"/>
          </a:p>
        </p:txBody>
      </p:sp>
      <p:sp>
        <p:nvSpPr>
          <p:cNvPr id="104891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6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ags" Target="../tags/tag6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tile tx="0" ty="0" sx="100000" sy="100000" flip="none" algn="tl"/>
        </a:blipFill>
        <a:effectLst/>
      </p:bgPr>
    </p:bg>
    <p:spTree>
      <p:nvGrpSpPr>
        <p:cNvPr id="1" name=""/>
        <p:cNvGrpSpPr/>
        <p:nvPr/>
      </p:nvGrpSpPr>
      <p:grpSpPr>
        <a:xfrm>
          <a:off x="0" y="0"/>
          <a:ext cx="0" cy="0"/>
          <a:chOff x="0" y="0"/>
          <a:chExt cx="0" cy="0"/>
        </a:xfrm>
      </p:grpSpPr>
      <p:sp>
        <p:nvSpPr>
          <p:cNvPr id="1048625" name="标题占位符 1"/>
          <p:cNvSpPr>
            <a:spLocks noGrp="1"/>
          </p:cNvSpPr>
          <p:nvPr>
            <p:ph type="title"/>
            <p:custDataLst>
              <p:tags r:id="rId13"/>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p>
        </p:txBody>
      </p:sp>
      <p:sp>
        <p:nvSpPr>
          <p:cNvPr id="1048626" name="文本占位符 2"/>
          <p:cNvSpPr>
            <a:spLocks noGrp="1"/>
          </p:cNvSpPr>
          <p:nvPr>
            <p:ph type="body" idx="1"/>
            <p:custDataLst>
              <p:tags r:id="rId14"/>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48627"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2022-03-03</a:t>
            </a:fld>
            <a:endParaRPr lang="zh-CN" altLang="en-US"/>
          </a:p>
        </p:txBody>
      </p:sp>
      <p:sp>
        <p:nvSpPr>
          <p:cNvPr id="1048628"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1048629"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1048630"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userDrawn="1"/>
        </p:nvPicPr>
        <p:blipFill>
          <a:blip r:embed="rId20" cstate="print"/>
          <a:stretch>
            <a:fillRect/>
          </a:stretch>
        </p:blipFill>
        <p:spPr>
          <a:xfrm>
            <a:off x="10306910" y="0"/>
            <a:ext cx="1885090" cy="9244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30000"/>
        </a:lnSpc>
        <a:spcBef>
          <a:spcPct val="0"/>
        </a:spcBef>
        <a:buNone/>
        <a:defRPr sz="2400" b="1"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200" normalizeH="0" baseline="0">
          <a:solidFill>
            <a:schemeClr val="tx1">
              <a:lumMod val="75000"/>
              <a:lumOff val="25000"/>
            </a:schemeClr>
          </a:solidFill>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5"/>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2022-03-03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a:p>
        </p:txBody>
      </p:sp>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userDrawn="1"/>
        </p:nvPicPr>
        <p:blipFill>
          <a:blip r:embed="rId16" cstate="print"/>
          <a:stretch>
            <a:fillRect/>
          </a:stretch>
        </p:blipFill>
        <p:spPr>
          <a:xfrm>
            <a:off x="10306910" y="0"/>
            <a:ext cx="1885090" cy="9244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8.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7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标题 5"/>
          <p:cNvSpPr>
            <a:spLocks noGrp="1"/>
          </p:cNvSpPr>
          <p:nvPr>
            <p:ph type="ctrTitle"/>
          </p:nvPr>
        </p:nvSpPr>
        <p:spPr>
          <a:xfrm>
            <a:off x="1341755" y="1845945"/>
            <a:ext cx="9756775" cy="2890520"/>
          </a:xfrm>
        </p:spPr>
        <p:txBody>
          <a:bodyPr>
            <a:normAutofit/>
          </a:bodyPr>
          <a:lstStyle/>
          <a:p>
            <a:pPr algn="ctr">
              <a:lnSpc>
                <a:spcPct val="100000"/>
              </a:lnSpc>
              <a:buClrTx/>
              <a:buSzTx/>
              <a:buFontTx/>
            </a:pPr>
            <a:r>
              <a:rPr lang="zh-CN" altLang="en-US" sz="6600" spc="100">
                <a:solidFill>
                  <a:schemeClr val="tx1"/>
                </a:solidFill>
                <a:uFillTx/>
                <a:latin typeface="+mn-lt"/>
                <a:ea typeface="+mn-ea"/>
                <a:cs typeface="+mn-cs"/>
              </a:rPr>
              <a:t> </a:t>
            </a:r>
            <a:r>
              <a:rPr lang="zh-CN" altLang="en-US" sz="6600" spc="100">
                <a:solidFill>
                  <a:srgbClr val="0070C0"/>
                </a:solidFill>
                <a:uFillTx/>
                <a:latin typeface="+mn-lt"/>
                <a:ea typeface="+mn-ea"/>
                <a:cs typeface="+mn-cs"/>
              </a:rPr>
              <a:t>南京邮电大学</a:t>
            </a:r>
            <a:br>
              <a:rPr lang="zh-CN" altLang="en-US" sz="6600" spc="100">
                <a:solidFill>
                  <a:srgbClr val="0070C0"/>
                </a:solidFill>
                <a:uFillTx/>
                <a:latin typeface="+mn-lt"/>
                <a:ea typeface="+mn-ea"/>
                <a:cs typeface="+mn-cs"/>
              </a:rPr>
            </a:br>
            <a:r>
              <a:rPr lang="zh-CN" altLang="en-US" sz="6600" spc="100">
                <a:solidFill>
                  <a:srgbClr val="0070C0"/>
                </a:solidFill>
                <a:uFillTx/>
                <a:latin typeface="+mn-lt"/>
                <a:ea typeface="+mn-ea"/>
                <a:cs typeface="+mn-cs"/>
              </a:rPr>
              <a:t> 线上线下同步教学说明</a:t>
            </a:r>
          </a:p>
        </p:txBody>
      </p:sp>
      <p:sp>
        <p:nvSpPr>
          <p:cNvPr id="2" name="TextBox 1"/>
          <p:cNvSpPr txBox="1"/>
          <p:nvPr/>
        </p:nvSpPr>
        <p:spPr>
          <a:xfrm>
            <a:off x="4223560" y="4649627"/>
            <a:ext cx="4234180" cy="1383665"/>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pPr algn="ctr"/>
            <a:r>
              <a:rPr lang="zh-CN" altLang="en-US" sz="2800" b="1" spc="100">
                <a:solidFill>
                  <a:srgbClr val="0070C0"/>
                </a:solidFill>
                <a:uFillTx/>
              </a:rPr>
              <a:t>信息化建设与管理办公室</a:t>
            </a:r>
          </a:p>
          <a:p>
            <a:pPr algn="ctr"/>
            <a:endParaRPr lang="zh-CN" altLang="en-US" sz="2800" b="1" spc="100">
              <a:solidFill>
                <a:srgbClr val="0070C0"/>
              </a:solidFill>
              <a:uFillTx/>
            </a:endParaRPr>
          </a:p>
          <a:p>
            <a:pPr algn="ctr"/>
            <a:r>
              <a:rPr lang="zh-CN" altLang="en-US" sz="2800" b="1" spc="100">
                <a:solidFill>
                  <a:srgbClr val="0070C0"/>
                </a:solidFill>
                <a:uFillTx/>
              </a:rPr>
              <a:t>2020年05月20日</a:t>
            </a:r>
            <a:endParaRPr lang="zh-CN" altLang="en-US" sz="2800" b="1" dirty="0" smtClean="0">
              <a:solidFill>
                <a:srgbClr val="00B0F0"/>
              </a:solidFill>
              <a:effectLst/>
            </a:endParaRPr>
          </a:p>
        </p:txBody>
      </p:sp>
    </p:spTree>
    <p:custDataLst>
      <p:tags r:id="rId1"/>
    </p:custData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95895" y="1259840"/>
            <a:ext cx="4001770" cy="4399915"/>
          </a:xfrm>
          <a:prstGeom prst="rect">
            <a:avLst/>
          </a:prstGeom>
        </p:spPr>
        <p:txBody>
          <a:bodyPr wrap="square">
            <a:spAutoFit/>
          </a:bodyPr>
          <a:lstStyle/>
          <a:p>
            <a:pPr lvl="0" algn="l">
              <a:buClrTx/>
              <a:buSzTx/>
              <a:buFontTx/>
            </a:pPr>
            <a:endParaRPr lang="zh-CN" altLang="en-US" sz="2800" b="1" spc="100">
              <a:solidFill>
                <a:srgbClr val="0070C0"/>
              </a:solidFill>
              <a:uFillTx/>
              <a:sym typeface="+mn-ea"/>
            </a:endParaRPr>
          </a:p>
          <a:p>
            <a:pPr lvl="0" algn="l">
              <a:buClrTx/>
              <a:buSzTx/>
              <a:buFontTx/>
            </a:pPr>
            <a:r>
              <a:rPr lang="zh-CN" altLang="en-US" sz="2800" b="1" spc="100">
                <a:solidFill>
                  <a:srgbClr val="0070C0"/>
                </a:solidFill>
                <a:uFillTx/>
                <a:sym typeface="+mn-ea"/>
              </a:rPr>
              <a:t>（</a:t>
            </a:r>
            <a:r>
              <a:rPr lang="en-US" altLang="zh-CN" sz="2800" b="1" spc="100">
                <a:solidFill>
                  <a:srgbClr val="0070C0"/>
                </a:solidFill>
                <a:uFillTx/>
                <a:sym typeface="+mn-ea"/>
              </a:rPr>
              <a:t>4</a:t>
            </a:r>
            <a:r>
              <a:rPr lang="zh-CN" altLang="en-US" sz="2800" b="1" spc="100">
                <a:solidFill>
                  <a:srgbClr val="0070C0"/>
                </a:solidFill>
                <a:uFillTx/>
                <a:sym typeface="+mn-ea"/>
              </a:rPr>
              <a:t>）课堂资料上传：</a:t>
            </a:r>
          </a:p>
          <a:p>
            <a:pPr lvl="0" algn="l">
              <a:buClrTx/>
              <a:buSzTx/>
              <a:buFontTx/>
            </a:pPr>
            <a:endParaRPr lang="zh-CN" sz="2800" b="1" dirty="0">
              <a:sym typeface="+mn-ea"/>
            </a:endParaRPr>
          </a:p>
          <a:p>
            <a:pPr lvl="0" algn="l">
              <a:buClrTx/>
              <a:buSzTx/>
              <a:buFontTx/>
            </a:pPr>
            <a:r>
              <a:rPr lang="zh-CN" altLang="en-US" sz="2800" b="1" spc="100">
                <a:solidFill>
                  <a:srgbClr val="0070C0"/>
                </a:solidFill>
                <a:uFillTx/>
                <a:sym typeface="+mn-ea"/>
              </a:rPr>
              <a:t>教师可在录播课堂—课程主页—本人授课课程界面上传课堂资料（教学PPT等）供学生下载学习。</a:t>
            </a:r>
            <a:endParaRPr sz="2800" b="1" dirty="0">
              <a:sym typeface="+mn-ea"/>
            </a:endParaRPr>
          </a:p>
          <a:p>
            <a:pPr lvl="0" algn="l">
              <a:buClrTx/>
              <a:buSzTx/>
              <a:buFontTx/>
            </a:pPr>
            <a:endParaRPr sz="2800" b="1" dirty="0">
              <a:sym typeface="+mn-ea"/>
            </a:endParaRPr>
          </a:p>
          <a:p>
            <a:pPr lvl="0" algn="l">
              <a:buClrTx/>
              <a:buSzTx/>
              <a:buFontTx/>
            </a:pPr>
            <a:endParaRPr sz="2800" b="1" dirty="0">
              <a:sym typeface="+mn-ea"/>
            </a:endParaRPr>
          </a:p>
        </p:txBody>
      </p:sp>
      <p:pic>
        <p:nvPicPr>
          <p:cNvPr id="3" name="图片 2"/>
          <p:cNvPicPr>
            <a:picLocks noChangeAspect="1"/>
          </p:cNvPicPr>
          <p:nvPr/>
        </p:nvPicPr>
        <p:blipFill>
          <a:blip r:embed="rId4"/>
          <a:stretch>
            <a:fillRect/>
          </a:stretch>
        </p:blipFill>
        <p:spPr>
          <a:xfrm>
            <a:off x="0" y="1082040"/>
            <a:ext cx="7796530" cy="500888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矩形 102"/>
          <p:cNvSpPr/>
          <p:nvPr/>
        </p:nvSpPr>
        <p:spPr>
          <a:xfrm>
            <a:off x="461645" y="160020"/>
            <a:ext cx="8697595" cy="829945"/>
          </a:xfrm>
          <a:prstGeom prst="rect">
            <a:avLst/>
          </a:prstGeom>
        </p:spPr>
        <p:txBody>
          <a:bodyPr wrap="square">
            <a:spAutoFit/>
          </a:bodyPr>
          <a:lstStyle/>
          <a:p>
            <a:pPr lvl="0" algn="l">
              <a:buClrTx/>
              <a:buSzTx/>
              <a:buFontTx/>
            </a:pPr>
            <a:r>
              <a:rPr lang="zh-CN" altLang="en-US" sz="2400" b="1" spc="100">
                <a:solidFill>
                  <a:srgbClr val="0070C0"/>
                </a:solidFill>
                <a:uFillTx/>
                <a:sym typeface="+mn-ea"/>
              </a:rPr>
              <a:t>（5）课程表格功能：教师可至个人中心——录播计划——课程表格，查看教师本人直播课程课表信息。</a:t>
            </a:r>
          </a:p>
        </p:txBody>
      </p:sp>
      <p:pic>
        <p:nvPicPr>
          <p:cNvPr id="23" name="图片 21"/>
          <p:cNvPicPr>
            <a:picLocks noChangeAspect="1"/>
          </p:cNvPicPr>
          <p:nvPr/>
        </p:nvPicPr>
        <p:blipFill>
          <a:blip r:embed="rId3"/>
          <a:stretch>
            <a:fillRect/>
          </a:stretch>
        </p:blipFill>
        <p:spPr>
          <a:xfrm>
            <a:off x="461010" y="1061720"/>
            <a:ext cx="11343005" cy="5796280"/>
          </a:xfrm>
          <a:prstGeom prst="rect">
            <a:avLst/>
          </a:prstGeom>
          <a:noFill/>
          <a:ln>
            <a:no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961390"/>
            <a:ext cx="12192000" cy="1383665"/>
          </a:xfrm>
          <a:prstGeom prst="rect">
            <a:avLst/>
          </a:prstGeom>
        </p:spPr>
        <p:txBody>
          <a:bodyPr wrap="square">
            <a:spAutoFit/>
          </a:bodyPr>
          <a:lstStyle/>
          <a:p>
            <a:pPr lvl="0" algn="l">
              <a:buClrTx/>
              <a:buSzTx/>
              <a:buFontTx/>
            </a:pPr>
            <a:r>
              <a:rPr lang="zh-CN" altLang="en-US" sz="2800" b="1" spc="100">
                <a:solidFill>
                  <a:srgbClr val="0070C0"/>
                </a:solidFill>
                <a:uFillTx/>
                <a:sym typeface="+mn-ea"/>
              </a:rPr>
              <a:t>（6）扫码签到功能：教师可至个人中心—录播计划—课程列表—当日课程信息内扫码签到功能，打开扫码页，线上线下学生可通过小程序进行扫码签到，教师在扫码页面可实时查看签到情况。</a:t>
            </a:r>
          </a:p>
        </p:txBody>
      </p:sp>
      <p:pic>
        <p:nvPicPr>
          <p:cNvPr id="4" name="图片 3"/>
          <p:cNvPicPr>
            <a:picLocks noChangeAspect="1"/>
          </p:cNvPicPr>
          <p:nvPr/>
        </p:nvPicPr>
        <p:blipFill>
          <a:blip r:embed="rId3"/>
          <a:stretch>
            <a:fillRect/>
          </a:stretch>
        </p:blipFill>
        <p:spPr>
          <a:xfrm>
            <a:off x="1356995" y="2601595"/>
            <a:ext cx="9677400" cy="4143375"/>
          </a:xfrm>
          <a:prstGeom prst="rect">
            <a:avLst/>
          </a:prstGeom>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矩形 99"/>
          <p:cNvSpPr/>
          <p:nvPr/>
        </p:nvSpPr>
        <p:spPr>
          <a:xfrm>
            <a:off x="0" y="961390"/>
            <a:ext cx="12192000" cy="5262245"/>
          </a:xfrm>
          <a:prstGeom prst="rect">
            <a:avLst/>
          </a:prstGeom>
        </p:spPr>
        <p:txBody>
          <a:bodyPr wrap="square">
            <a:spAutoFit/>
          </a:bodyPr>
          <a:lstStyle/>
          <a:p>
            <a:pPr lvl="0" algn="l">
              <a:buClrTx/>
              <a:buSzTx/>
              <a:buFontTx/>
            </a:pPr>
            <a:r>
              <a:rPr lang="en-US" altLang="zh-CN" sz="2800" b="1" spc="100">
                <a:solidFill>
                  <a:srgbClr val="0070C0"/>
                </a:solidFill>
                <a:uFillTx/>
                <a:sym typeface="+mn-ea"/>
              </a:rPr>
              <a:t>    </a:t>
            </a:r>
          </a:p>
          <a:p>
            <a:pPr lvl="0" algn="l">
              <a:buClrTx/>
              <a:buSzTx/>
              <a:buFontTx/>
            </a:pPr>
            <a:endParaRPr lang="en-US" altLang="zh-CN" sz="2800" b="1" spc="100">
              <a:solidFill>
                <a:srgbClr val="0070C0"/>
              </a:solidFill>
              <a:uFillTx/>
              <a:sym typeface="+mn-ea"/>
            </a:endParaRPr>
          </a:p>
          <a:p>
            <a:pPr lvl="0" algn="l">
              <a:buClrTx/>
              <a:buSzTx/>
              <a:buFontTx/>
            </a:pPr>
            <a:r>
              <a:rPr lang="zh-CN" altLang="en-US" sz="2800" b="1" spc="100">
                <a:solidFill>
                  <a:srgbClr val="0070C0"/>
                </a:solidFill>
                <a:uFillTx/>
                <a:sym typeface="+mn-ea"/>
              </a:rPr>
              <a:t>       任课教师根据教学实际情况选择教学模式进行线上线下同步教学并及时告知学生。同步教学期间信息办将安排专人进行教学保障，教师在教室遇到任何问题，请及时与我办联系。</a:t>
            </a:r>
          </a:p>
          <a:p>
            <a:pPr lvl="0" algn="l">
              <a:buClrTx/>
              <a:buSzTx/>
              <a:buFontTx/>
            </a:pPr>
            <a:endParaRPr lang="zh-CN" altLang="en-US" sz="2800" b="1" spc="100">
              <a:solidFill>
                <a:srgbClr val="0070C0"/>
              </a:solidFill>
              <a:uFillTx/>
              <a:sym typeface="+mn-ea"/>
            </a:endParaRPr>
          </a:p>
          <a:p>
            <a:pPr lvl="0" algn="l">
              <a:buClrTx/>
              <a:buSzTx/>
              <a:buFontTx/>
            </a:pPr>
            <a:r>
              <a:rPr lang="zh-CN" altLang="en-US" sz="2800" b="1" spc="100">
                <a:solidFill>
                  <a:srgbClr val="0070C0"/>
                </a:solidFill>
                <a:uFillTx/>
                <a:sym typeface="+mn-ea"/>
              </a:rPr>
              <a:t>多媒体设备问题联系电话：三牌楼：</a:t>
            </a:r>
            <a:r>
              <a:rPr lang="en-US" altLang="zh-CN" sz="2800" b="1" spc="100">
                <a:solidFill>
                  <a:srgbClr val="0070C0"/>
                </a:solidFill>
                <a:uFillTx/>
                <a:sym typeface="+mn-ea"/>
              </a:rPr>
              <a:t>18951896951</a:t>
            </a:r>
            <a:endParaRPr lang="zh-CN" altLang="en-US" sz="2800" b="1" spc="100">
              <a:solidFill>
                <a:srgbClr val="0070C0"/>
              </a:solidFill>
              <a:uFillTx/>
              <a:sym typeface="+mn-ea"/>
            </a:endParaRPr>
          </a:p>
          <a:p>
            <a:pPr lvl="0" algn="ctr">
              <a:buClrTx/>
              <a:buSzTx/>
              <a:buFontTx/>
            </a:pPr>
            <a:r>
              <a:rPr lang="zh-CN" altLang="en-US" sz="2800" b="1" spc="100">
                <a:solidFill>
                  <a:srgbClr val="0070C0"/>
                </a:solidFill>
                <a:uFillTx/>
                <a:sym typeface="+mn-ea"/>
              </a:rPr>
              <a:t>     仙林：    </a:t>
            </a:r>
            <a:r>
              <a:rPr lang="en-US" altLang="zh-CN" sz="2800" b="1" spc="100">
                <a:solidFill>
                  <a:srgbClr val="0070C0"/>
                </a:solidFill>
                <a:uFillTx/>
                <a:sym typeface="+mn-ea"/>
              </a:rPr>
              <a:t>18951896952</a:t>
            </a:r>
          </a:p>
          <a:p>
            <a:pPr lvl="0" algn="ctr">
              <a:buClrTx/>
              <a:buSzTx/>
              <a:buFontTx/>
            </a:pPr>
            <a:r>
              <a:rPr lang="zh-CN" altLang="en-US" sz="2800" b="1" spc="100">
                <a:solidFill>
                  <a:srgbClr val="0070C0"/>
                </a:solidFill>
                <a:uFillTx/>
                <a:sym typeface="+mn-ea"/>
              </a:rPr>
              <a:t>                   </a:t>
            </a:r>
            <a:r>
              <a:rPr lang="en-US" altLang="zh-CN" sz="2800" b="1" spc="100">
                <a:solidFill>
                  <a:srgbClr val="0070C0"/>
                </a:solidFill>
                <a:uFillTx/>
                <a:sym typeface="+mn-ea"/>
              </a:rPr>
              <a:t>18951896953</a:t>
            </a:r>
          </a:p>
          <a:p>
            <a:pPr lvl="0" algn="l">
              <a:buClrTx/>
              <a:buSzTx/>
              <a:buFontTx/>
            </a:pPr>
            <a:r>
              <a:rPr lang="zh-CN" altLang="en-US" sz="2800" b="1" spc="100">
                <a:solidFill>
                  <a:srgbClr val="0070C0"/>
                </a:solidFill>
                <a:uFillTx/>
                <a:sym typeface="+mn-ea"/>
              </a:rPr>
              <a:t>学校直播平台问题联系电话：          </a:t>
            </a:r>
            <a:r>
              <a:rPr lang="en-US" altLang="zh-CN" sz="2800" b="1" spc="100">
                <a:solidFill>
                  <a:srgbClr val="0070C0"/>
                </a:solidFill>
                <a:uFillTx/>
                <a:sym typeface="+mn-ea"/>
              </a:rPr>
              <a:t>025-85866963</a:t>
            </a:r>
            <a:endParaRPr lang="zh-CN" altLang="en-US" sz="2800" b="1" spc="100">
              <a:solidFill>
                <a:srgbClr val="0070C0"/>
              </a:solidFill>
              <a:uFillTx/>
              <a:sym typeface="+mn-ea"/>
            </a:endParaRPr>
          </a:p>
          <a:p>
            <a:pPr lvl="0" algn="l">
              <a:buClrTx/>
              <a:buSzTx/>
              <a:buFontTx/>
            </a:pPr>
            <a:endParaRPr lang="zh-CN" altLang="en-US" sz="2800" b="1" spc="100">
              <a:solidFill>
                <a:srgbClr val="0070C0"/>
              </a:solidFill>
              <a:uFillTx/>
              <a:sym typeface="+mn-ea"/>
            </a:endParaRPr>
          </a:p>
          <a:p>
            <a:pPr lvl="0" algn="l">
              <a:buClrTx/>
              <a:buSzTx/>
              <a:buFontTx/>
            </a:pPr>
            <a:endParaRPr lang="zh-CN" altLang="en-US" sz="2800" b="1" spc="100">
              <a:solidFill>
                <a:srgbClr val="0070C0"/>
              </a:solidFill>
              <a:uFillTx/>
              <a:sym typeface="+mn-ea"/>
            </a:endParaRPr>
          </a:p>
        </p:txBody>
      </p:sp>
    </p:spTree>
    <p:custDataLst>
      <p:tags r:id="rId1"/>
    </p:custData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11" y="183"/>
            <a:ext cx="8446770" cy="829945"/>
          </a:xfrm>
          <a:prstGeom prst="rect">
            <a:avLst/>
          </a:prstGeom>
          <a:noFill/>
          <a:ln>
            <a:noFill/>
          </a:ln>
        </p:spPr>
        <p:txBody>
          <a:bodyPr wrap="square" rtlCol="0" anchor="t">
            <a:spAutoFit/>
            <a:scene3d>
              <a:camera prst="orthographicFront">
                <a:rot lat="0" lon="0" rev="0"/>
              </a:camera>
              <a:lightRig rig="threePt" dir="t"/>
            </a:scene3d>
          </a:bodyPr>
          <a:lstStyle/>
          <a:p>
            <a:pPr algn="l" fontAlgn="auto">
              <a:lnSpc>
                <a:spcPct val="150000"/>
              </a:lnSpc>
            </a:pPr>
            <a:r>
              <a:rPr lang="zh-CN" altLang="en-US" sz="3200" b="1" spc="100">
                <a:solidFill>
                  <a:srgbClr val="0070C0"/>
                </a:solidFill>
                <a:uFillTx/>
                <a:sym typeface="+mn-ea"/>
              </a:rPr>
              <a:t>一、上课方式说明</a:t>
            </a:r>
            <a:endParaRPr lang="zh-CN" altLang="en-US" sz="3200" b="1" spc="600" dirty="0">
              <a:ln w="12700">
                <a:solidFill>
                  <a:schemeClr val="bg1"/>
                </a:solidFill>
              </a:ln>
              <a:solidFill>
                <a:srgbClr val="0070C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微软雅黑" panose="020B0503020204020204" charset="-122"/>
              <a:sym typeface="+mn-ea"/>
            </a:endParaRPr>
          </a:p>
        </p:txBody>
      </p:sp>
      <p:sp>
        <p:nvSpPr>
          <p:cNvPr id="5" name="矩形 4"/>
          <p:cNvSpPr/>
          <p:nvPr/>
        </p:nvSpPr>
        <p:spPr>
          <a:xfrm>
            <a:off x="0" y="1003935"/>
            <a:ext cx="12184380" cy="8308975"/>
          </a:xfrm>
          <a:prstGeom prst="rect">
            <a:avLst/>
          </a:prstGeom>
          <a:noFill/>
          <a:ln>
            <a:noFill/>
          </a:ln>
        </p:spPr>
        <p:txBody>
          <a:bodyPr wrap="square" rtlCol="0" anchor="t">
            <a:spAutoFit/>
            <a:scene3d>
              <a:camera prst="orthographicFront">
                <a:rot lat="0" lon="0" rev="0"/>
              </a:camera>
              <a:lightRig rig="threePt" dir="t"/>
            </a:scene3d>
          </a:bodyPr>
          <a:lstStyle/>
          <a:p>
            <a:pPr algn="ctr" fontAlgn="auto">
              <a:lnSpc>
                <a:spcPct val="150000"/>
              </a:lnSpc>
              <a:buClrTx/>
              <a:buSzTx/>
              <a:buFontTx/>
            </a:pPr>
            <a:r>
              <a:rPr lang="zh-CN" altLang="en-US" sz="2800" b="1" spc="100" dirty="0">
                <a:solidFill>
                  <a:srgbClr val="0070C0"/>
                </a:solidFill>
                <a:uFillTx/>
                <a:sym typeface="+mn-ea"/>
              </a:rPr>
              <a:t>两种上课方式</a:t>
            </a:r>
          </a:p>
          <a:p>
            <a:pPr algn="l" fontAlgn="auto">
              <a:lnSpc>
                <a:spcPct val="150000"/>
              </a:lnSpc>
              <a:buClrTx/>
              <a:buSzTx/>
              <a:buFontTx/>
            </a:pPr>
            <a:r>
              <a:rPr lang="zh-CN" altLang="en-US" sz="2800" b="1" spc="100" dirty="0">
                <a:solidFill>
                  <a:srgbClr val="0070C0"/>
                </a:solidFill>
                <a:uFillTx/>
                <a:sym typeface="+mn-ea"/>
              </a:rPr>
              <a:t>    （</a:t>
            </a:r>
            <a:r>
              <a:rPr lang="en-US" altLang="zh-CN" sz="2800" b="1" spc="100" dirty="0">
                <a:solidFill>
                  <a:srgbClr val="0070C0"/>
                </a:solidFill>
                <a:uFillTx/>
                <a:sym typeface="+mn-ea"/>
              </a:rPr>
              <a:t>1</a:t>
            </a:r>
            <a:r>
              <a:rPr lang="zh-CN" altLang="en-US" sz="2800" b="1" spc="100" dirty="0">
                <a:solidFill>
                  <a:srgbClr val="0070C0"/>
                </a:solidFill>
                <a:uFillTx/>
                <a:sym typeface="+mn-ea"/>
              </a:rPr>
              <a:t>）通用在线教学模式，教师直播上课地点移至教室，使用教室电脑（或自带笔记本）采用腾讯课堂、腾讯会议、等直播软件进行网络直播教学，兼顾线上线下，返校校学生进入教室上课，未返校学生线上听课。</a:t>
            </a:r>
          </a:p>
          <a:p>
            <a:pPr>
              <a:lnSpc>
                <a:spcPct val="150000"/>
              </a:lnSpc>
            </a:pPr>
            <a:r>
              <a:rPr lang="zh-CN" altLang="en-US" sz="2800" b="1" spc="100" dirty="0">
                <a:solidFill>
                  <a:srgbClr val="0070C0"/>
                </a:solidFill>
                <a:uFillTx/>
                <a:sym typeface="+mn-ea"/>
              </a:rPr>
              <a:t>    （</a:t>
            </a:r>
            <a:r>
              <a:rPr lang="en-US" altLang="zh-CN" sz="2800" b="1" spc="100" dirty="0">
                <a:solidFill>
                  <a:srgbClr val="0070C0"/>
                </a:solidFill>
                <a:uFillTx/>
                <a:sym typeface="+mn-ea"/>
              </a:rPr>
              <a:t>2</a:t>
            </a:r>
            <a:r>
              <a:rPr lang="zh-CN" altLang="en-US" sz="2800" b="1" spc="100" dirty="0">
                <a:solidFill>
                  <a:srgbClr val="0070C0"/>
                </a:solidFill>
                <a:uFillTx/>
                <a:sym typeface="+mn-ea"/>
              </a:rPr>
              <a:t>）学校直播平台教学模式，使用学校自建直播教学平台在教室进行直播教学。任课教师无需任何操作，未返校学生登录平台收看教室同步直播</a:t>
            </a:r>
            <a:r>
              <a:rPr lang="zh-CN" altLang="en-US" sz="2800" b="1" spc="100" dirty="0" smtClean="0">
                <a:solidFill>
                  <a:srgbClr val="0070C0"/>
                </a:solidFill>
                <a:uFillTx/>
                <a:sym typeface="+mn-ea"/>
              </a:rPr>
              <a:t>。（仅</a:t>
            </a:r>
            <a:r>
              <a:rPr lang="zh-CN" altLang="en-US" sz="2800" b="1" spc="100" dirty="0" smtClean="0">
                <a:solidFill>
                  <a:srgbClr val="0070C0"/>
                </a:solidFill>
                <a:sym typeface="+mn-ea"/>
              </a:rPr>
              <a:t>支持有学校</a:t>
            </a:r>
            <a:r>
              <a:rPr lang="zh-CN" altLang="en-US" sz="2800" b="1" spc="100" dirty="0" smtClean="0">
                <a:solidFill>
                  <a:srgbClr val="0070C0"/>
                </a:solidFill>
                <a:sym typeface="+mn-ea"/>
              </a:rPr>
              <a:t>直播</a:t>
            </a:r>
            <a:r>
              <a:rPr lang="zh-CN" altLang="en-US" sz="2800" b="1" spc="100" dirty="0" smtClean="0">
                <a:solidFill>
                  <a:srgbClr val="0070C0"/>
                </a:solidFill>
                <a:sym typeface="+mn-ea"/>
              </a:rPr>
              <a:t>平台设备的教室）</a:t>
            </a:r>
            <a:endParaRPr lang="zh-CN" altLang="en-US" sz="2800" b="1" spc="100" dirty="0">
              <a:solidFill>
                <a:srgbClr val="0070C0"/>
              </a:solidFill>
              <a:uFillTx/>
              <a:sym typeface="+mn-ea"/>
            </a:endParaRPr>
          </a:p>
          <a:p>
            <a:pPr algn="l" fontAlgn="auto">
              <a:lnSpc>
                <a:spcPct val="150000"/>
              </a:lnSpc>
            </a:pPr>
            <a:endParaRPr lang="zh-CN" altLang="en-US" sz="3200" b="1" spc="600" dirty="0">
              <a:ln w="12700">
                <a:solidFill>
                  <a:schemeClr val="bg1"/>
                </a:solidFill>
              </a:ln>
              <a:solidFill>
                <a:srgbClr val="0070C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微软雅黑" panose="020B0503020204020204" charset="-122"/>
              <a:sym typeface="+mn-ea"/>
            </a:endParaRPr>
          </a:p>
          <a:p>
            <a:pPr algn="l" fontAlgn="auto">
              <a:lnSpc>
                <a:spcPct val="150000"/>
              </a:lnSpc>
            </a:pPr>
            <a:endParaRPr lang="zh-CN" altLang="en-US" sz="3200" b="1" spc="600" dirty="0">
              <a:ln w="12700">
                <a:solidFill>
                  <a:schemeClr val="bg1"/>
                </a:solidFill>
              </a:ln>
              <a:solidFill>
                <a:srgbClr val="0070C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微软雅黑" panose="020B0503020204020204" charset="-122"/>
              <a:sym typeface="+mn-ea"/>
            </a:endParaRPr>
          </a:p>
          <a:p>
            <a:pPr algn="l" fontAlgn="auto">
              <a:lnSpc>
                <a:spcPct val="150000"/>
              </a:lnSpc>
            </a:pPr>
            <a:endParaRPr lang="zh-CN" altLang="en-US" sz="3200" b="1" spc="600" dirty="0">
              <a:ln w="12700">
                <a:solidFill>
                  <a:schemeClr val="bg1"/>
                </a:solidFill>
              </a:ln>
              <a:solidFill>
                <a:srgbClr val="0070C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微软雅黑" panose="020B0503020204020204" charset="-122"/>
              <a:sym typeface="+mn-ea"/>
            </a:endParaRPr>
          </a:p>
          <a:p>
            <a:pPr algn="l" fontAlgn="auto">
              <a:lnSpc>
                <a:spcPct val="150000"/>
              </a:lnSpc>
            </a:pPr>
            <a:endParaRPr lang="zh-CN" altLang="en-US" sz="3200" b="1" spc="600" dirty="0">
              <a:ln w="12700">
                <a:solidFill>
                  <a:schemeClr val="bg1"/>
                </a:solidFill>
              </a:ln>
              <a:solidFill>
                <a:srgbClr val="0070C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微软雅黑" panose="020B0503020204020204" charset="-122"/>
              <a:sym typeface="+mn-ea"/>
            </a:endParaRPr>
          </a:p>
          <a:p>
            <a:pPr algn="l" fontAlgn="auto">
              <a:lnSpc>
                <a:spcPct val="150000"/>
              </a:lnSpc>
            </a:pPr>
            <a:endParaRPr lang="zh-CN" altLang="en-US" sz="3200" b="1" spc="600" dirty="0">
              <a:ln w="12700">
                <a:solidFill>
                  <a:schemeClr val="bg1"/>
                </a:solidFill>
              </a:ln>
              <a:solidFill>
                <a:srgbClr val="0070C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微软雅黑" panose="020B0503020204020204" charset="-122"/>
              <a:sym typeface="+mn-ea"/>
            </a:endParaRPr>
          </a:p>
        </p:txBody>
      </p:sp>
    </p:spTree>
    <p:custDataLst>
      <p:tags r:id="rId1"/>
    </p:custData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11" y="183"/>
            <a:ext cx="8446770" cy="829945"/>
          </a:xfrm>
          <a:prstGeom prst="rect">
            <a:avLst/>
          </a:prstGeom>
          <a:noFill/>
          <a:ln>
            <a:noFill/>
          </a:ln>
        </p:spPr>
        <p:txBody>
          <a:bodyPr wrap="square" rtlCol="0" anchor="t">
            <a:spAutoFit/>
            <a:scene3d>
              <a:camera prst="orthographicFront">
                <a:rot lat="0" lon="0" rev="0"/>
              </a:camera>
              <a:lightRig rig="threePt" dir="t"/>
            </a:scene3d>
          </a:bodyPr>
          <a:lstStyle/>
          <a:p>
            <a:pPr algn="l" fontAlgn="auto">
              <a:lnSpc>
                <a:spcPct val="150000"/>
              </a:lnSpc>
              <a:buClrTx/>
              <a:buSzTx/>
              <a:buFontTx/>
            </a:pPr>
            <a:r>
              <a:rPr lang="zh-CN" altLang="en-US" sz="3200" b="1" spc="100">
                <a:solidFill>
                  <a:srgbClr val="0070C0"/>
                </a:solidFill>
                <a:uFillTx/>
                <a:sym typeface="+mn-ea"/>
              </a:rPr>
              <a:t>二、通用在线教学模式说明</a:t>
            </a:r>
          </a:p>
        </p:txBody>
      </p:sp>
      <p:sp>
        <p:nvSpPr>
          <p:cNvPr id="5" name="矩形 4"/>
          <p:cNvSpPr/>
          <p:nvPr/>
        </p:nvSpPr>
        <p:spPr>
          <a:xfrm>
            <a:off x="4450080" y="1675130"/>
            <a:ext cx="7741920" cy="3507740"/>
          </a:xfrm>
          <a:prstGeom prst="rect">
            <a:avLst/>
          </a:prstGeom>
          <a:noFill/>
          <a:ln>
            <a:noFill/>
          </a:ln>
        </p:spPr>
        <p:txBody>
          <a:bodyPr wrap="square" rtlCol="0" anchor="t">
            <a:spAutoFit/>
            <a:scene3d>
              <a:camera prst="orthographicFront">
                <a:rot lat="0" lon="0" rev="0"/>
              </a:camera>
              <a:lightRig rig="threePt" dir="t"/>
            </a:scene3d>
          </a:bodyPr>
          <a:lstStyle/>
          <a:p>
            <a:pPr algn="l" fontAlgn="auto">
              <a:lnSpc>
                <a:spcPct val="150000"/>
              </a:lnSpc>
              <a:buClrTx/>
              <a:buSzTx/>
              <a:buFontTx/>
            </a:pPr>
            <a:r>
              <a:rPr lang="zh-CN" altLang="en-US" sz="2400" b="1" spc="100">
                <a:solidFill>
                  <a:srgbClr val="0070C0"/>
                </a:solidFill>
                <a:uFillTx/>
                <a:sym typeface="+mn-ea"/>
              </a:rPr>
              <a:t>      信息办根据教师反馈，已在两校区多媒体教室电脑安装常用在线教学软件（含钉钉、腾讯课堂、腾讯会议、</a:t>
            </a:r>
            <a:r>
              <a:rPr lang="en-US" altLang="zh-CN" sz="2400" b="1" spc="100">
                <a:solidFill>
                  <a:srgbClr val="0070C0"/>
                </a:solidFill>
                <a:uFillTx/>
                <a:sym typeface="+mn-ea"/>
              </a:rPr>
              <a:t>QQ</a:t>
            </a:r>
            <a:r>
              <a:rPr lang="zh-CN" altLang="en-US" sz="2400" b="1" spc="100">
                <a:solidFill>
                  <a:srgbClr val="0070C0"/>
                </a:solidFill>
                <a:uFillTx/>
                <a:sym typeface="+mn-ea"/>
              </a:rPr>
              <a:t>、雨课堂等），教师直播上课地点移至教室，使用教室电脑（或自带笔记本）直播软件进行网络直播教学，兼顾线上线下，返校校学生进入教室上课，未返校学生线上听课。</a:t>
            </a:r>
            <a:r>
              <a:rPr lang="zh-CN" altLang="en-US" sz="2800" b="1" spc="100">
                <a:solidFill>
                  <a:srgbClr val="0070C0"/>
                </a:solidFill>
                <a:uFillTx/>
                <a:sym typeface="+mn-ea"/>
              </a:rPr>
              <a:t>    </a:t>
            </a:r>
            <a:endParaRPr lang="zh-CN" altLang="en-US" sz="3200" b="1" spc="600" dirty="0">
              <a:ln w="12700">
                <a:solidFill>
                  <a:schemeClr val="bg1"/>
                </a:solidFill>
              </a:ln>
              <a:solidFill>
                <a:srgbClr val="0070C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微软雅黑" panose="020B0503020204020204" charset="-122"/>
              <a:sym typeface="+mn-ea"/>
            </a:endParaRPr>
          </a:p>
        </p:txBody>
      </p:sp>
      <p:pic>
        <p:nvPicPr>
          <p:cNvPr id="3" name="图片 2"/>
          <p:cNvPicPr>
            <a:picLocks noChangeAspect="1"/>
          </p:cNvPicPr>
          <p:nvPr/>
        </p:nvPicPr>
        <p:blipFill>
          <a:blip r:embed="rId4"/>
          <a:stretch>
            <a:fillRect/>
          </a:stretch>
        </p:blipFill>
        <p:spPr>
          <a:xfrm>
            <a:off x="951865" y="1132840"/>
            <a:ext cx="2717165" cy="482346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11" y="183"/>
            <a:ext cx="8446770" cy="829945"/>
          </a:xfrm>
          <a:prstGeom prst="rect">
            <a:avLst/>
          </a:prstGeom>
          <a:noFill/>
          <a:ln>
            <a:noFill/>
          </a:ln>
        </p:spPr>
        <p:txBody>
          <a:bodyPr wrap="square" rtlCol="0" anchor="t">
            <a:spAutoFit/>
            <a:scene3d>
              <a:camera prst="orthographicFront">
                <a:rot lat="0" lon="0" rev="0"/>
              </a:camera>
              <a:lightRig rig="threePt" dir="t"/>
            </a:scene3d>
          </a:bodyPr>
          <a:lstStyle/>
          <a:p>
            <a:pPr algn="l" fontAlgn="auto">
              <a:lnSpc>
                <a:spcPct val="150000"/>
              </a:lnSpc>
              <a:buClrTx/>
              <a:buSzTx/>
              <a:buFontTx/>
            </a:pPr>
            <a:r>
              <a:rPr lang="zh-CN" altLang="en-US" sz="3200" b="1" spc="100">
                <a:solidFill>
                  <a:srgbClr val="0070C0"/>
                </a:solidFill>
                <a:uFillTx/>
                <a:sym typeface="+mn-ea"/>
              </a:rPr>
              <a:t>二、通用在线教学模式说明</a:t>
            </a:r>
          </a:p>
        </p:txBody>
      </p:sp>
      <p:sp>
        <p:nvSpPr>
          <p:cNvPr id="5" name="矩形 4"/>
          <p:cNvSpPr/>
          <p:nvPr/>
        </p:nvSpPr>
        <p:spPr>
          <a:xfrm>
            <a:off x="4155440" y="672465"/>
            <a:ext cx="7741920" cy="6185535"/>
          </a:xfrm>
          <a:prstGeom prst="rect">
            <a:avLst/>
          </a:prstGeom>
          <a:noFill/>
          <a:ln>
            <a:noFill/>
          </a:ln>
        </p:spPr>
        <p:txBody>
          <a:bodyPr wrap="square" rtlCol="0" anchor="t">
            <a:spAutoFit/>
            <a:scene3d>
              <a:camera prst="orthographicFront">
                <a:rot lat="0" lon="0" rev="0"/>
              </a:camera>
              <a:lightRig rig="threePt" dir="t"/>
            </a:scene3d>
          </a:bodyPr>
          <a:lstStyle/>
          <a:p>
            <a:pPr algn="l" fontAlgn="auto">
              <a:lnSpc>
                <a:spcPct val="150000"/>
              </a:lnSpc>
              <a:buClrTx/>
              <a:buSzTx/>
              <a:buFontTx/>
            </a:pPr>
            <a:r>
              <a:rPr lang="zh-CN" altLang="en-US" sz="2400" b="1" spc="100" dirty="0">
                <a:solidFill>
                  <a:srgbClr val="0070C0"/>
                </a:solidFill>
                <a:uFillTx/>
                <a:sym typeface="+mn-ea"/>
              </a:rPr>
              <a:t>      教师使用个人笔记本进行在线教学，如需连接教室投影仪，需自备投影转接头，教室多媒体中控提供</a:t>
            </a:r>
            <a:r>
              <a:rPr lang="en-US" altLang="zh-CN" sz="2400" b="1" spc="100" dirty="0">
                <a:solidFill>
                  <a:srgbClr val="0070C0"/>
                </a:solidFill>
                <a:uFillTx/>
                <a:sym typeface="+mn-ea"/>
              </a:rPr>
              <a:t>VGA</a:t>
            </a:r>
            <a:r>
              <a:rPr lang="zh-CN" altLang="en-US" sz="2400" b="1" spc="100" dirty="0">
                <a:solidFill>
                  <a:srgbClr val="0070C0"/>
                </a:solidFill>
                <a:uFillTx/>
                <a:sym typeface="+mn-ea"/>
              </a:rPr>
              <a:t>接口。</a:t>
            </a:r>
          </a:p>
          <a:p>
            <a:pPr algn="l" fontAlgn="auto">
              <a:lnSpc>
                <a:spcPct val="150000"/>
              </a:lnSpc>
              <a:buClrTx/>
              <a:buSzTx/>
              <a:buFontTx/>
            </a:pPr>
            <a:r>
              <a:rPr lang="zh-CN" altLang="en-US" sz="2400" b="1" spc="100" dirty="0">
                <a:solidFill>
                  <a:srgbClr val="0070C0"/>
                </a:solidFill>
                <a:uFillTx/>
                <a:sym typeface="+mn-ea"/>
              </a:rPr>
              <a:t>    （</a:t>
            </a:r>
            <a:r>
              <a:rPr lang="en-US" altLang="zh-CN" sz="2400" b="1" spc="100" dirty="0">
                <a:solidFill>
                  <a:srgbClr val="0070C0"/>
                </a:solidFill>
                <a:uFillTx/>
                <a:sym typeface="+mn-ea"/>
              </a:rPr>
              <a:t>1</a:t>
            </a:r>
            <a:r>
              <a:rPr lang="zh-CN" altLang="en-US" sz="2400" b="1" spc="100" dirty="0">
                <a:solidFill>
                  <a:srgbClr val="0070C0"/>
                </a:solidFill>
                <a:uFillTx/>
                <a:sym typeface="+mn-ea"/>
              </a:rPr>
              <a:t>）笔记本投影信号切换</a:t>
            </a:r>
          </a:p>
          <a:p>
            <a:pPr algn="l" fontAlgn="auto">
              <a:lnSpc>
                <a:spcPct val="150000"/>
              </a:lnSpc>
              <a:buClrTx/>
              <a:buSzTx/>
              <a:buFontTx/>
            </a:pPr>
            <a:r>
              <a:rPr lang="zh-CN" altLang="en-US" sz="2400" b="1" spc="100" dirty="0">
                <a:solidFill>
                  <a:srgbClr val="0070C0"/>
                </a:solidFill>
                <a:uFillTx/>
                <a:sym typeface="+mn-ea"/>
              </a:rPr>
              <a:t>      笔记本连接教室</a:t>
            </a:r>
            <a:r>
              <a:rPr lang="en-US" altLang="zh-CN" sz="2400" b="1" spc="100" dirty="0">
                <a:solidFill>
                  <a:srgbClr val="0070C0"/>
                </a:solidFill>
                <a:uFillTx/>
                <a:sym typeface="+mn-ea"/>
              </a:rPr>
              <a:t>VGA</a:t>
            </a:r>
            <a:r>
              <a:rPr lang="zh-CN" altLang="en-US" sz="2400" b="1" spc="100" dirty="0">
                <a:solidFill>
                  <a:srgbClr val="0070C0"/>
                </a:solidFill>
                <a:uFillTx/>
                <a:sym typeface="+mn-ea"/>
              </a:rPr>
              <a:t>接口后，点击中控面板</a:t>
            </a:r>
            <a:r>
              <a:rPr lang="en-US" altLang="zh-CN" sz="2400" b="1" spc="100" dirty="0">
                <a:solidFill>
                  <a:srgbClr val="0070C0"/>
                </a:solidFill>
                <a:uFillTx/>
                <a:sym typeface="+mn-ea"/>
              </a:rPr>
              <a:t>“</a:t>
            </a:r>
            <a:r>
              <a:rPr lang="zh-CN" altLang="en-US" sz="2400" b="1" spc="100" dirty="0">
                <a:solidFill>
                  <a:srgbClr val="0070C0"/>
                </a:solidFill>
                <a:uFillTx/>
                <a:sym typeface="+mn-ea"/>
              </a:rPr>
              <a:t>笔记本</a:t>
            </a:r>
            <a:r>
              <a:rPr lang="en-US" altLang="zh-CN" sz="2400" b="1" spc="100" dirty="0">
                <a:solidFill>
                  <a:srgbClr val="0070C0"/>
                </a:solidFill>
                <a:uFillTx/>
                <a:sym typeface="+mn-ea"/>
              </a:rPr>
              <a:t>”</a:t>
            </a:r>
            <a:r>
              <a:rPr lang="zh-CN" altLang="en-US" sz="2400" b="1" spc="100" dirty="0">
                <a:solidFill>
                  <a:srgbClr val="0070C0"/>
                </a:solidFill>
                <a:uFillTx/>
                <a:sym typeface="+mn-ea"/>
              </a:rPr>
              <a:t>按健，投影信号切换至笔记本信号。</a:t>
            </a:r>
          </a:p>
          <a:p>
            <a:pPr algn="l" fontAlgn="auto">
              <a:lnSpc>
                <a:spcPct val="150000"/>
              </a:lnSpc>
              <a:buClrTx/>
              <a:buSzTx/>
              <a:buFontTx/>
            </a:pPr>
            <a:r>
              <a:rPr lang="zh-CN" altLang="en-US" sz="2400" b="1" spc="100" dirty="0">
                <a:solidFill>
                  <a:srgbClr val="0070C0"/>
                </a:solidFill>
                <a:uFillTx/>
                <a:sym typeface="+mn-ea"/>
              </a:rPr>
              <a:t>    （</a:t>
            </a:r>
            <a:r>
              <a:rPr lang="en-US" altLang="zh-CN" sz="2400" b="1" spc="100" dirty="0">
                <a:solidFill>
                  <a:srgbClr val="0070C0"/>
                </a:solidFill>
                <a:uFillTx/>
                <a:sym typeface="+mn-ea"/>
              </a:rPr>
              <a:t>2</a:t>
            </a:r>
            <a:r>
              <a:rPr lang="zh-CN" altLang="en-US" sz="2400" b="1" spc="100" dirty="0">
                <a:solidFill>
                  <a:srgbClr val="0070C0"/>
                </a:solidFill>
                <a:uFillTx/>
                <a:sym typeface="+mn-ea"/>
              </a:rPr>
              <a:t>）网络连接</a:t>
            </a:r>
          </a:p>
          <a:p>
            <a:pPr algn="l" fontAlgn="auto">
              <a:lnSpc>
                <a:spcPct val="150000"/>
              </a:lnSpc>
            </a:pPr>
            <a:r>
              <a:rPr lang="zh-CN" altLang="en-US" sz="2400" b="1" spc="100" dirty="0">
                <a:solidFill>
                  <a:srgbClr val="0070C0"/>
                </a:solidFill>
                <a:uFillTx/>
                <a:sym typeface="+mn-ea"/>
              </a:rPr>
              <a:t>      教室提供有线网络和无线网络两种连接方式，建议使用有线网络。连接教室有线网络需配置</a:t>
            </a:r>
            <a:r>
              <a:rPr lang="en-US" altLang="zh-CN" sz="2400" b="1" spc="100" dirty="0">
                <a:solidFill>
                  <a:srgbClr val="0070C0"/>
                </a:solidFill>
                <a:uFillTx/>
                <a:sym typeface="+mn-ea"/>
              </a:rPr>
              <a:t>IP</a:t>
            </a:r>
            <a:r>
              <a:rPr lang="zh-CN" altLang="en-US" sz="2400" b="1" spc="100" dirty="0">
                <a:solidFill>
                  <a:srgbClr val="0070C0"/>
                </a:solidFill>
                <a:uFillTx/>
                <a:sym typeface="+mn-ea"/>
              </a:rPr>
              <a:t>地址，请按照教室讲台张贴图配置</a:t>
            </a:r>
            <a:r>
              <a:rPr lang="en-US" altLang="zh-CN" sz="2400" b="1" spc="100" dirty="0">
                <a:solidFill>
                  <a:srgbClr val="0070C0"/>
                </a:solidFill>
                <a:uFillTx/>
                <a:sym typeface="+mn-ea"/>
              </a:rPr>
              <a:t>IP</a:t>
            </a:r>
            <a:r>
              <a:rPr lang="zh-CN" altLang="en-US" sz="2400" b="1" spc="100" dirty="0">
                <a:solidFill>
                  <a:srgbClr val="0070C0"/>
                </a:solidFill>
                <a:uFillTx/>
                <a:sym typeface="+mn-ea"/>
              </a:rPr>
              <a:t>地址（左图为示例，实际请以教室讲台张贴图为准），配置完成即可上网。  </a:t>
            </a:r>
            <a:endParaRPr lang="zh-CN" altLang="en-US" sz="2400" b="1" spc="600" dirty="0">
              <a:ln w="12700">
                <a:solidFill>
                  <a:schemeClr val="bg1"/>
                </a:solidFill>
              </a:ln>
              <a:solidFill>
                <a:srgbClr val="0070C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微软雅黑" panose="020B0503020204020204" charset="-122"/>
              <a:sym typeface="+mn-ea"/>
            </a:endParaRPr>
          </a:p>
        </p:txBody>
      </p:sp>
      <p:pic>
        <p:nvPicPr>
          <p:cNvPr id="6" name="图片 5"/>
          <p:cNvPicPr>
            <a:picLocks noChangeAspect="1"/>
          </p:cNvPicPr>
          <p:nvPr/>
        </p:nvPicPr>
        <p:blipFill>
          <a:blip r:embed="rId4" cstate="print"/>
          <a:stretch>
            <a:fillRect/>
          </a:stretch>
        </p:blipFill>
        <p:spPr>
          <a:xfrm>
            <a:off x="352425" y="943610"/>
            <a:ext cx="3549015" cy="2592705"/>
          </a:xfrm>
          <a:prstGeom prst="rect">
            <a:avLst/>
          </a:prstGeom>
        </p:spPr>
      </p:pic>
      <p:pic>
        <p:nvPicPr>
          <p:cNvPr id="7" name="图片 6"/>
          <p:cNvPicPr>
            <a:picLocks noChangeAspect="1"/>
          </p:cNvPicPr>
          <p:nvPr/>
        </p:nvPicPr>
        <p:blipFill>
          <a:blip r:embed="rId5"/>
          <a:stretch>
            <a:fillRect/>
          </a:stretch>
        </p:blipFill>
        <p:spPr>
          <a:xfrm>
            <a:off x="97790" y="4291965"/>
            <a:ext cx="4057650" cy="1954530"/>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911" y="183"/>
            <a:ext cx="8446770" cy="829945"/>
          </a:xfrm>
          <a:prstGeom prst="rect">
            <a:avLst/>
          </a:prstGeom>
          <a:noFill/>
          <a:ln>
            <a:noFill/>
          </a:ln>
        </p:spPr>
        <p:txBody>
          <a:bodyPr wrap="square" rtlCol="0" anchor="t">
            <a:spAutoFit/>
            <a:scene3d>
              <a:camera prst="orthographicFront">
                <a:rot lat="0" lon="0" rev="0"/>
              </a:camera>
              <a:lightRig rig="threePt" dir="t"/>
            </a:scene3d>
          </a:bodyPr>
          <a:lstStyle/>
          <a:p>
            <a:pPr algn="l" fontAlgn="auto">
              <a:lnSpc>
                <a:spcPct val="150000"/>
              </a:lnSpc>
              <a:buClrTx/>
              <a:buSzTx/>
              <a:buFontTx/>
            </a:pPr>
            <a:r>
              <a:rPr lang="zh-CN" altLang="en-US" sz="3200" b="1" spc="100">
                <a:solidFill>
                  <a:srgbClr val="0070C0"/>
                </a:solidFill>
                <a:uFillTx/>
                <a:sym typeface="+mn-ea"/>
              </a:rPr>
              <a:t>三、学校直播平台教学模式说明</a:t>
            </a:r>
          </a:p>
        </p:txBody>
      </p:sp>
      <p:sp>
        <p:nvSpPr>
          <p:cNvPr id="5" name="矩形 4"/>
          <p:cNvSpPr/>
          <p:nvPr/>
        </p:nvSpPr>
        <p:spPr>
          <a:xfrm>
            <a:off x="8255" y="918210"/>
            <a:ext cx="12223750" cy="6000750"/>
          </a:xfrm>
          <a:prstGeom prst="rect">
            <a:avLst/>
          </a:prstGeom>
          <a:noFill/>
          <a:ln>
            <a:noFill/>
          </a:ln>
        </p:spPr>
        <p:txBody>
          <a:bodyPr wrap="square" rtlCol="0" anchor="t">
            <a:spAutoFit/>
            <a:scene3d>
              <a:camera prst="orthographicFront">
                <a:rot lat="0" lon="0" rev="0"/>
              </a:camera>
              <a:lightRig rig="threePt" dir="t"/>
            </a:scene3d>
          </a:bodyPr>
          <a:lstStyle/>
          <a:p>
            <a:pPr lvl="1" indent="0" algn="l">
              <a:lnSpc>
                <a:spcPct val="150000"/>
              </a:lnSpc>
              <a:buFont typeface="Wingdings" panose="05000000000000000000" pitchFamily="2" charset="2"/>
              <a:buNone/>
            </a:pPr>
            <a:r>
              <a:rPr lang="en-US" altLang="zh-CN" sz="3200" b="1" spc="100" dirty="0">
                <a:solidFill>
                  <a:srgbClr val="0070C0"/>
                </a:solidFill>
                <a:uFillTx/>
                <a:sym typeface="+mn-ea"/>
              </a:rPr>
              <a:t>       </a:t>
            </a:r>
            <a:r>
              <a:rPr lang="zh-CN" altLang="en-US" sz="3200" b="1" spc="100" dirty="0">
                <a:solidFill>
                  <a:srgbClr val="0070C0"/>
                </a:solidFill>
                <a:uFillTx/>
                <a:sym typeface="+mn-ea"/>
              </a:rPr>
              <a:t>为满足教学信息化需求和疫情期间直播教学需求，信息办积极协调，利用前期已建设的标准化考场设备搭建满足直播教学需求的云直播平台。直播教室</a:t>
            </a:r>
            <a:r>
              <a:rPr lang="zh-CN" altLang="en-US" sz="3200" b="1" spc="100" dirty="0" smtClean="0">
                <a:solidFill>
                  <a:srgbClr val="0070C0"/>
                </a:solidFill>
                <a:uFillTx/>
                <a:sym typeface="+mn-ea"/>
              </a:rPr>
              <a:t>覆盖三牌楼和仙林校区</a:t>
            </a:r>
            <a:r>
              <a:rPr lang="en-US" altLang="zh-CN" sz="3200" b="1" spc="100" dirty="0" smtClean="0">
                <a:solidFill>
                  <a:srgbClr val="0070C0"/>
                </a:solidFill>
                <a:uFillTx/>
                <a:sym typeface="+mn-ea"/>
              </a:rPr>
              <a:t>185</a:t>
            </a:r>
            <a:r>
              <a:rPr lang="zh-CN" altLang="en-US" sz="3200" b="1" spc="100" dirty="0" smtClean="0">
                <a:solidFill>
                  <a:srgbClr val="0070C0"/>
                </a:solidFill>
                <a:uFillTx/>
                <a:sym typeface="+mn-ea"/>
              </a:rPr>
              <a:t>个</a:t>
            </a:r>
            <a:r>
              <a:rPr lang="zh-CN" altLang="en-US" sz="3200" b="1" spc="100" dirty="0">
                <a:solidFill>
                  <a:srgbClr val="0070C0"/>
                </a:solidFill>
                <a:uFillTx/>
                <a:sym typeface="+mn-ea"/>
              </a:rPr>
              <a:t>标准化考场</a:t>
            </a:r>
            <a:r>
              <a:rPr lang="zh-CN" altLang="en-US" sz="3200" b="1" spc="100" dirty="0" smtClean="0">
                <a:solidFill>
                  <a:srgbClr val="0070C0"/>
                </a:solidFill>
                <a:uFillTx/>
                <a:sym typeface="+mn-ea"/>
              </a:rPr>
              <a:t>教室。</a:t>
            </a:r>
            <a:endParaRPr lang="zh-CN" altLang="en-US" sz="3200" b="1" spc="100" dirty="0">
              <a:solidFill>
                <a:srgbClr val="0070C0"/>
              </a:solidFill>
              <a:uFillTx/>
              <a:sym typeface="+mn-ea"/>
            </a:endParaRPr>
          </a:p>
          <a:p>
            <a:pPr lvl="1" indent="0" algn="l">
              <a:lnSpc>
                <a:spcPct val="150000"/>
              </a:lnSpc>
              <a:buFont typeface="Wingdings" panose="05000000000000000000" pitchFamily="2" charset="2"/>
              <a:buNone/>
            </a:pPr>
            <a:r>
              <a:rPr lang="zh-CN" altLang="en-US" sz="3200" b="1" spc="100" dirty="0">
                <a:solidFill>
                  <a:srgbClr val="0070C0"/>
                </a:solidFill>
                <a:uFillTx/>
                <a:sym typeface="+mn-ea"/>
              </a:rPr>
              <a:t>       </a:t>
            </a:r>
            <a:r>
              <a:rPr lang="zh-CN" altLang="en-US" sz="3200" b="1" spc="100" dirty="0">
                <a:solidFill>
                  <a:srgbClr val="FF0000"/>
                </a:solidFill>
                <a:uFillTx/>
                <a:sym typeface="+mn-ea"/>
              </a:rPr>
              <a:t>使用学校直播平台教学时，任课教师无需任何操作，未返校学生登录平台即可收看教室同步直播。</a:t>
            </a:r>
          </a:p>
          <a:p>
            <a:pPr lvl="1" indent="0" algn="l">
              <a:lnSpc>
                <a:spcPct val="150000"/>
              </a:lnSpc>
              <a:buFont typeface="Wingdings" panose="05000000000000000000" pitchFamily="2" charset="2"/>
              <a:buNone/>
            </a:pPr>
            <a:endParaRPr lang="zh-CN" altLang="en-US" sz="3200" b="1" spc="100" dirty="0">
              <a:solidFill>
                <a:srgbClr val="0070C0"/>
              </a:solidFill>
              <a:uFillTx/>
            </a:endParaRPr>
          </a:p>
          <a:p>
            <a:pPr lvl="1" indent="0" algn="l">
              <a:lnSpc>
                <a:spcPct val="150000"/>
              </a:lnSpc>
              <a:buFont typeface="Wingdings" panose="05000000000000000000" pitchFamily="2" charset="2"/>
              <a:buNone/>
            </a:pPr>
            <a:endParaRPr lang="zh-CN" altLang="en-US" sz="3200" b="1" spc="100" dirty="0">
              <a:solidFill>
                <a:srgbClr val="0070C0"/>
              </a:solidFill>
              <a:uFillTx/>
              <a:sym typeface="+mn-ea"/>
            </a:endParaRPr>
          </a:p>
        </p:txBody>
      </p:sp>
    </p:spTree>
    <p:custDataLst>
      <p:tags r:id="rId1"/>
    </p:custData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20" y="0"/>
            <a:ext cx="9323070" cy="829945"/>
          </a:xfrm>
          <a:prstGeom prst="rect">
            <a:avLst/>
          </a:prstGeom>
          <a:noFill/>
          <a:ln>
            <a:noFill/>
          </a:ln>
        </p:spPr>
        <p:txBody>
          <a:bodyPr wrap="square" rtlCol="0" anchor="t">
            <a:spAutoFit/>
            <a:scene3d>
              <a:camera prst="orthographicFront">
                <a:rot lat="0" lon="0" rev="0"/>
              </a:camera>
              <a:lightRig rig="threePt" dir="t"/>
            </a:scene3d>
          </a:bodyPr>
          <a:lstStyle/>
          <a:p>
            <a:pPr algn="l" fontAlgn="auto">
              <a:lnSpc>
                <a:spcPct val="150000"/>
              </a:lnSpc>
              <a:buClrTx/>
              <a:buSzTx/>
              <a:buFontTx/>
            </a:pPr>
            <a:r>
              <a:rPr lang="zh-CN" altLang="en-US" sz="3200" b="1" spc="100">
                <a:solidFill>
                  <a:srgbClr val="0070C0"/>
                </a:solidFill>
                <a:uFillTx/>
                <a:sym typeface="+mn-ea"/>
              </a:rPr>
              <a:t>三、学校直播平台教学模式说明</a:t>
            </a:r>
            <a:r>
              <a:rPr lang="en-US" altLang="zh-CN" sz="3200" b="1" spc="100">
                <a:solidFill>
                  <a:srgbClr val="0070C0"/>
                </a:solidFill>
                <a:uFillTx/>
                <a:sym typeface="+mn-ea"/>
              </a:rPr>
              <a:t>——</a:t>
            </a:r>
            <a:r>
              <a:rPr lang="zh-CN" altLang="en-US" sz="3200" b="1" spc="100">
                <a:solidFill>
                  <a:srgbClr val="0070C0"/>
                </a:solidFill>
                <a:uFillTx/>
                <a:sym typeface="+mn-ea"/>
              </a:rPr>
              <a:t>教师说明</a:t>
            </a:r>
          </a:p>
        </p:txBody>
      </p:sp>
      <p:sp>
        <p:nvSpPr>
          <p:cNvPr id="5" name="矩形 4"/>
          <p:cNvSpPr/>
          <p:nvPr/>
        </p:nvSpPr>
        <p:spPr>
          <a:xfrm>
            <a:off x="0" y="734695"/>
            <a:ext cx="12183745" cy="2953385"/>
          </a:xfrm>
          <a:prstGeom prst="rect">
            <a:avLst/>
          </a:prstGeom>
          <a:noFill/>
          <a:ln>
            <a:noFill/>
          </a:ln>
        </p:spPr>
        <p:txBody>
          <a:bodyPr wrap="square" rtlCol="0" anchor="t">
            <a:spAutoFit/>
            <a:scene3d>
              <a:camera prst="orthographicFront">
                <a:rot lat="0" lon="0" rev="0"/>
              </a:camera>
              <a:lightRig rig="threePt" dir="t"/>
            </a:scene3d>
          </a:bodyPr>
          <a:lstStyle/>
          <a:p>
            <a:pPr lvl="1" indent="0" algn="just">
              <a:lnSpc>
                <a:spcPct val="150000"/>
              </a:lnSpc>
              <a:buFont typeface="Wingdings" panose="05000000000000000000" pitchFamily="2" charset="2"/>
              <a:buNone/>
            </a:pPr>
            <a:r>
              <a:rPr lang="en-US" altLang="zh-CN" sz="2000" b="1" spc="100">
                <a:solidFill>
                  <a:srgbClr val="0070C0"/>
                </a:solidFill>
                <a:uFillTx/>
                <a:sym typeface="+mn-ea"/>
              </a:rPr>
              <a:t>      </a:t>
            </a:r>
            <a:r>
              <a:rPr lang="zh-CN" altLang="en-US" sz="2000" b="1" spc="100">
                <a:solidFill>
                  <a:srgbClr val="0070C0"/>
                </a:solidFill>
                <a:uFillTx/>
                <a:sym typeface="+mn-ea"/>
              </a:rPr>
              <a:t>老师上课：和传统授课方式无差别，教师直接到教室打开多媒体设备进行授课，系统根据</a:t>
            </a:r>
          </a:p>
          <a:p>
            <a:pPr lvl="1" indent="0" algn="just">
              <a:lnSpc>
                <a:spcPct val="150000"/>
              </a:lnSpc>
              <a:buFont typeface="Wingdings" panose="05000000000000000000" pitchFamily="2" charset="2"/>
              <a:buNone/>
            </a:pPr>
            <a:r>
              <a:rPr lang="zh-CN" altLang="en-US" sz="2000" b="1" spc="100">
                <a:solidFill>
                  <a:srgbClr val="0070C0"/>
                </a:solidFill>
                <a:uFillTx/>
                <a:sym typeface="+mn-ea"/>
              </a:rPr>
              <a:t>课表信息自动开启录制和直播，不需要老师进行任何操作。教师画面（含板书）和电脑课件画面均同步直播，建议学生通过网页版观看。</a:t>
            </a:r>
            <a:endParaRPr lang="zh-CN" sz="3200" b="1" dirty="0">
              <a:sym typeface="+mn-ea"/>
            </a:endParaRPr>
          </a:p>
          <a:p>
            <a:pPr lvl="1" indent="0" algn="l">
              <a:lnSpc>
                <a:spcPct val="150000"/>
              </a:lnSpc>
              <a:buFont typeface="Wingdings" panose="05000000000000000000" pitchFamily="2" charset="2"/>
              <a:buNone/>
            </a:pPr>
            <a:endParaRPr lang="zh-CN" altLang="en-US" sz="3200" b="1" spc="100">
              <a:solidFill>
                <a:srgbClr val="0070C0"/>
              </a:solidFill>
              <a:uFillTx/>
            </a:endParaRPr>
          </a:p>
          <a:p>
            <a:pPr lvl="1" indent="0" algn="l">
              <a:lnSpc>
                <a:spcPct val="150000"/>
              </a:lnSpc>
              <a:buFont typeface="Wingdings" panose="05000000000000000000" pitchFamily="2" charset="2"/>
              <a:buNone/>
            </a:pPr>
            <a:endParaRPr lang="zh-CN" altLang="en-US" sz="3200" b="1" spc="100">
              <a:solidFill>
                <a:srgbClr val="0070C0"/>
              </a:solidFill>
              <a:uFillTx/>
              <a:sym typeface="+mn-ea"/>
            </a:endParaRPr>
          </a:p>
        </p:txBody>
      </p:sp>
      <p:pic>
        <p:nvPicPr>
          <p:cNvPr id="6" name="图片 5"/>
          <p:cNvPicPr>
            <a:picLocks noChangeAspect="1"/>
          </p:cNvPicPr>
          <p:nvPr/>
        </p:nvPicPr>
        <p:blipFill>
          <a:blip r:embed="rId4"/>
          <a:stretch>
            <a:fillRect/>
          </a:stretch>
        </p:blipFill>
        <p:spPr>
          <a:xfrm>
            <a:off x="44450" y="2181225"/>
            <a:ext cx="12094210" cy="467677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620" y="0"/>
            <a:ext cx="9323070" cy="829945"/>
          </a:xfrm>
          <a:prstGeom prst="rect">
            <a:avLst/>
          </a:prstGeom>
          <a:noFill/>
          <a:ln>
            <a:noFill/>
          </a:ln>
        </p:spPr>
        <p:txBody>
          <a:bodyPr wrap="square" rtlCol="0" anchor="t">
            <a:spAutoFit/>
            <a:scene3d>
              <a:camera prst="orthographicFront">
                <a:rot lat="0" lon="0" rev="0"/>
              </a:camera>
              <a:lightRig rig="threePt" dir="t"/>
            </a:scene3d>
          </a:bodyPr>
          <a:lstStyle/>
          <a:p>
            <a:pPr algn="l" fontAlgn="auto">
              <a:lnSpc>
                <a:spcPct val="150000"/>
              </a:lnSpc>
              <a:buClrTx/>
              <a:buSzTx/>
              <a:buFontTx/>
            </a:pPr>
            <a:r>
              <a:rPr lang="zh-CN" altLang="en-US" sz="3200" b="1" spc="100">
                <a:solidFill>
                  <a:srgbClr val="0070C0"/>
                </a:solidFill>
                <a:uFillTx/>
                <a:sym typeface="+mn-ea"/>
              </a:rPr>
              <a:t>三、学校直播平台教学模式说明</a:t>
            </a:r>
            <a:r>
              <a:rPr lang="en-US" altLang="zh-CN" sz="3200" b="1" spc="100">
                <a:solidFill>
                  <a:srgbClr val="0070C0"/>
                </a:solidFill>
                <a:uFillTx/>
                <a:sym typeface="+mn-ea"/>
              </a:rPr>
              <a:t>——</a:t>
            </a:r>
            <a:r>
              <a:rPr lang="zh-CN" altLang="en-US" sz="3200" b="1" spc="100">
                <a:solidFill>
                  <a:srgbClr val="0070C0"/>
                </a:solidFill>
                <a:uFillTx/>
                <a:sym typeface="+mn-ea"/>
              </a:rPr>
              <a:t>教师说明</a:t>
            </a:r>
          </a:p>
        </p:txBody>
      </p:sp>
      <p:sp>
        <p:nvSpPr>
          <p:cNvPr id="5" name="矩形 4"/>
          <p:cNvSpPr/>
          <p:nvPr/>
        </p:nvSpPr>
        <p:spPr>
          <a:xfrm>
            <a:off x="8255" y="918210"/>
            <a:ext cx="12183745" cy="3599815"/>
          </a:xfrm>
          <a:prstGeom prst="rect">
            <a:avLst/>
          </a:prstGeom>
          <a:noFill/>
          <a:ln>
            <a:noFill/>
          </a:ln>
        </p:spPr>
        <p:txBody>
          <a:bodyPr wrap="square" rtlCol="0" anchor="t">
            <a:spAutoFit/>
            <a:scene3d>
              <a:camera prst="orthographicFront">
                <a:rot lat="0" lon="0" rev="0"/>
              </a:camera>
              <a:lightRig rig="threePt" dir="t"/>
            </a:scene3d>
          </a:bodyPr>
          <a:lstStyle/>
          <a:p>
            <a:pPr lvl="1" indent="0" algn="ctr">
              <a:lnSpc>
                <a:spcPct val="150000"/>
              </a:lnSpc>
              <a:buFont typeface="Wingdings" panose="05000000000000000000" pitchFamily="2" charset="2"/>
              <a:buNone/>
            </a:pPr>
            <a:r>
              <a:rPr lang="zh-CN" altLang="en-US" sz="2000" b="1" spc="100">
                <a:solidFill>
                  <a:srgbClr val="0070C0"/>
                </a:solidFill>
                <a:uFillTx/>
                <a:sym typeface="+mn-ea"/>
              </a:rPr>
              <a:t>学校直播平台后台功能说明</a:t>
            </a:r>
          </a:p>
          <a:p>
            <a:pPr lvl="1" indent="0" algn="l">
              <a:lnSpc>
                <a:spcPct val="150000"/>
              </a:lnSpc>
              <a:buFont typeface="Wingdings" panose="05000000000000000000" pitchFamily="2" charset="2"/>
              <a:buNone/>
            </a:pPr>
            <a:r>
              <a:rPr lang="zh-CN" altLang="en-US" sz="2000" b="1" spc="100">
                <a:solidFill>
                  <a:srgbClr val="0070C0"/>
                </a:solidFill>
                <a:uFillTx/>
                <a:sym typeface="+mn-ea"/>
              </a:rPr>
              <a:t>直播平台后台可提供课程直播查看、教学视频点播回放、直播计划查询、课堂资料（课件）上传分享，课堂扫码签到等功能。</a:t>
            </a:r>
          </a:p>
          <a:p>
            <a:pPr lvl="1" indent="0" algn="l">
              <a:lnSpc>
                <a:spcPct val="150000"/>
              </a:lnSpc>
              <a:buFont typeface="Wingdings" panose="05000000000000000000" pitchFamily="2" charset="2"/>
              <a:buNone/>
            </a:pPr>
            <a:r>
              <a:rPr lang="zh-CN" altLang="en-US" sz="2000" b="1" spc="100">
                <a:solidFill>
                  <a:srgbClr val="0070C0"/>
                </a:solidFill>
                <a:uFillTx/>
                <a:sym typeface="+mn-ea"/>
              </a:rPr>
              <a:t>（1）平台登录：</a:t>
            </a:r>
          </a:p>
          <a:p>
            <a:pPr lvl="1" indent="0" algn="l">
              <a:lnSpc>
                <a:spcPct val="150000"/>
              </a:lnSpc>
              <a:buFont typeface="Wingdings" panose="05000000000000000000" pitchFamily="2" charset="2"/>
              <a:buNone/>
            </a:pPr>
            <a:r>
              <a:rPr lang="zh-CN" altLang="en-US" sz="2000" b="1" spc="100">
                <a:solidFill>
                  <a:srgbClr val="0070C0"/>
                </a:solidFill>
                <a:uFillTx/>
                <a:sym typeface="+mn-ea"/>
              </a:rPr>
              <a:t>使用浏览器（建议chrome、搜狗等）打开平台地址http://njupt.smartclass.cn  直接跳转南京邮电大学统一身份认证页面，输入工号和智慧校园密码即可登录。</a:t>
            </a:r>
            <a:endParaRPr lang="zh-CN" altLang="en-US" sz="2000" b="1" spc="100">
              <a:solidFill>
                <a:srgbClr val="0070C0"/>
              </a:solidFill>
              <a:uFillTx/>
            </a:endParaRPr>
          </a:p>
          <a:p>
            <a:pPr lvl="1" indent="0" algn="l">
              <a:lnSpc>
                <a:spcPct val="150000"/>
              </a:lnSpc>
              <a:buFont typeface="Wingdings" panose="05000000000000000000" pitchFamily="2" charset="2"/>
              <a:buNone/>
            </a:pPr>
            <a:endParaRPr lang="zh-CN" altLang="en-US" sz="3200" b="1" spc="100">
              <a:solidFill>
                <a:srgbClr val="0070C0"/>
              </a:solidFill>
              <a:uFillTx/>
              <a:sym typeface="+mn-ea"/>
            </a:endParaRPr>
          </a:p>
        </p:txBody>
      </p:sp>
      <p:pic>
        <p:nvPicPr>
          <p:cNvPr id="2" name="图片 1"/>
          <p:cNvPicPr>
            <a:picLocks noChangeAspect="1"/>
          </p:cNvPicPr>
          <p:nvPr>
            <p:custDataLst>
              <p:tags r:id="rId2"/>
            </p:custDataLst>
          </p:nvPr>
        </p:nvPicPr>
        <p:blipFill>
          <a:blip r:embed="rId5"/>
          <a:stretch>
            <a:fillRect/>
          </a:stretch>
        </p:blipFill>
        <p:spPr>
          <a:xfrm>
            <a:off x="189230" y="3765550"/>
            <a:ext cx="5179695" cy="2883535"/>
          </a:xfrm>
          <a:prstGeom prst="rect">
            <a:avLst/>
          </a:prstGeom>
        </p:spPr>
      </p:pic>
      <p:pic>
        <p:nvPicPr>
          <p:cNvPr id="3" name="图片 2"/>
          <p:cNvPicPr>
            <a:picLocks noChangeAspect="1"/>
          </p:cNvPicPr>
          <p:nvPr/>
        </p:nvPicPr>
        <p:blipFill>
          <a:blip r:embed="rId6"/>
          <a:stretch>
            <a:fillRect/>
          </a:stretch>
        </p:blipFill>
        <p:spPr>
          <a:xfrm>
            <a:off x="5368925" y="3765550"/>
            <a:ext cx="6267450" cy="298513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8625" y="971550"/>
            <a:ext cx="10186670" cy="521970"/>
          </a:xfrm>
          <a:prstGeom prst="rect">
            <a:avLst/>
          </a:prstGeom>
        </p:spPr>
        <p:txBody>
          <a:bodyPr wrap="square">
            <a:spAutoFit/>
          </a:bodyPr>
          <a:lstStyle/>
          <a:p>
            <a:pPr lvl="0" algn="l">
              <a:buClrTx/>
              <a:buSzTx/>
              <a:buFontTx/>
            </a:pPr>
            <a:r>
              <a:rPr lang="zh-CN" altLang="en-US" sz="2800" b="1" spc="100">
                <a:solidFill>
                  <a:srgbClr val="0070C0"/>
                </a:solidFill>
                <a:uFillTx/>
                <a:sym typeface="+mn-ea"/>
              </a:rPr>
              <a:t>（2）直播课堂：直播页面可查看老师本人授课直播画面。</a:t>
            </a:r>
          </a:p>
        </p:txBody>
      </p:sp>
      <p:pic>
        <p:nvPicPr>
          <p:cNvPr id="3" name="图片 2"/>
          <p:cNvPicPr>
            <a:picLocks noChangeAspect="1"/>
          </p:cNvPicPr>
          <p:nvPr/>
        </p:nvPicPr>
        <p:blipFill>
          <a:blip r:embed="rId4"/>
          <a:stretch>
            <a:fillRect/>
          </a:stretch>
        </p:blipFill>
        <p:spPr>
          <a:xfrm>
            <a:off x="262255" y="1628775"/>
            <a:ext cx="11668125" cy="5229225"/>
          </a:xfrm>
          <a:prstGeom prst="rect">
            <a:avLst/>
          </a:prstGeom>
        </p:spPr>
      </p:pic>
    </p:spTree>
    <p:custDataLst>
      <p:tags r:id="rId1"/>
    </p:custData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7200" y="434975"/>
            <a:ext cx="8480425" cy="398780"/>
          </a:xfrm>
          <a:prstGeom prst="rect">
            <a:avLst/>
          </a:prstGeom>
        </p:spPr>
        <p:txBody>
          <a:bodyPr wrap="square">
            <a:spAutoFit/>
          </a:bodyPr>
          <a:lstStyle/>
          <a:p>
            <a:pPr lvl="0" algn="l">
              <a:buClrTx/>
              <a:buSzTx/>
              <a:buFontTx/>
            </a:pPr>
            <a:r>
              <a:rPr lang="zh-CN" altLang="en-US" sz="2000" b="1" spc="100">
                <a:solidFill>
                  <a:srgbClr val="0070C0"/>
                </a:solidFill>
                <a:uFillTx/>
                <a:sym typeface="+mn-ea"/>
              </a:rPr>
              <a:t>（</a:t>
            </a:r>
            <a:r>
              <a:rPr lang="en-US" altLang="zh-CN" sz="2000" b="1" spc="100">
                <a:solidFill>
                  <a:srgbClr val="0070C0"/>
                </a:solidFill>
                <a:uFillTx/>
                <a:sym typeface="+mn-ea"/>
              </a:rPr>
              <a:t>3</a:t>
            </a:r>
            <a:r>
              <a:rPr lang="zh-CN" altLang="en-US" sz="2000" b="1" spc="100">
                <a:solidFill>
                  <a:srgbClr val="0070C0"/>
                </a:solidFill>
                <a:uFillTx/>
                <a:sym typeface="+mn-ea"/>
              </a:rPr>
              <a:t>）录播课堂：课程主页查看师个人授课课程，进行点播回放、下载。</a:t>
            </a:r>
          </a:p>
        </p:txBody>
      </p:sp>
      <p:pic>
        <p:nvPicPr>
          <p:cNvPr id="19" name="图片 17"/>
          <p:cNvPicPr>
            <a:picLocks noChangeAspect="1"/>
          </p:cNvPicPr>
          <p:nvPr/>
        </p:nvPicPr>
        <p:blipFill>
          <a:blip r:embed="rId4"/>
          <a:stretch>
            <a:fillRect/>
          </a:stretch>
        </p:blipFill>
        <p:spPr>
          <a:xfrm>
            <a:off x="457200" y="1043940"/>
            <a:ext cx="11121390" cy="5813425"/>
          </a:xfrm>
          <a:prstGeom prst="rect">
            <a:avLst/>
          </a:prstGeom>
          <a:noFill/>
          <a:ln>
            <a:noFill/>
          </a:ln>
        </p:spPr>
      </p:pic>
    </p:spTree>
    <p:custDataLst>
      <p:tags r:id="rId1"/>
    </p:custDataLst>
  </p:cSld>
  <p:clrMapOvr>
    <a:masterClrMapping/>
  </p:clrMapOvr>
  <p:transition>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DOCER_TEMPLATE_OPEN_ONCE_MARK"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LARGE_SHAPE" val="1"/>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39"/>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39"/>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30177757"/>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30177757"/>
</p:tagLst>
</file>

<file path=ppt/tags/tag6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30177757"/>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5、7、8"/>
  <p:tag name="KSO_WM_TEMPLATE_SUBCATEGORY" val="0"/>
  <p:tag name="KSO_WM_UNIT_SHOW_EDIT_AREA_INDICATION" val="0"/>
  <p:tag name="KSO_WM_TAG_VERSION" val="1.0"/>
  <p:tag name="KSO_WM_BEAUTIFY_FLAG" val="#wm#"/>
  <p:tag name="KSO_WM_TEMPLATE_CATEGORY" val="custom"/>
  <p:tag name="KSO_WM_TEMPLATE_INDEX" val="20200239"/>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2.xml><?xml version="1.0" encoding="utf-8"?>
<p:tagLst xmlns:a="http://schemas.openxmlformats.org/drawingml/2006/main" xmlns:r="http://schemas.openxmlformats.org/officeDocument/2006/relationships" xmlns:p="http://schemas.openxmlformats.org/presentationml/2006/main">
  <p:tag name="REFSHAPE" val="564426244"/>
  <p:tag name="KSO_WM_UNIT_PLACING_PICTURE_USER_VIEWPORT" val="{&quot;height&quot;:9030,&quot;width&quot;:19710}"/>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0239"/>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A239">
      <a:dk1>
        <a:srgbClr val="000000"/>
      </a:dk1>
      <a:lt1>
        <a:srgbClr val="FFFFFF"/>
      </a:lt1>
      <a:dk2>
        <a:srgbClr val="110E32"/>
      </a:dk2>
      <a:lt2>
        <a:srgbClr val="FFFFFF"/>
      </a:lt2>
      <a:accent1>
        <a:srgbClr val="00BBD7"/>
      </a:accent1>
      <a:accent2>
        <a:srgbClr val="FFCE00"/>
      </a:accent2>
      <a:accent3>
        <a:srgbClr val="30DFFF"/>
      </a:accent3>
      <a:accent4>
        <a:srgbClr val="3CF1F0"/>
      </a:accent4>
      <a:accent5>
        <a:srgbClr val="9FF3F1"/>
      </a:accent5>
      <a:accent6>
        <a:srgbClr val="40EDCA"/>
      </a:accent6>
      <a:hlink>
        <a:srgbClr val="304FFE"/>
      </a:hlink>
      <a:folHlink>
        <a:srgbClr val="492067"/>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5">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834</Words>
  <Application>WPS 演示</Application>
  <PresentationFormat>自定义</PresentationFormat>
  <Paragraphs>46</Paragraphs>
  <Slides>13</Slides>
  <Notes>11</Notes>
  <HiddenSlides>0</HiddenSlides>
  <MMClips>0</MMClips>
  <ScaleCrop>false</ScaleCrop>
  <HeadingPairs>
    <vt:vector size="4" baseType="variant">
      <vt:variant>
        <vt:lpstr>主题</vt:lpstr>
      </vt:variant>
      <vt:variant>
        <vt:i4>2</vt:i4>
      </vt:variant>
      <vt:variant>
        <vt:lpstr>幻灯片标题</vt:lpstr>
      </vt:variant>
      <vt:variant>
        <vt:i4>13</vt:i4>
      </vt:variant>
    </vt:vector>
  </HeadingPairs>
  <TitlesOfParts>
    <vt:vector size="15" baseType="lpstr">
      <vt:lpstr>Office 主题​​</vt:lpstr>
      <vt:lpstr>2_Office 主题​​</vt:lpstr>
      <vt:lpstr> 南京邮电大学  线上线下同步教学说明</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智慧课堂</dc:title>
  <dc:creator>0.0</dc:creator>
  <cp:lastModifiedBy>苏星星</cp:lastModifiedBy>
  <cp:revision>387</cp:revision>
  <dcterms:created xsi:type="dcterms:W3CDTF">2019-05-25T12:42:00Z</dcterms:created>
  <dcterms:modified xsi:type="dcterms:W3CDTF">2022-03-03T04:58:42Z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1C430BE34C7A476C83FB397808D74570</vt:lpwstr>
  </property>
</Properties>
</file>