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13"/>
  </p:handoutMasterIdLst>
  <p:sldIdLst>
    <p:sldId id="428" r:id="rId4"/>
    <p:sldId id="1210" r:id="rId6"/>
    <p:sldId id="1211" r:id="rId7"/>
    <p:sldId id="1216" r:id="rId8"/>
    <p:sldId id="1212" r:id="rId9"/>
    <p:sldId id="1213" r:id="rId10"/>
    <p:sldId id="1214" r:id="rId11"/>
    <p:sldId id="1023" r:id="rId12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旭艳" initials="李旭艳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2647"/>
    <a:srgbClr val="AE002B"/>
    <a:srgbClr val="FF0000"/>
    <a:srgbClr val="FFFFFF"/>
    <a:srgbClr val="549DF7"/>
    <a:srgbClr val="1D6E7E"/>
    <a:srgbClr val="0C2F49"/>
    <a:srgbClr val="24A0AF"/>
    <a:srgbClr val="F0F2CA"/>
    <a:srgbClr val="209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316" autoAdjust="0"/>
    <p:restoredTop sz="94861" autoAdjust="0"/>
  </p:normalViewPr>
  <p:slideViewPr>
    <p:cSldViewPr snapToGrid="0">
      <p:cViewPr varScale="1">
        <p:scale>
          <a:sx n="89" d="100"/>
          <a:sy n="89" d="100"/>
        </p:scale>
        <p:origin x="-240" y="-96"/>
      </p:cViewPr>
      <p:guideLst>
        <p:guide orient="horz" pos="2089"/>
        <p:guide pos="39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72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4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50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51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3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44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45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946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94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41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41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41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41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41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41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41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0" y="-13970"/>
            <a:ext cx="12224385" cy="68764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430559" y="225829"/>
            <a:ext cx="2551430" cy="680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9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40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41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942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7" name="矩形 14"/>
          <p:cNvSpPr/>
          <p:nvPr>
            <p:custDataLst>
              <p:tags r:id="rId3"/>
            </p:custDataLst>
          </p:nvPr>
        </p:nvSpPr>
        <p:spPr>
          <a:xfrm>
            <a:off x="11564228" y="2042926"/>
            <a:ext cx="627772" cy="1982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048928" name="矩形 15"/>
          <p:cNvSpPr/>
          <p:nvPr>
            <p:custDataLst>
              <p:tags r:id="rId4"/>
            </p:custDataLst>
          </p:nvPr>
        </p:nvSpPr>
        <p:spPr>
          <a:xfrm>
            <a:off x="11564228" y="3681411"/>
            <a:ext cx="344179" cy="344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048929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979795" y="2270998"/>
            <a:ext cx="5346247" cy="1526519"/>
          </a:xfrm>
        </p:spPr>
        <p:txBody>
          <a:bodyPr vert="horz" lIns="90000" tIns="46800" rIns="90000" bIns="46800" rtlCol="0" anchor="ctr" anchorCtr="0">
            <a:noAutofit/>
          </a:bodyPr>
          <a:lstStyle>
            <a:lvl1pPr marL="0" marR="0" algn="r" defTabSz="914400" rtl="0" eaLnBrk="1" fontAlgn="auto" latinLnBrk="0" hangingPunct="1">
              <a:lnSpc>
                <a:spcPct val="130000"/>
              </a:lnSpc>
              <a:buNone/>
              <a:defRPr kumimoji="0" lang="zh-CN" altLang="en-US" sz="8000" b="1" i="0" u="none" strike="noStrike" kern="1200" cap="none" spc="20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1048930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31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932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933" name="副标题 2"/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6973642" y="3855088"/>
            <a:ext cx="4352400" cy="417600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935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48936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37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38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2070100" y="3818890"/>
            <a:ext cx="8051800" cy="814070"/>
          </a:xfrm>
        </p:spPr>
        <p:txBody>
          <a:bodyPr lIns="90000" tIns="0" rIns="90000" bIns="0" anchor="t" anchorCtr="0">
            <a:normAutofit/>
          </a:bodyPr>
          <a:lstStyle>
            <a:lvl1pPr algn="ctr">
              <a:defRPr sz="4000" u="none" strike="noStrike" kern="1200" cap="none" spc="200" normalizeH="0" baseline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04866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2070100" y="4665345"/>
            <a:ext cx="8051800" cy="1078230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600" b="0" i="0" u="none" strike="noStrike" kern="1200" cap="none" spc="20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048664" name="矩形 11"/>
          <p:cNvSpPr/>
          <p:nvPr>
            <p:custDataLst>
              <p:tags r:id="rId5"/>
            </p:custDataLst>
          </p:nvPr>
        </p:nvSpPr>
        <p:spPr>
          <a:xfrm>
            <a:off x="158262" y="123092"/>
            <a:ext cx="11869615" cy="6559061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048665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66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667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6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907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048908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909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10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11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8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899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048900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48901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1048902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48903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04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05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3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92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2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2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5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96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97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7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918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1048919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1048920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48921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922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04891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91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1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1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tags" Target="../tags/tag56.xml"/><Relationship Id="rId13" Type="http://schemas.openxmlformats.org/officeDocument/2006/relationships/tags" Target="../tags/tag55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4.png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626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627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28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8629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48630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06910" y="0"/>
            <a:ext cx="1885090" cy="9244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3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200" normalizeH="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306910" y="0"/>
            <a:ext cx="1885090" cy="9244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7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0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标题 5"/>
          <p:cNvSpPr>
            <a:spLocks noGrp="1"/>
          </p:cNvSpPr>
          <p:nvPr>
            <p:ph type="ctrTitle"/>
          </p:nvPr>
        </p:nvSpPr>
        <p:spPr>
          <a:xfrm>
            <a:off x="1341755" y="1845945"/>
            <a:ext cx="9756775" cy="289052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en-US" sz="6600" spc="1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rPr>
              <a:t> </a:t>
            </a:r>
            <a:r>
              <a:rPr lang="zh-CN" altLang="en-US" sz="6600" spc="100">
                <a:solidFill>
                  <a:srgbClr val="0070C0"/>
                </a:solidFill>
                <a:uFillTx/>
                <a:latin typeface="+mn-lt"/>
                <a:ea typeface="+mn-ea"/>
                <a:cs typeface="+mn-cs"/>
              </a:rPr>
              <a:t>南京邮电大学</a:t>
            </a:r>
            <a:br>
              <a:rPr lang="zh-CN" altLang="en-US" sz="6600" spc="100">
                <a:solidFill>
                  <a:srgbClr val="0070C0"/>
                </a:solidFill>
                <a:uFillTx/>
                <a:latin typeface="+mn-lt"/>
                <a:ea typeface="+mn-ea"/>
                <a:cs typeface="+mn-cs"/>
              </a:rPr>
            </a:br>
            <a:r>
              <a:rPr lang="zh-CN" altLang="en-US" sz="6600" spc="100">
                <a:solidFill>
                  <a:srgbClr val="0070C0"/>
                </a:solidFill>
                <a:uFillTx/>
                <a:latin typeface="+mn-lt"/>
                <a:ea typeface="+mn-ea"/>
                <a:cs typeface="+mn-cs"/>
              </a:rPr>
              <a:t> 直播平台学生使用说明</a:t>
            </a:r>
            <a:br>
              <a:rPr lang="zh-CN" altLang="en-US" sz="6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</a:br>
            <a:endParaRPr lang="zh-CN" altLang="en-US" sz="6600" spc="100">
              <a:solidFill>
                <a:srgbClr val="0070C0"/>
              </a:solidFill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3560" y="4649627"/>
            <a:ext cx="4234180" cy="1383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2800" b="1" spc="100">
                <a:solidFill>
                  <a:srgbClr val="0070C0"/>
                </a:solidFill>
                <a:uFillTx/>
              </a:rPr>
              <a:t>信息化建设与管理办公室</a:t>
            </a:r>
            <a:endParaRPr lang="zh-CN" altLang="en-US" sz="2800" b="1" spc="100">
              <a:solidFill>
                <a:srgbClr val="0070C0"/>
              </a:solidFill>
              <a:uFillTx/>
            </a:endParaRPr>
          </a:p>
          <a:p>
            <a:pPr algn="ctr"/>
            <a:endParaRPr lang="zh-CN" altLang="en-US" sz="2800" b="1" spc="100">
              <a:solidFill>
                <a:srgbClr val="0070C0"/>
              </a:solidFill>
              <a:uFillTx/>
            </a:endParaRPr>
          </a:p>
          <a:p>
            <a:pPr algn="ctr"/>
            <a:r>
              <a:rPr lang="zh-CN" altLang="en-US" sz="2800" b="1" spc="100">
                <a:solidFill>
                  <a:srgbClr val="0070C0"/>
                </a:solidFill>
                <a:uFillTx/>
              </a:rPr>
              <a:t>202</a:t>
            </a:r>
            <a:r>
              <a:rPr lang="en-US" altLang="zh-CN" sz="2800" b="1" spc="100">
                <a:solidFill>
                  <a:srgbClr val="0070C0"/>
                </a:solidFill>
                <a:uFillTx/>
              </a:rPr>
              <a:t>2</a:t>
            </a:r>
            <a:r>
              <a:rPr lang="zh-CN" altLang="en-US" sz="2800" b="1" spc="100">
                <a:solidFill>
                  <a:srgbClr val="0070C0"/>
                </a:solidFill>
                <a:uFillTx/>
              </a:rPr>
              <a:t>年0</a:t>
            </a:r>
            <a:r>
              <a:rPr lang="en-US" altLang="zh-CN" sz="2800" b="1" spc="100">
                <a:solidFill>
                  <a:srgbClr val="0070C0"/>
                </a:solidFill>
                <a:uFillTx/>
              </a:rPr>
              <a:t>9</a:t>
            </a:r>
            <a:r>
              <a:rPr lang="zh-CN" altLang="en-US" sz="2800" b="1" spc="100">
                <a:solidFill>
                  <a:srgbClr val="0070C0"/>
                </a:solidFill>
                <a:uFillTx/>
              </a:rPr>
              <a:t>月</a:t>
            </a:r>
            <a:r>
              <a:rPr lang="en-US" altLang="zh-CN" sz="2800" b="1" spc="100">
                <a:solidFill>
                  <a:srgbClr val="0070C0"/>
                </a:solidFill>
                <a:uFillTx/>
              </a:rPr>
              <a:t>05</a:t>
            </a:r>
            <a:r>
              <a:rPr lang="zh-CN" altLang="en-US" sz="2800" b="1" spc="100">
                <a:solidFill>
                  <a:srgbClr val="0070C0"/>
                </a:solidFill>
                <a:uFillTx/>
              </a:rPr>
              <a:t>日</a:t>
            </a:r>
            <a:endParaRPr lang="zh-CN" altLang="en-US" sz="2800" b="1" dirty="0" smtClean="0">
              <a:solidFill>
                <a:srgbClr val="00B0F0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620" y="0"/>
            <a:ext cx="9323070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3200" b="1" spc="100">
                <a:solidFill>
                  <a:srgbClr val="0070C0"/>
                </a:solidFill>
                <a:uFillTx/>
                <a:sym typeface="+mn-ea"/>
              </a:rPr>
              <a:t>一、直播平台功能说明及登录</a:t>
            </a:r>
            <a:endParaRPr lang="zh-CN" altLang="en-US" sz="3200" b="1" spc="100">
              <a:solidFill>
                <a:srgbClr val="0070C0"/>
              </a:solidFill>
              <a:uFillTx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55" y="590550"/>
            <a:ext cx="12183745" cy="34613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lvl="1" indent="0"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b="1" spc="100" dirty="0">
                <a:solidFill>
                  <a:srgbClr val="0070C0"/>
                </a:solidFill>
                <a:uFillTx/>
                <a:sym typeface="+mn-ea"/>
              </a:rPr>
              <a:t>学校直播平台功能说明</a:t>
            </a:r>
            <a:endParaRPr lang="zh-CN" altLang="en-US" sz="2000" b="1" spc="100" dirty="0">
              <a:solidFill>
                <a:srgbClr val="0070C0"/>
              </a:solidFill>
              <a:uFillTx/>
              <a:sym typeface="+mn-ea"/>
            </a:endParaRPr>
          </a:p>
          <a:p>
            <a:pPr lvl="1" indent="0" algn="l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spc="100" dirty="0">
                <a:solidFill>
                  <a:srgbClr val="0070C0"/>
                </a:solidFill>
                <a:uFillTx/>
                <a:sym typeface="+mn-ea"/>
              </a:rPr>
              <a:t>直播平台后台可提供教学直播观看、教学视频点播回放、直播计划查询（课表）、课堂资料（课件）下载，课堂扫码签到等功能。学校教学直播平台覆盖三牌楼校区和仙林校</a:t>
            </a:r>
            <a:r>
              <a:rPr lang="zh-CN" altLang="en-US" b="1" spc="100" dirty="0" smtClean="0">
                <a:solidFill>
                  <a:srgbClr val="0070C0"/>
                </a:solidFill>
                <a:uFillTx/>
                <a:sym typeface="+mn-ea"/>
              </a:rPr>
              <a:t>区</a:t>
            </a:r>
            <a:r>
              <a:rPr lang="en-US" altLang="zh-CN" b="1" spc="100" dirty="0" smtClean="0">
                <a:solidFill>
                  <a:srgbClr val="0070C0"/>
                </a:solidFill>
                <a:uFillTx/>
                <a:sym typeface="+mn-ea"/>
              </a:rPr>
              <a:t>213</a:t>
            </a:r>
            <a:r>
              <a:rPr lang="zh-CN" altLang="en-US" b="1" spc="100" dirty="0" smtClean="0">
                <a:solidFill>
                  <a:srgbClr val="0070C0"/>
                </a:solidFill>
                <a:uFillTx/>
                <a:sym typeface="+mn-ea"/>
              </a:rPr>
              <a:t>间教室。</a:t>
            </a:r>
            <a:endParaRPr lang="zh-CN" altLang="en-US" b="1" spc="100" dirty="0">
              <a:solidFill>
                <a:srgbClr val="0070C0"/>
              </a:solidFill>
              <a:uFillTx/>
              <a:sym typeface="+mn-ea"/>
            </a:endParaRPr>
          </a:p>
          <a:p>
            <a:pPr lvl="1" indent="0" algn="l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spc="100" dirty="0">
                <a:solidFill>
                  <a:srgbClr val="0070C0"/>
                </a:solidFill>
                <a:uFillTx/>
                <a:sym typeface="+mn-ea"/>
              </a:rPr>
              <a:t>系统根据课表信息自动开启录制和直播，课堂画面和讲台电脑课件画面实时同步直播。</a:t>
            </a:r>
            <a:endParaRPr lang="zh-CN" altLang="en-US" b="1" spc="100" dirty="0">
              <a:solidFill>
                <a:srgbClr val="0070C0"/>
              </a:solidFill>
              <a:uFillTx/>
              <a:sym typeface="+mn-ea"/>
            </a:endParaRPr>
          </a:p>
          <a:p>
            <a:pPr lvl="1" indent="0" algn="l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spc="100" dirty="0">
                <a:solidFill>
                  <a:srgbClr val="0070C0"/>
                </a:solidFill>
                <a:uFillTx/>
                <a:sym typeface="+mn-ea"/>
              </a:rPr>
              <a:t>（1）平台登录：</a:t>
            </a:r>
            <a:endParaRPr lang="zh-CN" altLang="en-US" b="1" spc="100" dirty="0">
              <a:solidFill>
                <a:srgbClr val="0070C0"/>
              </a:solidFill>
              <a:uFillTx/>
              <a:sym typeface="+mn-ea"/>
            </a:endParaRPr>
          </a:p>
          <a:p>
            <a:pPr lvl="1" indent="0" algn="l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spc="100" dirty="0">
                <a:solidFill>
                  <a:srgbClr val="0070C0"/>
                </a:solidFill>
                <a:uFillTx/>
                <a:sym typeface="+mn-ea"/>
              </a:rPr>
              <a:t>使用浏览器（建议chrome、搜狗等）打开平台地址http</a:t>
            </a:r>
            <a:r>
              <a:rPr lang="en-US" altLang="zh-CN" b="1" spc="100" dirty="0">
                <a:solidFill>
                  <a:srgbClr val="0070C0"/>
                </a:solidFill>
                <a:uFillTx/>
                <a:sym typeface="+mn-ea"/>
              </a:rPr>
              <a:t>s</a:t>
            </a:r>
            <a:r>
              <a:rPr lang="zh-CN" altLang="en-US" b="1" spc="100" dirty="0">
                <a:solidFill>
                  <a:srgbClr val="0070C0"/>
                </a:solidFill>
                <a:uFillTx/>
                <a:sym typeface="+mn-ea"/>
              </a:rPr>
              <a:t>://njupt.smartclass.cn  直接跳转南京邮电大学统一身份认证页面，输入学号和智慧校园密码即可登录。</a:t>
            </a:r>
            <a:endParaRPr lang="zh-CN" altLang="en-US" b="1" spc="100" dirty="0">
              <a:solidFill>
                <a:srgbClr val="0070C0"/>
              </a:solidFill>
              <a:uFillTx/>
            </a:endParaRPr>
          </a:p>
          <a:p>
            <a:pPr lvl="1" indent="0" algn="l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b="1" spc="100" dirty="0">
              <a:solidFill>
                <a:srgbClr val="0070C0"/>
              </a:solidFill>
              <a:uFillTx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5320" y="3940175"/>
            <a:ext cx="5901055" cy="28105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215" y="4058993"/>
            <a:ext cx="4599543" cy="233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1655" y="774065"/>
            <a:ext cx="1018667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 spc="100">
                <a:solidFill>
                  <a:srgbClr val="0070C0"/>
                </a:solidFill>
                <a:uFillTx/>
                <a:sym typeface="+mn-ea"/>
              </a:rPr>
              <a:t>二、收看课堂教学直播：上课时点击进入直播课堂页面即可查看本人正在进行的课程，点击观看直播，即可观看教学直播。</a:t>
            </a:r>
            <a:endParaRPr lang="zh-CN" altLang="en-US" sz="2400" b="1" spc="100">
              <a:solidFill>
                <a:srgbClr val="0070C0"/>
              </a:solidFill>
              <a:uFillTx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195" y="1604010"/>
            <a:ext cx="11245215" cy="50399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1655" y="774065"/>
            <a:ext cx="1018667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 spc="100">
                <a:solidFill>
                  <a:srgbClr val="0070C0"/>
                </a:solidFill>
                <a:uFillTx/>
                <a:sym typeface="+mn-ea"/>
              </a:rPr>
              <a:t>进入直播页面，未返校学生选择云直播即可收看教室同步教学画面，点击底部切换按键，可在教师画面和</a:t>
            </a:r>
            <a:r>
              <a:rPr lang="en-US" altLang="zh-CN" sz="2400" b="1" spc="100">
                <a:solidFill>
                  <a:srgbClr val="0070C0"/>
                </a:solidFill>
                <a:uFillTx/>
                <a:sym typeface="+mn-ea"/>
              </a:rPr>
              <a:t>PPT</a:t>
            </a:r>
            <a:r>
              <a:rPr lang="zh-CN" altLang="en-US" sz="2400" b="1" spc="100">
                <a:solidFill>
                  <a:srgbClr val="0070C0"/>
                </a:solidFill>
                <a:uFillTx/>
                <a:sym typeface="+mn-ea"/>
              </a:rPr>
              <a:t>画面间进行切换</a:t>
            </a:r>
            <a:endParaRPr lang="zh-CN" altLang="en-US" sz="2400" b="1" spc="100">
              <a:solidFill>
                <a:srgbClr val="0070C0"/>
              </a:solidFill>
              <a:uFillTx/>
              <a:sym typeface="+mn-ea"/>
            </a:endParaRPr>
          </a:p>
        </p:txBody>
      </p:sp>
      <p:pic>
        <p:nvPicPr>
          <p:cNvPr id="12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8860" y="1741170"/>
            <a:ext cx="9689465" cy="512508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7200" y="477520"/>
            <a:ext cx="891794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000" b="1" spc="100">
                <a:solidFill>
                  <a:srgbClr val="0070C0"/>
                </a:solidFill>
                <a:uFillTx/>
                <a:sym typeface="+mn-ea"/>
              </a:rPr>
              <a:t>（</a:t>
            </a:r>
            <a:r>
              <a:rPr lang="en-US" altLang="zh-CN" sz="2000" b="1" spc="100">
                <a:solidFill>
                  <a:srgbClr val="0070C0"/>
                </a:solidFill>
                <a:uFillTx/>
                <a:sym typeface="+mn-ea"/>
              </a:rPr>
              <a:t>3</a:t>
            </a:r>
            <a:r>
              <a:rPr lang="zh-CN" altLang="en-US" sz="2000" b="1" spc="100">
                <a:solidFill>
                  <a:srgbClr val="0070C0"/>
                </a:solidFill>
                <a:uFillTx/>
                <a:sym typeface="+mn-ea"/>
              </a:rPr>
              <a:t>）课程回放点播功能：点击录播课堂课程主页查看学生本人参与课程，可以进行点播回放、下载，巩固学习。</a:t>
            </a:r>
            <a:endParaRPr lang="zh-CN" altLang="en-US" sz="2000" b="1" spc="100">
              <a:solidFill>
                <a:srgbClr val="0070C0"/>
              </a:solidFill>
              <a:uFillTx/>
              <a:sym typeface="+mn-ea"/>
            </a:endParaRPr>
          </a:p>
        </p:txBody>
      </p:sp>
      <p:pic>
        <p:nvPicPr>
          <p:cNvPr id="19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3445" y="1271905"/>
            <a:ext cx="10685145" cy="558546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95895" y="1259840"/>
            <a:ext cx="4001770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endParaRPr lang="zh-CN" altLang="en-US" sz="2800" b="1" spc="100">
              <a:solidFill>
                <a:srgbClr val="0070C0"/>
              </a:solidFill>
              <a:uFillTx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800" b="1" spc="100">
                <a:solidFill>
                  <a:srgbClr val="0070C0"/>
                </a:solidFill>
                <a:uFillTx/>
                <a:sym typeface="+mn-ea"/>
              </a:rPr>
              <a:t>（</a:t>
            </a:r>
            <a:r>
              <a:rPr lang="en-US" altLang="zh-CN" sz="2800" b="1" spc="100">
                <a:solidFill>
                  <a:srgbClr val="0070C0"/>
                </a:solidFill>
                <a:uFillTx/>
                <a:sym typeface="+mn-ea"/>
              </a:rPr>
              <a:t>4</a:t>
            </a:r>
            <a:r>
              <a:rPr lang="zh-CN" altLang="en-US" sz="2800" b="1" spc="100">
                <a:solidFill>
                  <a:srgbClr val="0070C0"/>
                </a:solidFill>
                <a:uFillTx/>
                <a:sym typeface="+mn-ea"/>
              </a:rPr>
              <a:t>）课堂资料下载：</a:t>
            </a:r>
            <a:endParaRPr lang="zh-CN" altLang="en-US" sz="2800" b="1" spc="100">
              <a:solidFill>
                <a:srgbClr val="0070C0"/>
              </a:solidFill>
              <a:uFillTx/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sz="2800" b="1" dirty="0"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800" b="1" spc="100">
                <a:solidFill>
                  <a:srgbClr val="0070C0"/>
                </a:solidFill>
                <a:uFillTx/>
                <a:sym typeface="+mn-ea"/>
              </a:rPr>
              <a:t>学生可在录播课堂—课程主页—本人参与课程界面下载老师共享课堂资料（教学PPT等）。</a:t>
            </a:r>
            <a:endParaRPr sz="2800" b="1" dirty="0">
              <a:sym typeface="+mn-ea"/>
            </a:endParaRPr>
          </a:p>
          <a:p>
            <a:pPr lvl="0" algn="l">
              <a:buClrTx/>
              <a:buSzTx/>
              <a:buFontTx/>
            </a:pPr>
            <a:endParaRPr sz="2800" b="1" dirty="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82040"/>
            <a:ext cx="7796530" cy="50088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矩形 102"/>
          <p:cNvSpPr/>
          <p:nvPr/>
        </p:nvSpPr>
        <p:spPr>
          <a:xfrm>
            <a:off x="461645" y="160020"/>
            <a:ext cx="869759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 spc="100">
                <a:solidFill>
                  <a:srgbClr val="0070C0"/>
                </a:solidFill>
                <a:uFillTx/>
                <a:sym typeface="+mn-ea"/>
              </a:rPr>
              <a:t>（5）课程表格功能：学生可至个人中心——录播计划——课程表格，查看本人直播课程课表信息</a:t>
            </a:r>
            <a:endParaRPr lang="zh-CN" altLang="en-US" sz="2400" b="1" spc="100">
              <a:solidFill>
                <a:srgbClr val="0070C0"/>
              </a:solidFill>
              <a:uFillTx/>
              <a:sym typeface="+mn-ea"/>
            </a:endParaRPr>
          </a:p>
        </p:txBody>
      </p:sp>
      <p:pic>
        <p:nvPicPr>
          <p:cNvPr id="23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010" y="1061720"/>
            <a:ext cx="11343005" cy="57962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0725" y="1267460"/>
            <a:ext cx="999299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600" b="1" dirty="0">
                <a:solidFill>
                  <a:srgbClr val="0070C0"/>
                </a:solidFill>
              </a:rPr>
              <a:t>       </a:t>
            </a:r>
            <a:r>
              <a:rPr lang="zh-CN" altLang="en-US" sz="3600" b="1" dirty="0">
                <a:solidFill>
                  <a:srgbClr val="0070C0"/>
                </a:solidFill>
              </a:rPr>
              <a:t>请同学们根据任课教师要求进行相关课程的直播学习，使用平台过程中如有问题请直接拨打电话025-85866963</a:t>
            </a:r>
            <a:r>
              <a:rPr lang="zh-CN" altLang="en-US" sz="3600" b="1" dirty="0">
                <a:solidFill>
                  <a:srgbClr val="0070C0"/>
                </a:solidFill>
              </a:rPr>
              <a:t>反馈（仙林和三牌楼均可），及时解决问题，以免影响线上听课。</a:t>
            </a:r>
            <a:endParaRPr lang="zh-CN" altLang="en-US" sz="3600" b="1" dirty="0">
              <a:solidFill>
                <a:srgbClr val="0070C0"/>
              </a:solidFill>
            </a:endParaRPr>
          </a:p>
          <a:p>
            <a:pPr algn="l"/>
            <a:endParaRPr lang="zh-CN" altLang="en-US" sz="3600" b="1" dirty="0">
              <a:solidFill>
                <a:srgbClr val="0070C0"/>
              </a:solidFill>
            </a:endParaRPr>
          </a:p>
          <a:p>
            <a:pPr algn="l"/>
            <a:endParaRPr lang="zh-CN" altLang="en-US" sz="3600" b="1" dirty="0">
              <a:solidFill>
                <a:srgbClr val="0070C0"/>
              </a:solidFill>
            </a:endParaRPr>
          </a:p>
          <a:p>
            <a:pPr algn="l"/>
            <a:endParaRPr lang="en-US" altLang="zh-CN" sz="3600" b="1" dirty="0">
              <a:solidFill>
                <a:srgbClr val="0070C0"/>
              </a:solidFill>
            </a:endParaRPr>
          </a:p>
          <a:p>
            <a:pPr algn="l"/>
            <a:endParaRPr lang="en-US" altLang="zh-CN" sz="3600" b="1" dirty="0">
              <a:solidFill>
                <a:srgbClr val="0070C0"/>
              </a:solidFill>
            </a:endParaRPr>
          </a:p>
          <a:p>
            <a:pPr algn="l"/>
            <a:endParaRPr lang="en-US" altLang="zh-CN" sz="36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0239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0239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TEMPLATE_THUMBS_INDEX" val="1、4、5、7、8"/>
  <p:tag name="KSO_WM_TEMPLATE_SUBCATEGORY" val="0"/>
  <p:tag name="KSO_WM_UNIT_SHOW_EDIT_AREA_INDICATION" val="0"/>
  <p:tag name="KSO_WM_TAG_VERSION" val="1.0"/>
  <p:tag name="KSO_WM_BEAUTIFY_FLAG" val="#wm#"/>
  <p:tag name="KSO_WM_TEMPLATE_CATEGORY" val="custom"/>
  <p:tag name="KSO_WM_TEMPLATE_INDEX" val="20200239"/>
</p:tagLst>
</file>

<file path=ppt/tags/tag61.xml><?xml version="1.0" encoding="utf-8"?>
<p:tagLst xmlns:p="http://schemas.openxmlformats.org/presentationml/2006/main">
  <p:tag name="KSO_WM_TAG_VERSION" val="1.0"/>
  <p:tag name="KSO_WM_TEMPLATE_CATEGORY" val="diagram"/>
  <p:tag name="KSO_WM_TEMPLATE_INDEX" val="30177757"/>
</p:tagLst>
</file>

<file path=ppt/tags/tag62.xml><?xml version="1.0" encoding="utf-8"?>
<p:tagLst xmlns:p="http://schemas.openxmlformats.org/presentationml/2006/main">
  <p:tag name="KSO_WM_TAG_VERSION" val="1.0"/>
  <p:tag name="KSO_WM_TEMPLATE_CATEGORY" val="diagram"/>
  <p:tag name="KSO_WM_TEMPLATE_INDEX" val="30177757"/>
</p:tagLst>
</file>

<file path=ppt/tags/tag63.xml><?xml version="1.0" encoding="utf-8"?>
<p:tagLst xmlns:p="http://schemas.openxmlformats.org/presentationml/2006/main">
  <p:tag name="KSO_WM_TEMPLATE_CATEGORY" val="diagram"/>
  <p:tag name="KSO_WM_TEMPLATE_INDEX" val="30177757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0239"/>
  <p:tag name="KSO_WM_SPECIAL_SOURCE" val="bdnull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0239"/>
  <p:tag name="KSO_WM_SPECIAL_SOURCE" val="bdnull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0239"/>
  <p:tag name="KSO_WM_SPECIAL_SOURCE" val="bdnull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0239"/>
  <p:tag name="KSO_WM_SPECIAL_SOURCE" val="bdnull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0239"/>
  <p:tag name="KSO_WM_SPECIAL_SOURCE" val="bdnull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0239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0239"/>
  <p:tag name="KSO_WM_SPECIAL_SOURCE" val="bdnull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0239"/>
  <p:tag name="KSO_WM_SPECIAL_SOURCE" val="bdnull"/>
</p:tagLst>
</file>

<file path=ppt/tags/tag72.xml><?xml version="1.0" encoding="utf-8"?>
<p:tagLst xmlns:p="http://schemas.openxmlformats.org/presentationml/2006/main">
  <p:tag name="KSO_DOCER_TEMPLATE_OPEN_ONCE_MARK" val="1"/>
  <p:tag name="COMMONDATA" val="eyJoZGlkIjoiMTliZGM3ZjYzM2RiMjUzMGU5Yjk0OWQ1YjNhZWY0NTcifQ=="/>
</p:tagLst>
</file>

<file path=ppt/tags/tag8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A239">
      <a:dk1>
        <a:srgbClr val="000000"/>
      </a:dk1>
      <a:lt1>
        <a:srgbClr val="FFFFFF"/>
      </a:lt1>
      <a:dk2>
        <a:srgbClr val="110E32"/>
      </a:dk2>
      <a:lt2>
        <a:srgbClr val="FFFFFF"/>
      </a:lt2>
      <a:accent1>
        <a:srgbClr val="00BBD7"/>
      </a:accent1>
      <a:accent2>
        <a:srgbClr val="FFCE00"/>
      </a:accent2>
      <a:accent3>
        <a:srgbClr val="30DFFF"/>
      </a:accent3>
      <a:accent4>
        <a:srgbClr val="3CF1F0"/>
      </a:accent4>
      <a:accent5>
        <a:srgbClr val="9FF3F1"/>
      </a:accent5>
      <a:accent6>
        <a:srgbClr val="40EDCA"/>
      </a:accent6>
      <a:hlink>
        <a:srgbClr val="304FFE"/>
      </a:hlink>
      <a:folHlink>
        <a:srgbClr val="492067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15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</Words>
  <Application>WPS 演示</Application>
  <PresentationFormat>自定义</PresentationFormat>
  <Paragraphs>35</Paragraphs>
  <Slides>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黑体</vt:lpstr>
      <vt:lpstr>Arial Unicode MS</vt:lpstr>
      <vt:lpstr>Calibri</vt:lpstr>
      <vt:lpstr>Office 主题​​</vt:lpstr>
      <vt:lpstr>2_Office 主题​​</vt:lpstr>
      <vt:lpstr> 南京邮电大学  直播平台学生使用说明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智慧课堂</dc:title>
  <dc:creator>0.0</dc:creator>
  <cp:lastModifiedBy>Mr.L</cp:lastModifiedBy>
  <cp:revision>385</cp:revision>
  <dcterms:created xsi:type="dcterms:W3CDTF">2019-05-25T12:42:00Z</dcterms:created>
  <dcterms:modified xsi:type="dcterms:W3CDTF">2022-09-06T02:14:06Z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2052-11.1.0.11805</vt:lpwstr>
  </property>
  <property fmtid="{D5CDD505-2E9C-101B-9397-08002B2CF9AE}" pid="3" name="ICV">
    <vt:lpwstr>B52C8B9691434F299393FC5FD5F6435B</vt:lpwstr>
  </property>
</Properties>
</file>